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446" r:id="rId3"/>
    <p:sldId id="447" r:id="rId4"/>
    <p:sldId id="382" r:id="rId5"/>
    <p:sldId id="384" r:id="rId6"/>
    <p:sldId id="386" r:id="rId7"/>
    <p:sldId id="439" r:id="rId8"/>
    <p:sldId id="385" r:id="rId9"/>
    <p:sldId id="387" r:id="rId10"/>
    <p:sldId id="388" r:id="rId11"/>
    <p:sldId id="452" r:id="rId12"/>
    <p:sldId id="392" r:id="rId13"/>
    <p:sldId id="453" r:id="rId14"/>
    <p:sldId id="390" r:id="rId15"/>
    <p:sldId id="442" r:id="rId16"/>
    <p:sldId id="441" r:id="rId17"/>
    <p:sldId id="395" r:id="rId18"/>
    <p:sldId id="397" r:id="rId19"/>
    <p:sldId id="398" r:id="rId20"/>
    <p:sldId id="399" r:id="rId21"/>
    <p:sldId id="444" r:id="rId22"/>
    <p:sldId id="405" r:id="rId23"/>
    <p:sldId id="406" r:id="rId24"/>
    <p:sldId id="408" r:id="rId25"/>
    <p:sldId id="409" r:id="rId26"/>
    <p:sldId id="421" r:id="rId27"/>
    <p:sldId id="422" r:id="rId28"/>
    <p:sldId id="432" r:id="rId29"/>
    <p:sldId id="448" r:id="rId30"/>
    <p:sldId id="423" r:id="rId31"/>
    <p:sldId id="449" r:id="rId32"/>
    <p:sldId id="450" r:id="rId33"/>
    <p:sldId id="424" r:id="rId34"/>
    <p:sldId id="451" r:id="rId35"/>
    <p:sldId id="454" r:id="rId36"/>
    <p:sldId id="437" r:id="rId37"/>
    <p:sldId id="455" r:id="rId38"/>
    <p:sldId id="433" r:id="rId39"/>
    <p:sldId id="456" r:id="rId40"/>
    <p:sldId id="445" r:id="rId41"/>
    <p:sldId id="443" r:id="rId42"/>
    <p:sldId id="45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00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E8D2E-3BCE-4D45-A980-6F0B9288615E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D33F3-A335-3744-88A9-D1543D0B5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65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D5EF3-93A0-4DC3-ACF9-DD0A261EF8B4}" type="datetimeFigureOut">
              <a:rPr lang="en-GB" smtClean="0"/>
              <a:pPr/>
              <a:t>30/03/2021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208FA-B413-4A69-80F3-0BED33647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56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208FA-B413-4A69-80F3-0BED33647687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90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7C5F-9303-4613-8FDC-068D3DC645C4}" type="datetimeFigureOut">
              <a:rPr lang="en-GB" smtClean="0"/>
              <a:pPr/>
              <a:t>30/03/2021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82ED-578B-4F55-A3E0-10A783AFF5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7C5F-9303-4613-8FDC-068D3DC645C4}" type="datetimeFigureOut">
              <a:rPr lang="en-GB" smtClean="0"/>
              <a:pPr/>
              <a:t>30/03/2021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82ED-578B-4F55-A3E0-10A783AFF5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7C5F-9303-4613-8FDC-068D3DC645C4}" type="datetimeFigureOut">
              <a:rPr lang="en-GB" smtClean="0"/>
              <a:pPr/>
              <a:t>30/03/2021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82ED-578B-4F55-A3E0-10A783AFF5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7C5F-9303-4613-8FDC-068D3DC645C4}" type="datetimeFigureOut">
              <a:rPr lang="en-GB" smtClean="0"/>
              <a:pPr/>
              <a:t>30/03/2021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82ED-578B-4F55-A3E0-10A783AFF5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7C5F-9303-4613-8FDC-068D3DC645C4}" type="datetimeFigureOut">
              <a:rPr lang="en-GB" smtClean="0"/>
              <a:pPr/>
              <a:t>30/03/2021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82ED-578B-4F55-A3E0-10A783AFF5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7C5F-9303-4613-8FDC-068D3DC645C4}" type="datetimeFigureOut">
              <a:rPr lang="en-GB" smtClean="0"/>
              <a:pPr/>
              <a:t>30/03/2021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82ED-578B-4F55-A3E0-10A783AFF5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7C5F-9303-4613-8FDC-068D3DC645C4}" type="datetimeFigureOut">
              <a:rPr lang="en-GB" smtClean="0"/>
              <a:pPr/>
              <a:t>30/03/2021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82ED-578B-4F55-A3E0-10A783AFF5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7C5F-9303-4613-8FDC-068D3DC645C4}" type="datetimeFigureOut">
              <a:rPr lang="en-GB" smtClean="0"/>
              <a:pPr/>
              <a:t>30/03/2021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82ED-578B-4F55-A3E0-10A783AFF5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7C5F-9303-4613-8FDC-068D3DC645C4}" type="datetimeFigureOut">
              <a:rPr lang="en-GB" smtClean="0"/>
              <a:pPr/>
              <a:t>30/03/2021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82ED-578B-4F55-A3E0-10A783AFF5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7C5F-9303-4613-8FDC-068D3DC645C4}" type="datetimeFigureOut">
              <a:rPr lang="en-GB" smtClean="0"/>
              <a:pPr/>
              <a:t>30/03/2021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82ED-578B-4F55-A3E0-10A783AFF5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7C5F-9303-4613-8FDC-068D3DC645C4}" type="datetimeFigureOut">
              <a:rPr lang="en-GB" smtClean="0"/>
              <a:pPr/>
              <a:t>30/03/2021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82ED-578B-4F55-A3E0-10A783AFF5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27C5F-9303-4613-8FDC-068D3DC645C4}" type="datetimeFigureOut">
              <a:rPr lang="en-GB" smtClean="0"/>
              <a:pPr/>
              <a:t>30/03/2021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A82ED-578B-4F55-A3E0-10A783AFF57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Introduction to statistical genomics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23120"/>
          </a:xfrm>
        </p:spPr>
        <p:txBody>
          <a:bodyPr>
            <a:noAutofit/>
          </a:bodyPr>
          <a:lstStyle/>
          <a:p>
            <a:endParaRPr lang="en-GB" sz="2400" dirty="0">
              <a:solidFill>
                <a:schemeClr val="tx2"/>
              </a:solidFill>
            </a:endParaRPr>
          </a:p>
          <a:p>
            <a:r>
              <a:rPr lang="en-GB" sz="2800" dirty="0">
                <a:solidFill>
                  <a:schemeClr val="tx2"/>
                </a:solidFill>
              </a:rPr>
              <a:t>Leeds </a:t>
            </a:r>
            <a:r>
              <a:rPr lang="en-GB" sz="2800" dirty="0" err="1">
                <a:solidFill>
                  <a:schemeClr val="tx2"/>
                </a:solidFill>
              </a:rPr>
              <a:t>Omics</a:t>
            </a:r>
            <a:endParaRPr lang="en-GB" sz="2800" dirty="0">
              <a:solidFill>
                <a:schemeClr val="tx2"/>
              </a:solidFill>
            </a:endParaRPr>
          </a:p>
          <a:p>
            <a:r>
              <a:rPr lang="en-GB" sz="2800" dirty="0">
                <a:solidFill>
                  <a:schemeClr val="tx2"/>
                </a:solidFill>
              </a:rPr>
              <a:t>12</a:t>
            </a:r>
            <a:r>
              <a:rPr lang="en-GB" sz="2800" baseline="30000" dirty="0">
                <a:solidFill>
                  <a:schemeClr val="tx2"/>
                </a:solidFill>
              </a:rPr>
              <a:t>th</a:t>
            </a:r>
            <a:r>
              <a:rPr lang="en-GB" sz="2800" dirty="0">
                <a:solidFill>
                  <a:schemeClr val="tx2"/>
                </a:solidFill>
              </a:rPr>
              <a:t> December 2016</a:t>
            </a:r>
          </a:p>
          <a:p>
            <a:r>
              <a:rPr lang="en-GB" sz="2800" dirty="0">
                <a:solidFill>
                  <a:schemeClr val="tx2"/>
                </a:solidFill>
              </a:rPr>
              <a:t>Jenny Barrett </a:t>
            </a:r>
          </a:p>
          <a:p>
            <a:r>
              <a:rPr lang="en-GB" sz="2000" dirty="0">
                <a:solidFill>
                  <a:schemeClr val="tx2"/>
                </a:solidFill>
              </a:rPr>
              <a:t>Section of Epidemiology and Biostatistics, LICAP, Medicine</a:t>
            </a:r>
          </a:p>
          <a:p>
            <a:endParaRPr lang="en-GB" sz="2800" dirty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Two-sample t-test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Mean in the primaries is 7.20 and mean in the metastatic </a:t>
            </a:r>
            <a:r>
              <a:rPr lang="en-US" sz="2800" dirty="0" err="1"/>
              <a:t>tumours</a:t>
            </a:r>
            <a:r>
              <a:rPr lang="en-US" sz="2800" dirty="0"/>
              <a:t> is 7.63</a:t>
            </a:r>
          </a:p>
          <a:p>
            <a:endParaRPr lang="en-US" sz="2800" dirty="0"/>
          </a:p>
          <a:p>
            <a:r>
              <a:rPr lang="en-US" sz="2800" dirty="0"/>
              <a:t>Difference in means is -0.436 with standard error 0.127</a:t>
            </a:r>
          </a:p>
          <a:p>
            <a:endParaRPr lang="en-US" sz="2800" dirty="0"/>
          </a:p>
          <a:p>
            <a:r>
              <a:rPr lang="en-US" sz="2800" dirty="0"/>
              <a:t>T-statistic is -0.436/0.127= -3.44</a:t>
            </a:r>
          </a:p>
          <a:p>
            <a:endParaRPr lang="en-US" sz="2800" dirty="0"/>
          </a:p>
          <a:p>
            <a:r>
              <a:rPr lang="en-US" sz="2800" dirty="0"/>
              <a:t>For reasonably large sample sizes the t-distribution is close to the standard Normal distribution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dirty="0"/>
              <a:t>1. Hypothesis testing; difference in means</a:t>
            </a:r>
          </a:p>
        </p:txBody>
      </p:sp>
    </p:spTree>
    <p:extLst>
      <p:ext uri="{BB962C8B-B14F-4D97-AF65-F5344CB8AC3E}">
        <p14:creationId xmlns:p14="http://schemas.microsoft.com/office/powerpoint/2010/main" val="1962701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ndNorm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711200"/>
            <a:ext cx="81280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07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852255" y="6237312"/>
            <a:ext cx="5744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95% of values lie within the limits from -1.96 to +1.96</a:t>
            </a:r>
          </a:p>
        </p:txBody>
      </p:sp>
      <p:pic>
        <p:nvPicPr>
          <p:cNvPr id="8" name="Picture 7" descr="standardnorm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711200"/>
            <a:ext cx="81280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59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ndard with cutof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711200"/>
            <a:ext cx="8128000" cy="543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6237312"/>
            <a:ext cx="7225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P-value is the probability of observing a statistic in the outside the red lines</a:t>
            </a:r>
          </a:p>
        </p:txBody>
      </p:sp>
    </p:spTree>
    <p:extLst>
      <p:ext uri="{BB962C8B-B14F-4D97-AF65-F5344CB8AC3E}">
        <p14:creationId xmlns:p14="http://schemas.microsoft.com/office/powerpoint/2010/main" val="978901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Interpret the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In this analysis P=0.001</a:t>
            </a:r>
          </a:p>
          <a:p>
            <a:endParaRPr lang="en-US" sz="2800" dirty="0"/>
          </a:p>
          <a:p>
            <a:r>
              <a:rPr lang="en-US" sz="2800" dirty="0"/>
              <a:t>Assuming our sample is representative, we are unlikely to have seen this in the sample if there is no difference in the population (i.e. we’d see such a result about one in a thousand times)</a:t>
            </a:r>
          </a:p>
          <a:p>
            <a:endParaRPr lang="en-US" sz="2800" dirty="0"/>
          </a:p>
          <a:p>
            <a:r>
              <a:rPr lang="en-US" sz="2800" dirty="0"/>
              <a:t>The expression levels of this gene appear to differ between primary and metastatic </a:t>
            </a:r>
            <a:r>
              <a:rPr lang="en-US" sz="2800" dirty="0" err="1"/>
              <a:t>tumours</a:t>
            </a:r>
            <a:r>
              <a:rPr lang="en-US" sz="2800" dirty="0"/>
              <a:t> </a:t>
            </a:r>
            <a:r>
              <a:rPr lang="mr-IN" sz="2800" dirty="0"/>
              <a:t>–</a:t>
            </a:r>
            <a:r>
              <a:rPr lang="en-US" sz="2800" dirty="0"/>
              <a:t> WE WILL RETURN TO THIS LATER!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dirty="0"/>
              <a:t>1. Hypothesis testing; difference in means</a:t>
            </a:r>
          </a:p>
        </p:txBody>
      </p:sp>
    </p:spTree>
    <p:extLst>
      <p:ext uri="{BB962C8B-B14F-4D97-AF65-F5344CB8AC3E}">
        <p14:creationId xmlns:p14="http://schemas.microsoft.com/office/powerpoint/2010/main" val="1683569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Clustering of samples based on </a:t>
            </a:r>
            <a:r>
              <a:rPr lang="en-US" sz="3600" dirty="0" err="1"/>
              <a:t>transcriptomic</a:t>
            </a:r>
            <a:r>
              <a:rPr lang="en-US" sz="3600" dirty="0"/>
              <a:t> data</a:t>
            </a:r>
          </a:p>
        </p:txBody>
      </p:sp>
      <p:pic>
        <p:nvPicPr>
          <p:cNvPr id="4" name="Picture 3" descr="Clus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81280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50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uste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8128000" cy="54483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Clustering of samples based on </a:t>
            </a:r>
            <a:r>
              <a:rPr lang="en-US" sz="3600" dirty="0" err="1"/>
              <a:t>transcriptomic</a:t>
            </a:r>
            <a:r>
              <a:rPr lang="en-US" sz="3600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900789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Testing for a difference in two proportions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dirty="0"/>
              <a:t>H</a:t>
            </a:r>
            <a:r>
              <a:rPr lang="en-US" baseline="-25000" dirty="0"/>
              <a:t>0</a:t>
            </a:r>
            <a:r>
              <a:rPr lang="en-US" dirty="0"/>
              <a:t>: The proportion of primary </a:t>
            </a:r>
            <a:r>
              <a:rPr lang="en-US" dirty="0" err="1"/>
              <a:t>tumours</a:t>
            </a:r>
            <a:r>
              <a:rPr lang="en-US" dirty="0"/>
              <a:t> in each cluster is the same </a:t>
            </a:r>
          </a:p>
          <a:p>
            <a:pPr marL="0" indent="0">
              <a:buNone/>
            </a:pPr>
            <a:r>
              <a:rPr lang="en-US" dirty="0"/>
              <a:t>	H</a:t>
            </a:r>
            <a:r>
              <a:rPr lang="en-US" baseline="-25000" dirty="0"/>
              <a:t>A</a:t>
            </a:r>
            <a:r>
              <a:rPr lang="en-US" dirty="0"/>
              <a:t>: The proportion of primary </a:t>
            </a:r>
            <a:r>
              <a:rPr lang="en-US" dirty="0" err="1"/>
              <a:t>tumours</a:t>
            </a:r>
            <a:r>
              <a:rPr lang="en-US" dirty="0"/>
              <a:t> differs between clusters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sz="3200" dirty="0"/>
              <a:t>We can use a chi-squared test for a difference in proportions</a:t>
            </a:r>
          </a:p>
          <a:p>
            <a:pPr marL="457200" lvl="1" indent="0">
              <a:buNone/>
            </a:pPr>
            <a:r>
              <a:rPr lang="en-GB" sz="3200" dirty="0"/>
              <a:t>Statistic is 14.0, with 1 degree of freedom</a:t>
            </a:r>
          </a:p>
          <a:p>
            <a:pPr marL="457200" lvl="1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898960"/>
              </p:ext>
            </p:extLst>
          </p:nvPr>
        </p:nvGraphicFramePr>
        <p:xfrm>
          <a:off x="1403648" y="1772816"/>
          <a:ext cx="6096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Cluster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Primary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Metastatic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48</a:t>
                      </a:r>
                    </a:p>
                    <a:p>
                      <a:r>
                        <a:rPr lang="en-US" sz="2000" dirty="0"/>
                        <a:t>(58.5)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34</a:t>
                      </a:r>
                    </a:p>
                    <a:p>
                      <a:r>
                        <a:rPr lang="en-US" sz="2000" dirty="0"/>
                        <a:t>(41.5)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82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  <a:p>
                      <a:r>
                        <a:rPr lang="en-US" sz="2000" dirty="0"/>
                        <a:t>(13.6)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</a:t>
                      </a:r>
                    </a:p>
                    <a:p>
                      <a:r>
                        <a:rPr lang="en-US" sz="2000" dirty="0"/>
                        <a:t>(86.4)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22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GB" dirty="0"/>
              <a:t>1. Hypothesis testing; difference in proportions</a:t>
            </a:r>
          </a:p>
        </p:txBody>
      </p:sp>
    </p:spTree>
    <p:extLst>
      <p:ext uri="{BB962C8B-B14F-4D97-AF65-F5344CB8AC3E}">
        <p14:creationId xmlns:p14="http://schemas.microsoft.com/office/powerpoint/2010/main" val="14495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Chi-squared distribution (1 </a:t>
            </a:r>
            <a:r>
              <a:rPr lang="en-US" sz="3600" dirty="0" err="1"/>
              <a:t>df</a:t>
            </a:r>
            <a:r>
              <a:rPr lang="en-US" sz="3600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6120" r="-16120"/>
          <a:stretch>
            <a:fillRect/>
          </a:stretch>
        </p:blipFill>
        <p:spPr/>
      </p:pic>
      <p:cxnSp>
        <p:nvCxnSpPr>
          <p:cNvPr id="5" name="Straight Connector 4"/>
          <p:cNvCxnSpPr/>
          <p:nvPr/>
        </p:nvCxnSpPr>
        <p:spPr>
          <a:xfrm>
            <a:off x="6084168" y="2852936"/>
            <a:ext cx="0" cy="25922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96136" y="24208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3.84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52255" y="6237312"/>
            <a:ext cx="3509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95% of values are less than 3.84</a:t>
            </a:r>
          </a:p>
        </p:txBody>
      </p:sp>
    </p:spTree>
    <p:extLst>
      <p:ext uri="{BB962C8B-B14F-4D97-AF65-F5344CB8AC3E}">
        <p14:creationId xmlns:p14="http://schemas.microsoft.com/office/powerpoint/2010/main" val="3061335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Chi-squared distribution (1 </a:t>
            </a:r>
            <a:r>
              <a:rPr lang="en-US" sz="3600" dirty="0" err="1"/>
              <a:t>df</a:t>
            </a:r>
            <a:r>
              <a:rPr lang="en-US" sz="3600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6120" r="-16120"/>
          <a:stretch>
            <a:fillRect/>
          </a:stretch>
        </p:blipFill>
        <p:spPr/>
      </p:pic>
      <p:cxnSp>
        <p:nvCxnSpPr>
          <p:cNvPr id="5" name="Straight Connector 4"/>
          <p:cNvCxnSpPr/>
          <p:nvPr/>
        </p:nvCxnSpPr>
        <p:spPr>
          <a:xfrm>
            <a:off x="6084168" y="2852936"/>
            <a:ext cx="0" cy="25922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96136" y="24208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3.84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9632" y="5949280"/>
            <a:ext cx="70913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P-value is the probability of observing a statistic greater than 14.0, </a:t>
            </a:r>
          </a:p>
          <a:p>
            <a:r>
              <a:rPr lang="en-US" sz="2000" dirty="0"/>
              <a:t>which is 0.0002 </a:t>
            </a:r>
          </a:p>
        </p:txBody>
      </p:sp>
    </p:spTree>
    <p:extLst>
      <p:ext uri="{BB962C8B-B14F-4D97-AF65-F5344CB8AC3E}">
        <p14:creationId xmlns:p14="http://schemas.microsoft.com/office/powerpoint/2010/main" val="826776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99792" y="980728"/>
            <a:ext cx="1296144" cy="105841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4000"/>
                </a:schemeClr>
              </a:gs>
              <a:gs pos="80000">
                <a:schemeClr val="accent1">
                  <a:shade val="93000"/>
                  <a:satMod val="130000"/>
                  <a:alpha val="4000"/>
                </a:schemeClr>
              </a:gs>
              <a:gs pos="100000">
                <a:schemeClr val="accent1">
                  <a:shade val="94000"/>
                  <a:satMod val="135000"/>
                  <a:alpha val="4000"/>
                </a:schemeClr>
              </a:gs>
            </a:gsLst>
            <a:lin ang="16200000" scaled="0"/>
            <a:tileRect/>
          </a:gradFill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Study design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64088" y="980728"/>
            <a:ext cx="1368152" cy="10801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4000"/>
                </a:schemeClr>
              </a:gs>
              <a:gs pos="80000">
                <a:schemeClr val="accent1">
                  <a:shade val="93000"/>
                  <a:satMod val="130000"/>
                  <a:alpha val="4000"/>
                </a:schemeClr>
              </a:gs>
              <a:gs pos="100000">
                <a:schemeClr val="accent1">
                  <a:shade val="94000"/>
                  <a:satMod val="135000"/>
                  <a:alpha val="4000"/>
                </a:schemeClr>
              </a:gs>
            </a:gsLst>
            <a:lin ang="16200000" scaled="0"/>
            <a:tileRect/>
          </a:gradFill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Exploratory data analysis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43608" y="2204864"/>
            <a:ext cx="1368152" cy="105841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4000"/>
                </a:schemeClr>
              </a:gs>
              <a:gs pos="80000">
                <a:schemeClr val="accent1">
                  <a:shade val="93000"/>
                  <a:satMod val="130000"/>
                  <a:alpha val="4000"/>
                </a:schemeClr>
              </a:gs>
              <a:gs pos="100000">
                <a:schemeClr val="accent1">
                  <a:shade val="94000"/>
                  <a:satMod val="135000"/>
                  <a:alpha val="4000"/>
                </a:schemeClr>
              </a:gs>
            </a:gsLst>
            <a:lin ang="16200000" scaled="0"/>
            <a:tileRect/>
          </a:gradFill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Hypothesis testing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563888" y="2586608"/>
            <a:ext cx="1296144" cy="113042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4000"/>
                </a:schemeClr>
              </a:gs>
              <a:gs pos="80000">
                <a:schemeClr val="accent1">
                  <a:shade val="93000"/>
                  <a:satMod val="130000"/>
                  <a:alpha val="4000"/>
                </a:schemeClr>
              </a:gs>
              <a:gs pos="100000">
                <a:schemeClr val="accent1">
                  <a:shade val="94000"/>
                  <a:satMod val="135000"/>
                  <a:alpha val="4000"/>
                </a:schemeClr>
              </a:gs>
            </a:gsLst>
            <a:lin ang="16200000" scaled="0"/>
            <a:tileRect/>
          </a:gradFill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Estimation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47664" y="4149080"/>
            <a:ext cx="1296144" cy="113042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4000"/>
                </a:schemeClr>
              </a:gs>
              <a:gs pos="80000">
                <a:schemeClr val="accent1">
                  <a:shade val="93000"/>
                  <a:satMod val="130000"/>
                  <a:alpha val="4000"/>
                </a:schemeClr>
              </a:gs>
              <a:gs pos="100000">
                <a:schemeClr val="accent1">
                  <a:shade val="94000"/>
                  <a:satMod val="135000"/>
                  <a:alpha val="4000"/>
                </a:schemeClr>
              </a:gs>
            </a:gsLst>
            <a:lin ang="16200000" scaled="0"/>
            <a:tileRect/>
          </a:gradFill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Clustering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24128" y="2492896"/>
            <a:ext cx="1512168" cy="122413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4000"/>
                </a:schemeClr>
              </a:gs>
              <a:gs pos="80000">
                <a:schemeClr val="accent1">
                  <a:shade val="93000"/>
                  <a:satMod val="130000"/>
                  <a:alpha val="4000"/>
                </a:schemeClr>
              </a:gs>
              <a:gs pos="100000">
                <a:schemeClr val="accent1">
                  <a:shade val="94000"/>
                  <a:satMod val="135000"/>
                  <a:alpha val="4000"/>
                </a:schemeClr>
              </a:gs>
            </a:gsLst>
            <a:lin ang="16200000" scaled="0"/>
            <a:tileRect/>
          </a:gradFill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Regression models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79912" y="4509120"/>
            <a:ext cx="1584176" cy="12961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4000"/>
                </a:schemeClr>
              </a:gs>
              <a:gs pos="80000">
                <a:schemeClr val="accent1">
                  <a:shade val="93000"/>
                  <a:satMod val="130000"/>
                  <a:alpha val="4000"/>
                </a:schemeClr>
              </a:gs>
              <a:gs pos="100000">
                <a:schemeClr val="accent1">
                  <a:shade val="94000"/>
                  <a:satMod val="135000"/>
                  <a:alpha val="4000"/>
                </a:schemeClr>
              </a:gs>
            </a:gsLst>
            <a:lin ang="16200000" scaled="0"/>
            <a:tileRect/>
          </a:gradFill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Classification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84168" y="4221088"/>
            <a:ext cx="1584176" cy="12961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4000"/>
                </a:schemeClr>
              </a:gs>
              <a:gs pos="80000">
                <a:schemeClr val="accent1">
                  <a:shade val="93000"/>
                  <a:satMod val="130000"/>
                  <a:alpha val="4000"/>
                </a:schemeClr>
              </a:gs>
              <a:gs pos="100000">
                <a:schemeClr val="accent1">
                  <a:shade val="94000"/>
                  <a:satMod val="135000"/>
                  <a:alpha val="4000"/>
                </a:schemeClr>
              </a:gs>
            </a:gsLst>
            <a:lin ang="16200000" scaled="0"/>
            <a:tileRect/>
          </a:gradFill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Bayesian inference</a:t>
            </a:r>
          </a:p>
        </p:txBody>
      </p:sp>
    </p:spTree>
    <p:extLst>
      <p:ext uri="{BB962C8B-B14F-4D97-AF65-F5344CB8AC3E}">
        <p14:creationId xmlns:p14="http://schemas.microsoft.com/office/powerpoint/2010/main" val="4127925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the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this analysis P=0.0002</a:t>
            </a:r>
          </a:p>
          <a:p>
            <a:endParaRPr lang="en-US" dirty="0"/>
          </a:p>
          <a:p>
            <a:r>
              <a:rPr lang="en-US" dirty="0"/>
              <a:t>The two clusters based on the patterns of gene expression data contain different proportions of primary/metastatic </a:t>
            </a:r>
            <a:r>
              <a:rPr lang="en-US" dirty="0" err="1"/>
              <a:t>tumours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This is very unlikely to just be due to chance, so we can conclude it applies to </a:t>
            </a:r>
            <a:r>
              <a:rPr lang="en-US" dirty="0" err="1"/>
              <a:t>tumours</a:t>
            </a:r>
            <a:r>
              <a:rPr lang="en-US" dirty="0"/>
              <a:t> in the </a:t>
            </a:r>
            <a:r>
              <a:rPr lang="en-US" dirty="0">
                <a:solidFill>
                  <a:srgbClr val="FF0000"/>
                </a:solidFill>
              </a:rPr>
              <a:t>population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GB" dirty="0"/>
              <a:t>1. Hypothesis testing; difference in proportions</a:t>
            </a:r>
          </a:p>
        </p:txBody>
      </p:sp>
    </p:spTree>
    <p:extLst>
      <p:ext uri="{BB962C8B-B14F-4D97-AF65-F5344CB8AC3E}">
        <p14:creationId xmlns:p14="http://schemas.microsoft.com/office/powerpoint/2010/main" val="3735536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Issues that arise in -</a:t>
            </a:r>
            <a:r>
              <a:rPr lang="en-US" sz="3600" dirty="0" err="1"/>
              <a:t>omics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We often carrying out thousands or even millions of tests</a:t>
            </a:r>
          </a:p>
          <a:p>
            <a:endParaRPr lang="en-US" dirty="0"/>
          </a:p>
          <a:p>
            <a:r>
              <a:rPr lang="en-US" dirty="0"/>
              <a:t>It is not feasible to scrutinize each test, e.g. drawing plots and checking assumptions</a:t>
            </a:r>
          </a:p>
          <a:p>
            <a:endParaRPr lang="en-US" dirty="0"/>
          </a:p>
          <a:p>
            <a:r>
              <a:rPr lang="en-US" dirty="0"/>
              <a:t>Care must be taken in making inferences from the sample to the population</a:t>
            </a:r>
          </a:p>
          <a:p>
            <a:endParaRPr lang="en-US" dirty="0"/>
          </a:p>
          <a:p>
            <a:r>
              <a:rPr lang="en-US" dirty="0"/>
              <a:t>Key areas:</a:t>
            </a:r>
          </a:p>
          <a:p>
            <a:pPr lvl="1"/>
            <a:r>
              <a:rPr lang="en-US" dirty="0"/>
              <a:t>Multiple testing correction</a:t>
            </a:r>
          </a:p>
          <a:p>
            <a:pPr lvl="1"/>
            <a:r>
              <a:rPr lang="en-US" dirty="0"/>
              <a:t>Quality control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GB" dirty="0"/>
              <a:t>2. Application to -</a:t>
            </a:r>
            <a:r>
              <a:rPr lang="en-GB" dirty="0" err="1"/>
              <a:t>omics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86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Hypothesis tests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			</a:t>
            </a:r>
            <a:r>
              <a:rPr lang="en-GB" sz="2800" dirty="0"/>
              <a:t>True difference	   No difference</a:t>
            </a:r>
          </a:p>
          <a:p>
            <a:pPr>
              <a:buFontTx/>
              <a:buNone/>
            </a:pPr>
            <a:endParaRPr lang="en-GB" sz="2800" dirty="0"/>
          </a:p>
          <a:p>
            <a:pPr>
              <a:buFontTx/>
              <a:buNone/>
            </a:pPr>
            <a:r>
              <a:rPr lang="en-GB" sz="2800" dirty="0"/>
              <a:t>+</a:t>
            </a:r>
            <a:r>
              <a:rPr lang="en-GB" sz="2800" dirty="0" err="1"/>
              <a:t>ve</a:t>
            </a:r>
            <a:r>
              <a:rPr lang="en-GB" sz="2800" dirty="0"/>
              <a:t> result</a:t>
            </a:r>
          </a:p>
          <a:p>
            <a:pPr>
              <a:buFontTx/>
              <a:buNone/>
            </a:pPr>
            <a:endParaRPr lang="en-GB" sz="2800" dirty="0"/>
          </a:p>
          <a:p>
            <a:pPr>
              <a:buFontTx/>
              <a:buNone/>
            </a:pPr>
            <a:r>
              <a:rPr lang="en-GB" sz="2800" dirty="0"/>
              <a:t>-</a:t>
            </a:r>
            <a:r>
              <a:rPr lang="en-GB" sz="2800" dirty="0" err="1"/>
              <a:t>ve</a:t>
            </a:r>
            <a:r>
              <a:rPr lang="en-GB" sz="2800" dirty="0"/>
              <a:t> result</a:t>
            </a:r>
          </a:p>
          <a:p>
            <a:pPr>
              <a:buFontTx/>
              <a:buNone/>
            </a:pPr>
            <a:endParaRPr lang="en-GB" sz="2800" dirty="0"/>
          </a:p>
        </p:txBody>
      </p:sp>
      <p:graphicFrame>
        <p:nvGraphicFramePr>
          <p:cNvPr id="8213" name="Group 21"/>
          <p:cNvGraphicFramePr>
            <a:graphicFrameLocks noGrp="1"/>
          </p:cNvGraphicFramePr>
          <p:nvPr/>
        </p:nvGraphicFramePr>
        <p:xfrm>
          <a:off x="2514600" y="2819400"/>
          <a:ext cx="5943600" cy="1600200"/>
        </p:xfrm>
        <a:graphic>
          <a:graphicData uri="http://schemas.openxmlformats.org/drawingml/2006/table">
            <a:tbl>
              <a:tblPr/>
              <a:tblGrid>
                <a:gridCol w="3011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2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GB" dirty="0"/>
              <a:t>2. Application to </a:t>
            </a:r>
            <a:r>
              <a:rPr lang="mr-IN" dirty="0"/>
              <a:t>–</a:t>
            </a:r>
            <a:r>
              <a:rPr lang="en-GB" dirty="0" err="1"/>
              <a:t>omics</a:t>
            </a:r>
            <a:r>
              <a:rPr lang="en-GB" dirty="0"/>
              <a:t>: multiple testing</a:t>
            </a:r>
          </a:p>
        </p:txBody>
      </p:sp>
    </p:spTree>
    <p:extLst>
      <p:ext uri="{BB962C8B-B14F-4D97-AF65-F5344CB8AC3E}">
        <p14:creationId xmlns:p14="http://schemas.microsoft.com/office/powerpoint/2010/main" val="3928108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Hypothesis tests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pPr>
              <a:buFontTx/>
              <a:buNone/>
            </a:pPr>
            <a:r>
              <a:rPr lang="en-GB"/>
              <a:t>			</a:t>
            </a:r>
            <a:r>
              <a:rPr lang="en-GB" sz="2800"/>
              <a:t>True difference	   No difference</a:t>
            </a:r>
          </a:p>
          <a:p>
            <a:pPr>
              <a:buFontTx/>
              <a:buNone/>
            </a:pPr>
            <a:endParaRPr lang="en-GB" sz="2800"/>
          </a:p>
          <a:p>
            <a:pPr>
              <a:buFontTx/>
              <a:buNone/>
            </a:pPr>
            <a:r>
              <a:rPr lang="en-GB" sz="2800"/>
              <a:t>+ve result</a:t>
            </a:r>
          </a:p>
          <a:p>
            <a:pPr>
              <a:buFontTx/>
              <a:buNone/>
            </a:pPr>
            <a:endParaRPr lang="en-GB" sz="2800"/>
          </a:p>
          <a:p>
            <a:pPr>
              <a:buFontTx/>
              <a:buNone/>
            </a:pPr>
            <a:r>
              <a:rPr lang="en-GB" sz="2800"/>
              <a:t>-ve result</a:t>
            </a:r>
          </a:p>
          <a:p>
            <a:pPr>
              <a:buFontTx/>
              <a:buNone/>
            </a:pPr>
            <a:endParaRPr lang="en-GB" sz="2800"/>
          </a:p>
        </p:txBody>
      </p:sp>
      <p:graphicFrame>
        <p:nvGraphicFramePr>
          <p:cNvPr id="15376" name="Group 16"/>
          <p:cNvGraphicFramePr>
            <a:graphicFrameLocks noGrp="1"/>
          </p:cNvGraphicFramePr>
          <p:nvPr/>
        </p:nvGraphicFramePr>
        <p:xfrm>
          <a:off x="2514600" y="2819400"/>
          <a:ext cx="5943600" cy="1600200"/>
        </p:xfrm>
        <a:graphic>
          <a:graphicData uri="http://schemas.openxmlformats.org/drawingml/2006/table">
            <a:tbl>
              <a:tblPr/>
              <a:tblGrid>
                <a:gridCol w="3011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2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sym typeface="Wingdings" charset="0"/>
                        </a:rPr>
                        <a:t></a:t>
                      </a:r>
                      <a:endParaRPr kumimoji="0" lang="en-GB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sym typeface="Wingdings" charset="0"/>
                        </a:rPr>
                        <a:t>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GB" dirty="0"/>
              <a:t>2. Application to </a:t>
            </a:r>
            <a:r>
              <a:rPr lang="mr-IN" dirty="0"/>
              <a:t>–</a:t>
            </a:r>
            <a:r>
              <a:rPr lang="en-GB" dirty="0" err="1"/>
              <a:t>omics</a:t>
            </a:r>
            <a:r>
              <a:rPr lang="en-GB" dirty="0"/>
              <a:t>: multiple testing</a:t>
            </a:r>
          </a:p>
        </p:txBody>
      </p:sp>
    </p:spTree>
    <p:extLst>
      <p:ext uri="{BB962C8B-B14F-4D97-AF65-F5344CB8AC3E}">
        <p14:creationId xmlns:p14="http://schemas.microsoft.com/office/powerpoint/2010/main" val="3887371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Type 1 and Type 2 errors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pPr>
              <a:buFontTx/>
              <a:buNone/>
            </a:pPr>
            <a:r>
              <a:rPr lang="en-GB"/>
              <a:t>			</a:t>
            </a:r>
            <a:r>
              <a:rPr lang="en-GB" sz="2800"/>
              <a:t>True difference	   No difference</a:t>
            </a:r>
          </a:p>
          <a:p>
            <a:pPr>
              <a:buFontTx/>
              <a:buNone/>
            </a:pPr>
            <a:endParaRPr lang="en-GB" sz="2800"/>
          </a:p>
          <a:p>
            <a:pPr>
              <a:buFontTx/>
              <a:buNone/>
            </a:pPr>
            <a:r>
              <a:rPr lang="en-GB" sz="2800"/>
              <a:t>+ve result</a:t>
            </a:r>
          </a:p>
          <a:p>
            <a:pPr>
              <a:buFontTx/>
              <a:buNone/>
            </a:pPr>
            <a:endParaRPr lang="en-GB" sz="2800"/>
          </a:p>
          <a:p>
            <a:pPr>
              <a:buFontTx/>
              <a:buNone/>
            </a:pPr>
            <a:r>
              <a:rPr lang="en-GB" sz="2800"/>
              <a:t>-ve result</a:t>
            </a:r>
          </a:p>
          <a:p>
            <a:pPr>
              <a:buFontTx/>
              <a:buNone/>
            </a:pPr>
            <a:endParaRPr lang="en-GB" sz="2800"/>
          </a:p>
        </p:txBody>
      </p:sp>
      <p:graphicFrame>
        <p:nvGraphicFramePr>
          <p:cNvPr id="15376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512894"/>
              </p:ext>
            </p:extLst>
          </p:nvPr>
        </p:nvGraphicFramePr>
        <p:xfrm>
          <a:off x="2514600" y="2819400"/>
          <a:ext cx="5943600" cy="1600200"/>
        </p:xfrm>
        <a:graphic>
          <a:graphicData uri="http://schemas.openxmlformats.org/drawingml/2006/table">
            <a:tbl>
              <a:tblPr/>
              <a:tblGrid>
                <a:gridCol w="3011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2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True positive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False positive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False negative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sym typeface="Wingdings" charset="0"/>
                        </a:rPr>
                        <a:t>True negative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5085184"/>
            <a:ext cx="734481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False positive results: type 1 errors</a:t>
            </a:r>
          </a:p>
          <a:p>
            <a:r>
              <a:rPr lang="en-US" sz="2400" dirty="0"/>
              <a:t>False negative results: type 2 errors</a:t>
            </a:r>
          </a:p>
          <a:p>
            <a:r>
              <a:rPr lang="en-US" sz="2400" dirty="0"/>
              <a:t>We aim to keep the rates of both of these low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GB" dirty="0"/>
              <a:t>2. Application to </a:t>
            </a:r>
            <a:r>
              <a:rPr lang="mr-IN" dirty="0"/>
              <a:t>–</a:t>
            </a:r>
            <a:r>
              <a:rPr lang="en-GB" dirty="0" err="1"/>
              <a:t>omics</a:t>
            </a:r>
            <a:r>
              <a:rPr lang="en-GB" dirty="0"/>
              <a:t>: multiple testing</a:t>
            </a:r>
          </a:p>
        </p:txBody>
      </p:sp>
    </p:spTree>
    <p:extLst>
      <p:ext uri="{BB962C8B-B14F-4D97-AF65-F5344CB8AC3E}">
        <p14:creationId xmlns:p14="http://schemas.microsoft.com/office/powerpoint/2010/main" val="571283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Significance level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pPr>
              <a:buFontTx/>
              <a:buNone/>
            </a:pPr>
            <a:r>
              <a:rPr lang="en-GB"/>
              <a:t>			</a:t>
            </a:r>
            <a:r>
              <a:rPr lang="en-GB" sz="2800"/>
              <a:t>True difference	   No difference</a:t>
            </a:r>
          </a:p>
          <a:p>
            <a:pPr>
              <a:buFontTx/>
              <a:buNone/>
            </a:pPr>
            <a:endParaRPr lang="en-GB" sz="2800"/>
          </a:p>
          <a:p>
            <a:pPr>
              <a:buFontTx/>
              <a:buNone/>
            </a:pPr>
            <a:r>
              <a:rPr lang="en-GB" sz="2800"/>
              <a:t>+ve result</a:t>
            </a:r>
          </a:p>
          <a:p>
            <a:pPr>
              <a:buFontTx/>
              <a:buNone/>
            </a:pPr>
            <a:endParaRPr lang="en-GB" sz="2800"/>
          </a:p>
          <a:p>
            <a:pPr>
              <a:buFontTx/>
              <a:buNone/>
            </a:pPr>
            <a:r>
              <a:rPr lang="en-GB" sz="2800"/>
              <a:t>-ve result</a:t>
            </a:r>
          </a:p>
          <a:p>
            <a:pPr>
              <a:buFontTx/>
              <a:buNone/>
            </a:pPr>
            <a:endParaRPr lang="en-GB" sz="2800"/>
          </a:p>
        </p:txBody>
      </p:sp>
      <p:graphicFrame>
        <p:nvGraphicFramePr>
          <p:cNvPr id="15376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995340"/>
              </p:ext>
            </p:extLst>
          </p:nvPr>
        </p:nvGraphicFramePr>
        <p:xfrm>
          <a:off x="2514600" y="2819400"/>
          <a:ext cx="5943600" cy="1600200"/>
        </p:xfrm>
        <a:graphic>
          <a:graphicData uri="http://schemas.openxmlformats.org/drawingml/2006/table">
            <a:tbl>
              <a:tblPr/>
              <a:tblGrid>
                <a:gridCol w="3011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2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True positive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False positive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False negative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sym typeface="Wingdings" charset="0"/>
                        </a:rPr>
                        <a:t>True negative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43608" y="5085184"/>
            <a:ext cx="734481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Significance level:</a:t>
            </a:r>
          </a:p>
          <a:p>
            <a:r>
              <a:rPr lang="en-US" sz="2400" dirty="0"/>
              <a:t>Probability of a positive result when there is really nothing to detect, i.e. under H</a:t>
            </a:r>
            <a:r>
              <a:rPr lang="en-US" sz="2400" baseline="-25000" dirty="0"/>
              <a:t>0</a:t>
            </a:r>
            <a:endParaRPr lang="en-US" sz="2400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GB" dirty="0"/>
              <a:t>2. Application to </a:t>
            </a:r>
            <a:r>
              <a:rPr lang="mr-IN" dirty="0"/>
              <a:t>–</a:t>
            </a:r>
            <a:r>
              <a:rPr lang="en-GB" dirty="0" err="1"/>
              <a:t>omics</a:t>
            </a:r>
            <a:r>
              <a:rPr lang="en-GB" dirty="0"/>
              <a:t>: multiple testing</a:t>
            </a:r>
          </a:p>
        </p:txBody>
      </p:sp>
    </p:spTree>
    <p:extLst>
      <p:ext uri="{BB962C8B-B14F-4D97-AF65-F5344CB8AC3E}">
        <p14:creationId xmlns:p14="http://schemas.microsoft.com/office/powerpoint/2010/main" val="1983577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Significance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Significance level (α): probability of a positive result when there is really nothing to detect, i.e. under H</a:t>
            </a:r>
            <a:r>
              <a:rPr lang="en-US" sz="2800" baseline="-25000" dirty="0"/>
              <a:t>0</a:t>
            </a:r>
          </a:p>
          <a:p>
            <a:endParaRPr lang="en-US" sz="2800" baseline="-25000" dirty="0"/>
          </a:p>
          <a:p>
            <a:r>
              <a:rPr lang="en-US" sz="2800" dirty="0"/>
              <a:t>So if we always use α of 0.05, then in 5% of our experiments we’d get a positive result even if H</a:t>
            </a:r>
            <a:r>
              <a:rPr lang="en-US" sz="2800" baseline="-25000" dirty="0"/>
              <a:t>0</a:t>
            </a:r>
            <a:r>
              <a:rPr lang="en-US" sz="2800" dirty="0"/>
              <a:t> was always true</a:t>
            </a:r>
          </a:p>
          <a:p>
            <a:endParaRPr lang="en-US" sz="2800" dirty="0"/>
          </a:p>
          <a:p>
            <a:r>
              <a:rPr lang="en-US" sz="2800" dirty="0"/>
              <a:t>In the analysis of –</a:t>
            </a:r>
            <a:r>
              <a:rPr lang="en-US" sz="2800" dirty="0" err="1"/>
              <a:t>omics</a:t>
            </a:r>
            <a:r>
              <a:rPr lang="en-US" sz="2800" dirty="0"/>
              <a:t> data, a rethink is needed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GB" dirty="0"/>
              <a:t>2. Application to </a:t>
            </a:r>
            <a:r>
              <a:rPr lang="mr-IN" dirty="0"/>
              <a:t>–</a:t>
            </a:r>
            <a:r>
              <a:rPr lang="en-GB" dirty="0" err="1"/>
              <a:t>omics</a:t>
            </a:r>
            <a:r>
              <a:rPr lang="en-GB" dirty="0"/>
              <a:t>: multiple testing</a:t>
            </a:r>
          </a:p>
        </p:txBody>
      </p:sp>
    </p:spTree>
    <p:extLst>
      <p:ext uri="{BB962C8B-B14F-4D97-AF65-F5344CB8AC3E}">
        <p14:creationId xmlns:p14="http://schemas.microsoft.com/office/powerpoint/2010/main" val="1006797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Multiple testing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r>
              <a:rPr lang="en-US" sz="2800" dirty="0"/>
              <a:t>If tests are independent, we can easily calculate the correct α to ensure that we only get a type 1 error in 5% of experiments on average (family-wise error rate) </a:t>
            </a:r>
          </a:p>
          <a:p>
            <a:endParaRPr lang="en-US" sz="2800" dirty="0"/>
          </a:p>
          <a:p>
            <a:r>
              <a:rPr lang="en-US" sz="2800" b="1" dirty="0" err="1">
                <a:solidFill>
                  <a:srgbClr val="FF0000"/>
                </a:solidFill>
              </a:rPr>
              <a:t>Bonferroni</a:t>
            </a:r>
            <a:r>
              <a:rPr lang="en-US" sz="2800" b="1" dirty="0">
                <a:solidFill>
                  <a:srgbClr val="FF0000"/>
                </a:solidFill>
              </a:rPr>
              <a:t> correction</a:t>
            </a:r>
            <a:r>
              <a:rPr lang="en-US" sz="2800" dirty="0"/>
              <a:t>: divide 0.05 by the number </a:t>
            </a:r>
            <a:r>
              <a:rPr lang="en-US" sz="2800" i="1" dirty="0"/>
              <a:t>m</a:t>
            </a:r>
            <a:r>
              <a:rPr lang="en-US" sz="2800" dirty="0"/>
              <a:t> of independent experiments and use α/m as the significance level for each test</a:t>
            </a:r>
          </a:p>
          <a:p>
            <a:endParaRPr lang="en-US" sz="2800" dirty="0"/>
          </a:p>
          <a:p>
            <a:r>
              <a:rPr lang="en-US" sz="2800" dirty="0"/>
              <a:t>NB: if tests are </a:t>
            </a:r>
            <a:r>
              <a:rPr lang="en-US" sz="2800" dirty="0">
                <a:solidFill>
                  <a:srgbClr val="FF0000"/>
                </a:solidFill>
              </a:rPr>
              <a:t>not</a:t>
            </a:r>
            <a:r>
              <a:rPr lang="en-US" sz="2800" dirty="0"/>
              <a:t> independent, this is conservative (more type 2 errors)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GB" dirty="0"/>
              <a:t>2. Application to </a:t>
            </a:r>
            <a:r>
              <a:rPr lang="mr-IN" dirty="0"/>
              <a:t>–</a:t>
            </a:r>
            <a:r>
              <a:rPr lang="en-GB" dirty="0" err="1"/>
              <a:t>omics</a:t>
            </a:r>
            <a:r>
              <a:rPr lang="en-GB" dirty="0"/>
              <a:t>: multiple testing</a:t>
            </a:r>
          </a:p>
        </p:txBody>
      </p:sp>
    </p:spTree>
    <p:extLst>
      <p:ext uri="{BB962C8B-B14F-4D97-AF65-F5344CB8AC3E}">
        <p14:creationId xmlns:p14="http://schemas.microsoft.com/office/powerpoint/2010/main" val="2781111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Many hypothesis tests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6792"/>
            <a:ext cx="7772400" cy="41910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			</a:t>
            </a:r>
            <a:r>
              <a:rPr lang="en-GB" sz="2800" dirty="0"/>
              <a:t>True difference	   No difference</a:t>
            </a:r>
          </a:p>
          <a:p>
            <a:pPr>
              <a:buFontTx/>
              <a:buNone/>
            </a:pPr>
            <a:endParaRPr lang="en-GB" sz="2800" dirty="0"/>
          </a:p>
          <a:p>
            <a:pPr>
              <a:buFontTx/>
              <a:buNone/>
            </a:pPr>
            <a:r>
              <a:rPr lang="en-GB" sz="2800" dirty="0"/>
              <a:t>+</a:t>
            </a:r>
            <a:r>
              <a:rPr lang="en-GB" sz="2800" dirty="0" err="1"/>
              <a:t>ve</a:t>
            </a:r>
            <a:r>
              <a:rPr lang="en-GB" sz="2800" dirty="0"/>
              <a:t> result</a:t>
            </a:r>
          </a:p>
          <a:p>
            <a:pPr>
              <a:buFontTx/>
              <a:buNone/>
            </a:pPr>
            <a:endParaRPr lang="en-GB" sz="2800" dirty="0"/>
          </a:p>
          <a:p>
            <a:pPr>
              <a:buFontTx/>
              <a:buNone/>
            </a:pPr>
            <a:r>
              <a:rPr lang="en-GB" sz="2800" dirty="0"/>
              <a:t>-</a:t>
            </a:r>
            <a:r>
              <a:rPr lang="en-GB" sz="2800" dirty="0" err="1"/>
              <a:t>ve</a:t>
            </a:r>
            <a:r>
              <a:rPr lang="en-GB" sz="2800" dirty="0"/>
              <a:t> result</a:t>
            </a:r>
          </a:p>
          <a:p>
            <a:pPr>
              <a:buFontTx/>
              <a:buNone/>
            </a:pPr>
            <a:endParaRPr lang="en-GB" sz="2800" dirty="0"/>
          </a:p>
        </p:txBody>
      </p:sp>
      <p:graphicFrame>
        <p:nvGraphicFramePr>
          <p:cNvPr id="15376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088537"/>
              </p:ext>
            </p:extLst>
          </p:nvPr>
        </p:nvGraphicFramePr>
        <p:xfrm>
          <a:off x="2514600" y="2819400"/>
          <a:ext cx="5943600" cy="1792224"/>
        </p:xfrm>
        <a:graphic>
          <a:graphicData uri="http://schemas.openxmlformats.org/drawingml/2006/table">
            <a:tbl>
              <a:tblPr/>
              <a:tblGrid>
                <a:gridCol w="3011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2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True positive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False positive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False negative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sym typeface="Wingdings" charset="0"/>
                        </a:rPr>
                        <a:t>True negative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sym typeface="Wingdings" charset="0"/>
                        </a:rPr>
                        <a:t>U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5085184"/>
            <a:ext cx="734481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Suppose we have </a:t>
            </a:r>
            <a:r>
              <a:rPr lang="en-US" sz="2400" i="1" dirty="0"/>
              <a:t>m</a:t>
            </a:r>
            <a:r>
              <a:rPr lang="en-US" sz="2400" dirty="0"/>
              <a:t> such tests</a:t>
            </a:r>
          </a:p>
          <a:p>
            <a:r>
              <a:rPr lang="en-US" sz="2400" dirty="0" err="1"/>
              <a:t>Bonferroni</a:t>
            </a:r>
            <a:r>
              <a:rPr lang="en-US" sz="2400" dirty="0"/>
              <a:t> method, using significance level of α/m for each test, ensures that P(V &gt; 0) ≤ α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GB" dirty="0"/>
              <a:t>2. Application to </a:t>
            </a:r>
            <a:r>
              <a:rPr lang="mr-IN" dirty="0"/>
              <a:t>–</a:t>
            </a:r>
            <a:r>
              <a:rPr lang="en-GB" dirty="0" err="1"/>
              <a:t>omics</a:t>
            </a:r>
            <a:r>
              <a:rPr lang="en-GB" dirty="0"/>
              <a:t>: multiple testing</a:t>
            </a:r>
          </a:p>
        </p:txBody>
      </p:sp>
    </p:spTree>
    <p:extLst>
      <p:ext uri="{BB962C8B-B14F-4D97-AF65-F5344CB8AC3E}">
        <p14:creationId xmlns:p14="http://schemas.microsoft.com/office/powerpoint/2010/main" val="139751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Genome-wide association (GWA)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GWA studies aim to discover inherited genetic variants that affect disease risk</a:t>
            </a:r>
          </a:p>
          <a:p>
            <a:endParaRPr lang="en-US" sz="2800" dirty="0"/>
          </a:p>
          <a:p>
            <a:r>
              <a:rPr lang="en-US" sz="2800" dirty="0"/>
              <a:t>Typically we study a large number of </a:t>
            </a:r>
            <a:r>
              <a:rPr lang="en-US" sz="2800" dirty="0">
                <a:solidFill>
                  <a:srgbClr val="FF0000"/>
                </a:solidFill>
              </a:rPr>
              <a:t>cases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FF0000"/>
                </a:solidFill>
              </a:rPr>
              <a:t>controls</a:t>
            </a:r>
            <a:r>
              <a:rPr lang="en-US" sz="2800" dirty="0"/>
              <a:t> from the same population</a:t>
            </a:r>
          </a:p>
          <a:p>
            <a:endParaRPr lang="en-US" sz="2800" dirty="0"/>
          </a:p>
          <a:p>
            <a:r>
              <a:rPr lang="en-US" sz="2800" dirty="0"/>
              <a:t>The genotype distribution for each variant is compared between the cases and controls 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GB" dirty="0"/>
              <a:t>2. Application to </a:t>
            </a:r>
            <a:r>
              <a:rPr lang="mr-IN" dirty="0"/>
              <a:t>–</a:t>
            </a:r>
            <a:r>
              <a:rPr lang="en-GB" dirty="0" err="1"/>
              <a:t>omics</a:t>
            </a:r>
            <a:r>
              <a:rPr lang="en-GB" dirty="0"/>
              <a:t>: multiple testing</a:t>
            </a:r>
          </a:p>
        </p:txBody>
      </p:sp>
    </p:spTree>
    <p:extLst>
      <p:ext uri="{BB962C8B-B14F-4D97-AF65-F5344CB8AC3E}">
        <p14:creationId xmlns:p14="http://schemas.microsoft.com/office/powerpoint/2010/main" val="268819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99792" y="980728"/>
            <a:ext cx="1296144" cy="105841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4000"/>
                </a:schemeClr>
              </a:gs>
              <a:gs pos="80000">
                <a:schemeClr val="accent1">
                  <a:shade val="93000"/>
                  <a:satMod val="130000"/>
                  <a:alpha val="4000"/>
                </a:schemeClr>
              </a:gs>
              <a:gs pos="100000">
                <a:schemeClr val="accent1">
                  <a:shade val="94000"/>
                  <a:satMod val="135000"/>
                  <a:alpha val="4000"/>
                </a:schemeClr>
              </a:gs>
            </a:gsLst>
            <a:lin ang="16200000" scaled="0"/>
            <a:tileRect/>
          </a:gradFill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Study design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64088" y="980728"/>
            <a:ext cx="1368152" cy="10801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4000"/>
                </a:schemeClr>
              </a:gs>
              <a:gs pos="80000">
                <a:schemeClr val="accent1">
                  <a:shade val="93000"/>
                  <a:satMod val="130000"/>
                  <a:alpha val="4000"/>
                </a:schemeClr>
              </a:gs>
              <a:gs pos="100000">
                <a:schemeClr val="accent1">
                  <a:shade val="94000"/>
                  <a:satMod val="135000"/>
                  <a:alpha val="4000"/>
                </a:schemeClr>
              </a:gs>
            </a:gsLst>
            <a:lin ang="16200000" scaled="0"/>
            <a:tileRect/>
          </a:gradFill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Exploratory data analysis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43608" y="2204864"/>
            <a:ext cx="1368152" cy="105841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4000"/>
                </a:schemeClr>
              </a:gs>
              <a:gs pos="80000">
                <a:schemeClr val="accent1">
                  <a:shade val="93000"/>
                  <a:satMod val="130000"/>
                  <a:alpha val="4000"/>
                </a:schemeClr>
              </a:gs>
              <a:gs pos="100000">
                <a:schemeClr val="accent1">
                  <a:shade val="94000"/>
                  <a:satMod val="135000"/>
                  <a:alpha val="4000"/>
                </a:schemeClr>
              </a:gs>
            </a:gsLst>
            <a:lin ang="16200000" scaled="0"/>
            <a:tileRect/>
          </a:gra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Hypothesis testing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563888" y="2586608"/>
            <a:ext cx="1296144" cy="113042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4000"/>
                </a:schemeClr>
              </a:gs>
              <a:gs pos="80000">
                <a:schemeClr val="accent1">
                  <a:shade val="93000"/>
                  <a:satMod val="130000"/>
                  <a:alpha val="4000"/>
                </a:schemeClr>
              </a:gs>
              <a:gs pos="100000">
                <a:schemeClr val="accent1">
                  <a:shade val="94000"/>
                  <a:satMod val="135000"/>
                  <a:alpha val="4000"/>
                </a:schemeClr>
              </a:gs>
            </a:gsLst>
            <a:lin ang="16200000" scaled="0"/>
            <a:tileRect/>
          </a:gradFill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Estimation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47664" y="4149080"/>
            <a:ext cx="1296144" cy="113042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4000"/>
                </a:schemeClr>
              </a:gs>
              <a:gs pos="80000">
                <a:schemeClr val="accent1">
                  <a:shade val="93000"/>
                  <a:satMod val="130000"/>
                  <a:alpha val="4000"/>
                </a:schemeClr>
              </a:gs>
              <a:gs pos="100000">
                <a:schemeClr val="accent1">
                  <a:shade val="94000"/>
                  <a:satMod val="135000"/>
                  <a:alpha val="4000"/>
                </a:schemeClr>
              </a:gs>
            </a:gsLst>
            <a:lin ang="16200000" scaled="0"/>
            <a:tileRect/>
          </a:gradFill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Clustering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24128" y="2492896"/>
            <a:ext cx="1512168" cy="122413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4000"/>
                </a:schemeClr>
              </a:gs>
              <a:gs pos="80000">
                <a:schemeClr val="accent1">
                  <a:shade val="93000"/>
                  <a:satMod val="130000"/>
                  <a:alpha val="4000"/>
                </a:schemeClr>
              </a:gs>
              <a:gs pos="100000">
                <a:schemeClr val="accent1">
                  <a:shade val="94000"/>
                  <a:satMod val="135000"/>
                  <a:alpha val="4000"/>
                </a:schemeClr>
              </a:gs>
            </a:gsLst>
            <a:lin ang="16200000" scaled="0"/>
            <a:tileRect/>
          </a:gradFill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Regression models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79912" y="4509120"/>
            <a:ext cx="1584176" cy="12961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4000"/>
                </a:schemeClr>
              </a:gs>
              <a:gs pos="80000">
                <a:schemeClr val="accent1">
                  <a:shade val="93000"/>
                  <a:satMod val="130000"/>
                  <a:alpha val="4000"/>
                </a:schemeClr>
              </a:gs>
              <a:gs pos="100000">
                <a:schemeClr val="accent1">
                  <a:shade val="94000"/>
                  <a:satMod val="135000"/>
                  <a:alpha val="4000"/>
                </a:schemeClr>
              </a:gs>
            </a:gsLst>
            <a:lin ang="16200000" scaled="0"/>
            <a:tileRect/>
          </a:gradFill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Classification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84168" y="4221088"/>
            <a:ext cx="1584176" cy="12961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4000"/>
                </a:schemeClr>
              </a:gs>
              <a:gs pos="80000">
                <a:schemeClr val="accent1">
                  <a:shade val="93000"/>
                  <a:satMod val="130000"/>
                  <a:alpha val="4000"/>
                </a:schemeClr>
              </a:gs>
              <a:gs pos="100000">
                <a:schemeClr val="accent1">
                  <a:shade val="94000"/>
                  <a:satMod val="135000"/>
                  <a:alpha val="4000"/>
                </a:schemeClr>
              </a:gs>
            </a:gsLst>
            <a:lin ang="16200000" scaled="0"/>
            <a:tileRect/>
          </a:gradFill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Bayesian inference</a:t>
            </a:r>
          </a:p>
        </p:txBody>
      </p:sp>
    </p:spTree>
    <p:extLst>
      <p:ext uri="{BB962C8B-B14F-4D97-AF65-F5344CB8AC3E}">
        <p14:creationId xmlns:p14="http://schemas.microsoft.com/office/powerpoint/2010/main" val="4283906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Genome-wide association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In genome-wide studies we typically study over one million SNPs (although these may not be independent)</a:t>
            </a:r>
          </a:p>
          <a:p>
            <a:endParaRPr lang="en-US" sz="2600" dirty="0"/>
          </a:p>
          <a:p>
            <a:r>
              <a:rPr lang="en-US" sz="2600" dirty="0"/>
              <a:t>Genome-wide p-value is usually accepted to be 5 x 10</a:t>
            </a:r>
            <a:r>
              <a:rPr lang="en-US" sz="2600" baseline="30000" dirty="0"/>
              <a:t>-8</a:t>
            </a:r>
            <a:r>
              <a:rPr lang="en-US" sz="2600" dirty="0"/>
              <a:t> (0.05 ÷ 1,000,000), similar to a </a:t>
            </a:r>
            <a:r>
              <a:rPr lang="en-US" sz="2600" dirty="0" err="1"/>
              <a:t>Bonferroni</a:t>
            </a:r>
            <a:r>
              <a:rPr lang="en-US" sz="2600" dirty="0"/>
              <a:t>  correction</a:t>
            </a:r>
          </a:p>
          <a:p>
            <a:endParaRPr lang="en-US" sz="2600" dirty="0"/>
          </a:p>
          <a:p>
            <a:r>
              <a:rPr lang="en-US" sz="2600" dirty="0"/>
              <a:t>This works well at keeping type 1 error rates low (but note that we still expect type 1 errors will occur </a:t>
            </a:r>
            <a:r>
              <a:rPr lang="en-US" sz="2600" dirty="0">
                <a:solidFill>
                  <a:srgbClr val="FF0000"/>
                </a:solidFill>
              </a:rPr>
              <a:t>in some studies </a:t>
            </a:r>
            <a:r>
              <a:rPr lang="en-US" sz="2600" dirty="0"/>
              <a:t>at this level), but there will be many type 2 errors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GB" dirty="0"/>
              <a:t>2. Application to </a:t>
            </a:r>
            <a:r>
              <a:rPr lang="mr-IN" dirty="0"/>
              <a:t>–</a:t>
            </a:r>
            <a:r>
              <a:rPr lang="en-GB" dirty="0" err="1"/>
              <a:t>omics</a:t>
            </a:r>
            <a:r>
              <a:rPr lang="en-GB" dirty="0"/>
              <a:t>: multiple testing</a:t>
            </a:r>
          </a:p>
        </p:txBody>
      </p:sp>
    </p:spTree>
    <p:extLst>
      <p:ext uri="{BB962C8B-B14F-4D97-AF65-F5344CB8AC3E}">
        <p14:creationId xmlns:p14="http://schemas.microsoft.com/office/powerpoint/2010/main" val="3672341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Analysis of one single-nucleotide polymorphism (SNP): rs132985 in </a:t>
            </a:r>
            <a:r>
              <a:rPr lang="en-US" sz="3600" i="1" dirty="0"/>
              <a:t>PLA2G6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490702"/>
              </p:ext>
            </p:extLst>
          </p:nvPr>
        </p:nvGraphicFramePr>
        <p:xfrm>
          <a:off x="1259632" y="1628800"/>
          <a:ext cx="61722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Genotype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Melanoma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Controls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418</a:t>
                      </a:r>
                    </a:p>
                    <a:p>
                      <a:r>
                        <a:rPr lang="en-US" dirty="0"/>
                        <a:t>(33.8)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255</a:t>
                      </a:r>
                    </a:p>
                    <a:p>
                      <a:r>
                        <a:rPr lang="en-US" dirty="0"/>
                        <a:t>(25.9)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587</a:t>
                      </a:r>
                    </a:p>
                    <a:p>
                      <a:r>
                        <a:rPr lang="en-US" dirty="0"/>
                        <a:t>(47.4)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510</a:t>
                      </a:r>
                    </a:p>
                    <a:p>
                      <a:r>
                        <a:rPr lang="en-US" dirty="0"/>
                        <a:t>(51.8)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233</a:t>
                      </a:r>
                    </a:p>
                    <a:p>
                      <a:r>
                        <a:rPr lang="en-US" dirty="0"/>
                        <a:t>(18.8)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220</a:t>
                      </a:r>
                    </a:p>
                    <a:p>
                      <a:r>
                        <a:rPr lang="en-US" dirty="0"/>
                        <a:t>(22.3)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4567768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Usual test is a test for </a:t>
            </a:r>
            <a:r>
              <a:rPr lang="en-US" sz="2400" dirty="0">
                <a:solidFill>
                  <a:srgbClr val="FF0000"/>
                </a:solidFill>
              </a:rPr>
              <a:t>trend </a:t>
            </a:r>
            <a:r>
              <a:rPr lang="en-US" sz="2400" dirty="0"/>
              <a:t>in proportions</a:t>
            </a:r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Often carried out as a logistic regression analysis adjusting for population stratification</a:t>
            </a:r>
          </a:p>
          <a:p>
            <a:r>
              <a:rPr lang="en-US" sz="2400" dirty="0"/>
              <a:t>Estimated per-allele odds ratio 0.79, P=0.0002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GB" dirty="0"/>
              <a:t>2. Application to </a:t>
            </a:r>
            <a:r>
              <a:rPr lang="mr-IN" dirty="0"/>
              <a:t>–</a:t>
            </a:r>
            <a:r>
              <a:rPr lang="en-GB" dirty="0" err="1"/>
              <a:t>omics</a:t>
            </a:r>
            <a:r>
              <a:rPr lang="en-GB" dirty="0"/>
              <a:t>: multiple testing</a:t>
            </a:r>
          </a:p>
        </p:txBody>
      </p:sp>
    </p:spTree>
    <p:extLst>
      <p:ext uri="{BB962C8B-B14F-4D97-AF65-F5344CB8AC3E}">
        <p14:creationId xmlns:p14="http://schemas.microsoft.com/office/powerpoint/2010/main" val="3895813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Manhattan plot from GWA study of melanoma: &gt;12,000 cases and 23,000 controls </a:t>
            </a:r>
          </a:p>
        </p:txBody>
      </p:sp>
      <p:pic>
        <p:nvPicPr>
          <p:cNvPr id="4" name="Picture 3" descr="nihms-707176-f00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25" y="2285999"/>
            <a:ext cx="8143415" cy="3796867"/>
          </a:xfrm>
          <a:prstGeom prst="rect">
            <a:avLst/>
          </a:prstGeom>
        </p:spPr>
      </p:pic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GB" sz="1400" b="1" dirty="0"/>
              <a:t>Law et al, Nature Genetics 2015</a:t>
            </a:r>
          </a:p>
        </p:txBody>
      </p:sp>
    </p:spTree>
    <p:extLst>
      <p:ext uri="{BB962C8B-B14F-4D97-AF65-F5344CB8AC3E}">
        <p14:creationId xmlns:p14="http://schemas.microsoft.com/office/powerpoint/2010/main" val="1176942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False discovery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Using a stringent threshold means that many true associations will fall below this (high type 2 error)</a:t>
            </a:r>
          </a:p>
          <a:p>
            <a:endParaRPr lang="en-US" sz="2800" dirty="0"/>
          </a:p>
          <a:p>
            <a:r>
              <a:rPr lang="en-US" sz="2800" dirty="0"/>
              <a:t>Another approach is to set the </a:t>
            </a:r>
            <a:r>
              <a:rPr lang="en-US" sz="2800" dirty="0">
                <a:solidFill>
                  <a:srgbClr val="FF0000"/>
                </a:solidFill>
              </a:rPr>
              <a:t>false discovery rate</a:t>
            </a:r>
            <a:r>
              <a:rPr lang="en-US" sz="2800" dirty="0"/>
              <a:t> – to accept that in one particular –</a:t>
            </a:r>
            <a:r>
              <a:rPr lang="en-US" sz="2800" dirty="0" err="1"/>
              <a:t>omics</a:t>
            </a:r>
            <a:r>
              <a:rPr lang="en-US" sz="2800" dirty="0"/>
              <a:t> study there will be some false positives among the true ones, but control the expected value of this proportion</a:t>
            </a:r>
          </a:p>
          <a:p>
            <a:endParaRPr lang="en-US" sz="2800" dirty="0"/>
          </a:p>
          <a:p>
            <a:r>
              <a:rPr lang="en-US" sz="2800" dirty="0"/>
              <a:t>This approach is not widely adopted in GWA studies but has been widely used in studies of gene expression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GB" dirty="0"/>
              <a:t>2. Application to </a:t>
            </a:r>
            <a:r>
              <a:rPr lang="mr-IN" dirty="0"/>
              <a:t>–</a:t>
            </a:r>
            <a:r>
              <a:rPr lang="en-GB" dirty="0" err="1"/>
              <a:t>omics</a:t>
            </a:r>
            <a:r>
              <a:rPr lang="en-GB" dirty="0"/>
              <a:t>: multiple testing</a:t>
            </a:r>
          </a:p>
        </p:txBody>
      </p:sp>
    </p:spTree>
    <p:extLst>
      <p:ext uri="{BB962C8B-B14F-4D97-AF65-F5344CB8AC3E}">
        <p14:creationId xmlns:p14="http://schemas.microsoft.com/office/powerpoint/2010/main" val="3296613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Transcriptomic</a:t>
            </a:r>
            <a:r>
              <a:rPr lang="en-US" sz="3600" dirty="0"/>
              <a:t>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Gene expression levels on 11,125 probes</a:t>
            </a:r>
          </a:p>
          <a:p>
            <a:endParaRPr lang="en-US" dirty="0"/>
          </a:p>
          <a:p>
            <a:r>
              <a:rPr lang="en-US" dirty="0"/>
              <a:t>We are interested in which of these differ between primary and metastatic melanomas</a:t>
            </a:r>
          </a:p>
          <a:p>
            <a:endParaRPr lang="en-US" dirty="0"/>
          </a:p>
          <a:p>
            <a:r>
              <a:rPr lang="en-US" dirty="0"/>
              <a:t>Applying a </a:t>
            </a:r>
            <a:r>
              <a:rPr lang="en-US" dirty="0" err="1"/>
              <a:t>Bonferroni</a:t>
            </a:r>
            <a:r>
              <a:rPr lang="en-US" dirty="0"/>
              <a:t> correction to keep an overall α of 0.05, use α of 0.05/11,125, i.e. 4.5x10</a:t>
            </a:r>
            <a:r>
              <a:rPr lang="en-US" baseline="30000" dirty="0"/>
              <a:t>-6</a:t>
            </a:r>
            <a:r>
              <a:rPr lang="en-US" dirty="0"/>
              <a:t> for each test</a:t>
            </a:r>
          </a:p>
          <a:p>
            <a:endParaRPr lang="en-US" dirty="0"/>
          </a:p>
          <a:p>
            <a:r>
              <a:rPr lang="en-US" dirty="0"/>
              <a:t>354 probes show a difference at this level</a:t>
            </a:r>
          </a:p>
        </p:txBody>
      </p:sp>
    </p:spTree>
    <p:extLst>
      <p:ext uri="{BB962C8B-B14F-4D97-AF65-F5344CB8AC3E}">
        <p14:creationId xmlns:p14="http://schemas.microsoft.com/office/powerpoint/2010/main" val="175101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olcano red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458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GB" dirty="0"/>
              <a:t>2. Application to </a:t>
            </a:r>
            <a:r>
              <a:rPr lang="mr-IN" dirty="0"/>
              <a:t>–</a:t>
            </a:r>
            <a:r>
              <a:rPr lang="en-GB" dirty="0" err="1"/>
              <a:t>omics</a:t>
            </a:r>
            <a:r>
              <a:rPr lang="en-GB" dirty="0"/>
              <a:t>: multiple testing</a:t>
            </a:r>
          </a:p>
        </p:txBody>
      </p:sp>
      <p:pic>
        <p:nvPicPr>
          <p:cNvPr id="6" name="Picture 5" descr="histogram n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711200"/>
            <a:ext cx="81280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075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testplotwithtit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711200"/>
            <a:ext cx="8128000" cy="543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2420888"/>
            <a:ext cx="446449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4,460 probes significant at P&lt;0.05</a:t>
            </a:r>
          </a:p>
          <a:p>
            <a:endParaRPr lang="en-US" sz="2400" dirty="0"/>
          </a:p>
          <a:p>
            <a:r>
              <a:rPr lang="en-US" sz="2400" dirty="0"/>
              <a:t>556 expected by chance under H</a:t>
            </a:r>
            <a:r>
              <a:rPr lang="en-US" sz="2400" baseline="-25000" dirty="0"/>
              <a:t>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0778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False discovery rate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6792"/>
            <a:ext cx="7772400" cy="41910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			</a:t>
            </a:r>
            <a:r>
              <a:rPr lang="en-GB" sz="2800" dirty="0"/>
              <a:t>True difference	   No difference</a:t>
            </a:r>
          </a:p>
          <a:p>
            <a:pPr>
              <a:buFontTx/>
              <a:buNone/>
            </a:pPr>
            <a:endParaRPr lang="en-GB" sz="2800" dirty="0"/>
          </a:p>
          <a:p>
            <a:pPr>
              <a:buFontTx/>
              <a:buNone/>
            </a:pPr>
            <a:r>
              <a:rPr lang="en-GB" sz="2800" dirty="0"/>
              <a:t>+</a:t>
            </a:r>
            <a:r>
              <a:rPr lang="en-GB" sz="2800" dirty="0" err="1"/>
              <a:t>ve</a:t>
            </a:r>
            <a:r>
              <a:rPr lang="en-GB" sz="2800" dirty="0"/>
              <a:t> result</a:t>
            </a:r>
          </a:p>
          <a:p>
            <a:pPr>
              <a:buFontTx/>
              <a:buNone/>
            </a:pPr>
            <a:endParaRPr lang="en-GB" sz="2800" dirty="0"/>
          </a:p>
          <a:p>
            <a:pPr>
              <a:buFontTx/>
              <a:buNone/>
            </a:pPr>
            <a:r>
              <a:rPr lang="en-GB" sz="2800" dirty="0"/>
              <a:t>-</a:t>
            </a:r>
            <a:r>
              <a:rPr lang="en-GB" sz="2800" dirty="0" err="1"/>
              <a:t>ve</a:t>
            </a:r>
            <a:r>
              <a:rPr lang="en-GB" sz="2800" dirty="0"/>
              <a:t> result</a:t>
            </a:r>
          </a:p>
          <a:p>
            <a:pPr>
              <a:buFontTx/>
              <a:buNone/>
            </a:pPr>
            <a:endParaRPr lang="en-GB" sz="2800" dirty="0"/>
          </a:p>
        </p:txBody>
      </p:sp>
      <p:graphicFrame>
        <p:nvGraphicFramePr>
          <p:cNvPr id="15376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476875"/>
              </p:ext>
            </p:extLst>
          </p:nvPr>
        </p:nvGraphicFramePr>
        <p:xfrm>
          <a:off x="2514600" y="2636912"/>
          <a:ext cx="5943600" cy="1792224"/>
        </p:xfrm>
        <a:graphic>
          <a:graphicData uri="http://schemas.openxmlformats.org/drawingml/2006/table">
            <a:tbl>
              <a:tblPr/>
              <a:tblGrid>
                <a:gridCol w="3011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2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True positive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False positive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False negative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sym typeface="Wingdings" charset="0"/>
                        </a:rPr>
                        <a:t>True negative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sym typeface="Wingdings" charset="0"/>
                        </a:rPr>
                        <a:t>U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4941168"/>
            <a:ext cx="7344816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FDR procedure is designed so that the expected value of the ratio V/(S+V) ≤ α</a:t>
            </a:r>
          </a:p>
          <a:p>
            <a:endParaRPr lang="en-US" sz="2400" dirty="0"/>
          </a:p>
          <a:p>
            <a:r>
              <a:rPr lang="en-US" dirty="0" err="1"/>
              <a:t>Benjamini</a:t>
            </a:r>
            <a:r>
              <a:rPr lang="en-US" dirty="0"/>
              <a:t> and Hochberg (JRSS series B, 1995)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GB" dirty="0"/>
              <a:t>2. Application to </a:t>
            </a:r>
            <a:r>
              <a:rPr lang="mr-IN" dirty="0"/>
              <a:t>–</a:t>
            </a:r>
            <a:r>
              <a:rPr lang="en-GB" dirty="0" err="1"/>
              <a:t>omics</a:t>
            </a:r>
            <a:r>
              <a:rPr lang="en-GB" dirty="0"/>
              <a:t>: multiple testing</a:t>
            </a:r>
          </a:p>
        </p:txBody>
      </p:sp>
    </p:spTree>
    <p:extLst>
      <p:ext uri="{BB962C8B-B14F-4D97-AF65-F5344CB8AC3E}">
        <p14:creationId xmlns:p14="http://schemas.microsoft.com/office/powerpoint/2010/main" val="215240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olcano2lines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4168" y="364502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Bonferroni</a:t>
            </a:r>
            <a:r>
              <a:rPr lang="en-US" dirty="0"/>
              <a:t> 0.05, 35 probes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72200" y="5157192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FDR 0.05, 3288 probes </a:t>
            </a:r>
          </a:p>
        </p:txBody>
      </p:sp>
    </p:spTree>
    <p:extLst>
      <p:ext uri="{BB962C8B-B14F-4D97-AF65-F5344CB8AC3E}">
        <p14:creationId xmlns:p14="http://schemas.microsoft.com/office/powerpoint/2010/main" val="2767849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600" dirty="0"/>
              <a:t>Outline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229600" cy="482453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Hypothesis testing</a:t>
            </a:r>
          </a:p>
          <a:p>
            <a:pPr lvl="1"/>
            <a:r>
              <a:rPr lang="en-GB" dirty="0"/>
              <a:t>Difference in two proportions</a:t>
            </a:r>
          </a:p>
          <a:p>
            <a:pPr lvl="1"/>
            <a:r>
              <a:rPr lang="en-GB" dirty="0"/>
              <a:t>Difference between two means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Application to </a:t>
            </a:r>
            <a:r>
              <a:rPr lang="mr-IN" dirty="0"/>
              <a:t>–</a:t>
            </a:r>
            <a:r>
              <a:rPr lang="en-GB" dirty="0" err="1"/>
              <a:t>omics</a:t>
            </a:r>
            <a:endParaRPr lang="en-GB" dirty="0"/>
          </a:p>
          <a:p>
            <a:pPr lvl="1"/>
            <a:r>
              <a:rPr lang="en-GB" dirty="0"/>
              <a:t>Multiple testing</a:t>
            </a:r>
          </a:p>
          <a:p>
            <a:pPr lvl="1"/>
            <a:r>
              <a:rPr lang="en-GB" dirty="0"/>
              <a:t>Quality control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Examples from </a:t>
            </a:r>
            <a:r>
              <a:rPr lang="en-US" dirty="0" err="1"/>
              <a:t>transcriptomics</a:t>
            </a:r>
            <a:r>
              <a:rPr lang="en-US" dirty="0"/>
              <a:t> and genome-wide association studies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Quality control (QC)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With many SNPs/probes we need robust procedures to ensure the highly significant results are not due to poor QC</a:t>
            </a:r>
          </a:p>
          <a:p>
            <a:r>
              <a:rPr lang="en-US" dirty="0"/>
              <a:t>For SNPs, apply filters such as minor allele frequency, call rate, tests for Hardy-Weinberg equilibrium</a:t>
            </a:r>
          </a:p>
          <a:p>
            <a:r>
              <a:rPr lang="en-US" dirty="0"/>
              <a:t>For probes, apply filters based on minimum variance, proportion of samples where probe detected</a:t>
            </a:r>
          </a:p>
          <a:p>
            <a:r>
              <a:rPr lang="en-US" dirty="0"/>
              <a:t>Examine top results and outlying/suspicious results</a:t>
            </a:r>
          </a:p>
          <a:p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GB" dirty="0"/>
              <a:t>2. Application to </a:t>
            </a:r>
            <a:r>
              <a:rPr lang="mr-IN" dirty="0"/>
              <a:t>–</a:t>
            </a:r>
            <a:r>
              <a:rPr lang="en-GB" dirty="0" err="1"/>
              <a:t>omics</a:t>
            </a:r>
            <a:r>
              <a:rPr lang="en-GB" dirty="0"/>
              <a:t>: quality control</a:t>
            </a:r>
          </a:p>
        </p:txBody>
      </p:sp>
    </p:spTree>
    <p:extLst>
      <p:ext uri="{BB962C8B-B14F-4D97-AF65-F5344CB8AC3E}">
        <p14:creationId xmlns:p14="http://schemas.microsoft.com/office/powerpoint/2010/main" val="29461923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olcanovertical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019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195736" y="1772816"/>
            <a:ext cx="5544616" cy="3888432"/>
          </a:xfrm>
          <a:prstGeom prst="cloud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7000"/>
                </a:schemeClr>
              </a:gs>
              <a:gs pos="80000">
                <a:schemeClr val="accent1">
                  <a:shade val="93000"/>
                  <a:satMod val="130000"/>
                  <a:alpha val="27000"/>
                </a:schemeClr>
              </a:gs>
              <a:gs pos="100000">
                <a:schemeClr val="accent1">
                  <a:shade val="94000"/>
                  <a:satMod val="135000"/>
                  <a:alpha val="2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Thanks for listening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295969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Hypothesis testing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/>
              <a:t>Most medical or biological research is concerned not just with description, or exploring patterns, but with testing out theories</a:t>
            </a:r>
          </a:p>
          <a:p>
            <a:pPr lvl="1"/>
            <a:r>
              <a:rPr lang="en-US" sz="2400" dirty="0"/>
              <a:t>e.g. that Drug A is more effective than Drug B at reducing </a:t>
            </a:r>
            <a:r>
              <a:rPr lang="en-US" sz="2400" dirty="0" err="1"/>
              <a:t>tumour</a:t>
            </a:r>
            <a:r>
              <a:rPr lang="en-US" sz="2400" dirty="0"/>
              <a:t> size</a:t>
            </a:r>
          </a:p>
          <a:p>
            <a:endParaRPr lang="en-US" sz="2400" dirty="0"/>
          </a:p>
          <a:p>
            <a:r>
              <a:rPr lang="en-US" sz="2400" dirty="0"/>
              <a:t>One of the aims of research is to formulate theories into research hypotheses, then design and conduct studies to test these</a:t>
            </a:r>
          </a:p>
          <a:p>
            <a:endParaRPr lang="en-US" sz="2400" dirty="0"/>
          </a:p>
          <a:p>
            <a:r>
              <a:rPr lang="en-US" sz="2400" dirty="0"/>
              <a:t>Evidence in </a:t>
            </a:r>
            <a:r>
              <a:rPr lang="en-US" sz="2400" dirty="0" err="1"/>
              <a:t>favour</a:t>
            </a:r>
            <a:r>
              <a:rPr lang="en-US" sz="2400" dirty="0"/>
              <a:t> of a hypothesis is usually measured by considering the evidence against the converse </a:t>
            </a:r>
            <a:r>
              <a:rPr lang="en-US" sz="2400" b="1" dirty="0">
                <a:solidFill>
                  <a:srgbClr val="FF0000"/>
                </a:solidFill>
              </a:rPr>
              <a:t>null hypothesis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dirty="0"/>
              <a:t>1. 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1296163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Structure of a hypothesis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State the null and alternative hypotheses</a:t>
            </a:r>
          </a:p>
          <a:p>
            <a:pPr marL="400050" lvl="1" indent="0">
              <a:buNone/>
            </a:pPr>
            <a:r>
              <a:rPr lang="en-US" dirty="0"/>
              <a:t>	H</a:t>
            </a:r>
            <a:r>
              <a:rPr lang="en-US" baseline="-25000" dirty="0"/>
              <a:t>0</a:t>
            </a:r>
            <a:r>
              <a:rPr lang="en-US" dirty="0"/>
              <a:t>: Drug A and Drug B are equally effective at reducing </a:t>
            </a:r>
            <a:r>
              <a:rPr lang="en-US" dirty="0" err="1"/>
              <a:t>tumour</a:t>
            </a:r>
            <a:r>
              <a:rPr lang="en-US" dirty="0"/>
              <a:t> size</a:t>
            </a:r>
          </a:p>
          <a:p>
            <a:pPr marL="400050" lvl="1" indent="0">
              <a:buNone/>
            </a:pPr>
            <a:r>
              <a:rPr lang="en-US" dirty="0"/>
              <a:t>	H</a:t>
            </a:r>
            <a:r>
              <a:rPr lang="en-US" baseline="-25000" dirty="0"/>
              <a:t>A</a:t>
            </a:r>
            <a:r>
              <a:rPr lang="en-US" dirty="0"/>
              <a:t>: there is a difference between the effectiveness of Drugs A and B</a:t>
            </a:r>
          </a:p>
          <a:p>
            <a:pPr marL="40005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Define and evaluate a test statistic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Calculate the p-value</a:t>
            </a:r>
          </a:p>
          <a:p>
            <a:pPr marL="400050" lvl="1" indent="0">
              <a:buNone/>
            </a:pPr>
            <a:r>
              <a:rPr lang="en-US" dirty="0"/>
              <a:t>      This is the probability of observing a value of the test statistic at least as extreme as the value actually obtained, if H</a:t>
            </a:r>
            <a:r>
              <a:rPr lang="en-US" baseline="-25000" dirty="0"/>
              <a:t>0</a:t>
            </a:r>
            <a:r>
              <a:rPr lang="en-US" dirty="0"/>
              <a:t> is true</a:t>
            </a:r>
          </a:p>
          <a:p>
            <a:pPr marL="40005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Interpret the results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dirty="0"/>
              <a:t>1. 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3702708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Transcriptomics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Sample</a:t>
            </a:r>
            <a:r>
              <a:rPr lang="en-US" sz="2800" dirty="0"/>
              <a:t> of 51 primary melanoma </a:t>
            </a:r>
            <a:r>
              <a:rPr lang="en-US" sz="2800" dirty="0" err="1"/>
              <a:t>tumours</a:t>
            </a:r>
            <a:r>
              <a:rPr lang="en-US" sz="2800" dirty="0"/>
              <a:t> and 53 metastatic melanoma </a:t>
            </a:r>
            <a:r>
              <a:rPr lang="en-US" sz="2800" dirty="0" err="1"/>
              <a:t>tumours</a:t>
            </a:r>
            <a:r>
              <a:rPr lang="en-US" sz="2800" dirty="0"/>
              <a:t> (from different patients)</a:t>
            </a:r>
          </a:p>
          <a:p>
            <a:endParaRPr lang="en-US" sz="2800" dirty="0"/>
          </a:p>
          <a:p>
            <a:r>
              <a:rPr lang="en-US" sz="2800" dirty="0"/>
              <a:t>Gene expression levels are measured for each </a:t>
            </a:r>
            <a:r>
              <a:rPr lang="en-US" sz="2800" dirty="0" err="1"/>
              <a:t>tumour</a:t>
            </a:r>
            <a:r>
              <a:rPr lang="en-US" sz="2800" dirty="0"/>
              <a:t> for over 11,000 gene probes</a:t>
            </a:r>
          </a:p>
          <a:p>
            <a:endParaRPr lang="en-US" sz="2800" dirty="0"/>
          </a:p>
          <a:p>
            <a:r>
              <a:rPr lang="en-US" sz="2800" dirty="0"/>
              <a:t>Consider one gene expression probe (Probe 117)</a:t>
            </a:r>
          </a:p>
          <a:p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dirty="0"/>
              <a:t>1. 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1141916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valid inferences can we make about the </a:t>
            </a:r>
            <a:r>
              <a:rPr lang="en-US" sz="2800" dirty="0">
                <a:solidFill>
                  <a:srgbClr val="FF0000"/>
                </a:solidFill>
              </a:rPr>
              <a:t>population</a:t>
            </a:r>
            <a:r>
              <a:rPr lang="en-US" sz="2800" dirty="0"/>
              <a:t> from what we observe in the </a:t>
            </a:r>
            <a:r>
              <a:rPr lang="en-US" sz="2800" dirty="0">
                <a:solidFill>
                  <a:srgbClr val="FF0000"/>
                </a:solidFill>
              </a:rPr>
              <a:t>sample</a:t>
            </a:r>
            <a:r>
              <a:rPr lang="en-US" sz="2800" dirty="0"/>
              <a:t>? 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dirty="0"/>
              <a:t>1. Hypothesis testing; difference in means</a:t>
            </a:r>
          </a:p>
        </p:txBody>
      </p:sp>
      <p:pic>
        <p:nvPicPr>
          <p:cNvPr id="7" name="Picture 6" descr="Boxplot_geneexpres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69841"/>
            <a:ext cx="7128792" cy="478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93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Simple hypothesis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H</a:t>
            </a:r>
            <a:r>
              <a:rPr lang="en-US" sz="2800" baseline="-25000" dirty="0"/>
              <a:t>0</a:t>
            </a:r>
            <a:r>
              <a:rPr lang="en-US" sz="2800" dirty="0"/>
              <a:t>: Mean expression levels are the same in primary and metastatic melanomas</a:t>
            </a:r>
          </a:p>
          <a:p>
            <a:pPr marL="400050" lvl="1" indent="0">
              <a:buNone/>
            </a:pPr>
            <a:r>
              <a:rPr lang="en-US" dirty="0"/>
              <a:t>H</a:t>
            </a:r>
            <a:r>
              <a:rPr lang="en-US" baseline="-25000" dirty="0"/>
              <a:t>A</a:t>
            </a:r>
            <a:r>
              <a:rPr lang="en-US" dirty="0"/>
              <a:t>: Mean expression levels differ between primary and metastatic melanomas</a:t>
            </a:r>
          </a:p>
          <a:p>
            <a:pPr marL="40005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 suitable test for the difference between two means is the t-test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dirty="0"/>
              <a:t>1. Hypothesis testing; difference in means</a:t>
            </a:r>
          </a:p>
        </p:txBody>
      </p:sp>
    </p:spTree>
    <p:extLst>
      <p:ext uri="{BB962C8B-B14F-4D97-AF65-F5344CB8AC3E}">
        <p14:creationId xmlns:p14="http://schemas.microsoft.com/office/powerpoint/2010/main" val="358541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4175</TotalTime>
  <Words>1758</Words>
  <Application>Microsoft Office PowerPoint</Application>
  <PresentationFormat>On-screen Show (4:3)</PresentationFormat>
  <Paragraphs>326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Comic Sans MS</vt:lpstr>
      <vt:lpstr>Office Theme</vt:lpstr>
      <vt:lpstr>Introduction to statistical genomics </vt:lpstr>
      <vt:lpstr>PowerPoint Presentation</vt:lpstr>
      <vt:lpstr>PowerPoint Presentation</vt:lpstr>
      <vt:lpstr>Outline</vt:lpstr>
      <vt:lpstr>Hypothesis testing</vt:lpstr>
      <vt:lpstr>Structure of a hypothesis test</vt:lpstr>
      <vt:lpstr>Transcriptomics</vt:lpstr>
      <vt:lpstr>What valid inferences can we make about the population from what we observe in the sample? </vt:lpstr>
      <vt:lpstr>Simple hypothesis test</vt:lpstr>
      <vt:lpstr>Two-sample t-test</vt:lpstr>
      <vt:lpstr>PowerPoint Presentation</vt:lpstr>
      <vt:lpstr>PowerPoint Presentation</vt:lpstr>
      <vt:lpstr>PowerPoint Presentation</vt:lpstr>
      <vt:lpstr>Interpret the result</vt:lpstr>
      <vt:lpstr>Clustering of samples based on transcriptomic data</vt:lpstr>
      <vt:lpstr>Clustering of samples based on transcriptomic data</vt:lpstr>
      <vt:lpstr>Testing for a difference in two proportions</vt:lpstr>
      <vt:lpstr>Chi-squared distribution (1 df)</vt:lpstr>
      <vt:lpstr>Chi-squared distribution (1 df)</vt:lpstr>
      <vt:lpstr>Interpret the result</vt:lpstr>
      <vt:lpstr>Issues that arise in -omics</vt:lpstr>
      <vt:lpstr>Hypothesis tests</vt:lpstr>
      <vt:lpstr>Hypothesis tests</vt:lpstr>
      <vt:lpstr>Type 1 and Type 2 errors</vt:lpstr>
      <vt:lpstr>Significance level</vt:lpstr>
      <vt:lpstr>Significance levels</vt:lpstr>
      <vt:lpstr>Multiple testing correction</vt:lpstr>
      <vt:lpstr>Many hypothesis tests</vt:lpstr>
      <vt:lpstr>Genome-wide association (GWA) studies</vt:lpstr>
      <vt:lpstr>Genome-wide association studies</vt:lpstr>
      <vt:lpstr>Analysis of one single-nucleotide polymorphism (SNP): rs132985 in PLA2G6</vt:lpstr>
      <vt:lpstr>Manhattan plot from GWA study of melanoma: &gt;12,000 cases and 23,000 controls </vt:lpstr>
      <vt:lpstr>False discovery rate</vt:lpstr>
      <vt:lpstr>Transcriptomic study</vt:lpstr>
      <vt:lpstr>PowerPoint Presentation</vt:lpstr>
      <vt:lpstr>PowerPoint Presentation</vt:lpstr>
      <vt:lpstr>PowerPoint Presentation</vt:lpstr>
      <vt:lpstr>False discovery rate</vt:lpstr>
      <vt:lpstr>PowerPoint Presentation</vt:lpstr>
      <vt:lpstr>Quality control (QC)</vt:lpstr>
      <vt:lpstr>PowerPoint Presentation</vt:lpstr>
      <vt:lpstr>PowerPoint Presentation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Jenny Barrett</dc:creator>
  <cp:lastModifiedBy>Matt Taylor</cp:lastModifiedBy>
  <cp:revision>453</cp:revision>
  <cp:lastPrinted>2012-12-10T15:28:44Z</cp:lastPrinted>
  <dcterms:created xsi:type="dcterms:W3CDTF">2011-10-17T09:16:33Z</dcterms:created>
  <dcterms:modified xsi:type="dcterms:W3CDTF">2021-03-30T10:20:51Z</dcterms:modified>
</cp:coreProperties>
</file>