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notesMasterIdLst>
    <p:notesMasterId r:id="rId57"/>
  </p:notesMasterIdLst>
  <p:sldIdLst>
    <p:sldId id="477" r:id="rId2"/>
    <p:sldId id="478" r:id="rId3"/>
    <p:sldId id="496" r:id="rId4"/>
    <p:sldId id="498" r:id="rId5"/>
    <p:sldId id="499" r:id="rId6"/>
    <p:sldId id="497" r:id="rId7"/>
    <p:sldId id="502" r:id="rId8"/>
    <p:sldId id="480" r:id="rId9"/>
    <p:sldId id="494" r:id="rId10"/>
    <p:sldId id="267" r:id="rId11"/>
    <p:sldId id="261" r:id="rId12"/>
    <p:sldId id="270" r:id="rId13"/>
    <p:sldId id="403" r:id="rId14"/>
    <p:sldId id="406" r:id="rId15"/>
    <p:sldId id="400" r:id="rId16"/>
    <p:sldId id="410" r:id="rId17"/>
    <p:sldId id="263" r:id="rId18"/>
    <p:sldId id="346" r:id="rId19"/>
    <p:sldId id="319" r:id="rId20"/>
    <p:sldId id="432" r:id="rId21"/>
    <p:sldId id="431" r:id="rId22"/>
    <p:sldId id="285" r:id="rId23"/>
    <p:sldId id="412" r:id="rId24"/>
    <p:sldId id="413" r:id="rId25"/>
    <p:sldId id="414" r:id="rId26"/>
    <p:sldId id="415" r:id="rId27"/>
    <p:sldId id="407" r:id="rId28"/>
    <p:sldId id="408" r:id="rId29"/>
    <p:sldId id="409" r:id="rId30"/>
    <p:sldId id="258" r:id="rId31"/>
    <p:sldId id="402" r:id="rId32"/>
    <p:sldId id="401" r:id="rId33"/>
    <p:sldId id="259" r:id="rId34"/>
    <p:sldId id="422" r:id="rId35"/>
    <p:sldId id="260" r:id="rId36"/>
    <p:sldId id="423" r:id="rId37"/>
    <p:sldId id="424" r:id="rId38"/>
    <p:sldId id="425" r:id="rId39"/>
    <p:sldId id="470" r:id="rId40"/>
    <p:sldId id="471" r:id="rId41"/>
    <p:sldId id="433" r:id="rId42"/>
    <p:sldId id="306" r:id="rId43"/>
    <p:sldId id="463" r:id="rId44"/>
    <p:sldId id="465" r:id="rId45"/>
    <p:sldId id="467" r:id="rId46"/>
    <p:sldId id="495" r:id="rId47"/>
    <p:sldId id="385" r:id="rId48"/>
    <p:sldId id="386" r:id="rId49"/>
    <p:sldId id="394" r:id="rId50"/>
    <p:sldId id="388" r:id="rId51"/>
    <p:sldId id="395" r:id="rId52"/>
    <p:sldId id="503" r:id="rId53"/>
    <p:sldId id="507" r:id="rId54"/>
    <p:sldId id="508" r:id="rId55"/>
    <p:sldId id="473" r:id="rId5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9879" autoAdjust="0"/>
  </p:normalViewPr>
  <p:slideViewPr>
    <p:cSldViewPr>
      <p:cViewPr varScale="1">
        <p:scale>
          <a:sx n="162" d="100"/>
          <a:sy n="162" d="100"/>
        </p:scale>
        <p:origin x="1758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6687A84-35F2-44CF-A724-10A10FA07965}" type="datetimeFigureOut">
              <a:rPr lang="en-US"/>
              <a:pPr>
                <a:defRPr/>
              </a:pPr>
              <a:t>3/30/2021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C9A3729-9B2C-4DB1-A605-22D0C565C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5318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9926BB-4427-4CD0-BABB-13A3068089A8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3797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GB"/>
              <a:t>TEM50_T06_SiteInitiationPresentation_V3.0_100115</a:t>
            </a:r>
          </a:p>
        </p:txBody>
      </p:sp>
    </p:spTree>
    <p:extLst>
      <p:ext uri="{BB962C8B-B14F-4D97-AF65-F5344CB8AC3E}">
        <p14:creationId xmlns:p14="http://schemas.microsoft.com/office/powerpoint/2010/main" val="3962408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16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83907F-EF9B-476E-A3FF-A2AAF63CCBC9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233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804BE-F28C-4D6F-87E3-0660008F214B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372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F3DF4-EEEE-4EDD-88C4-067F377CB45B}" type="slidenum">
              <a:rPr lang="en-GB" smtClean="0"/>
              <a:pPr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36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F3DF4-EEEE-4EDD-88C4-067F377CB45B}" type="slidenum">
              <a:rPr lang="en-GB" smtClean="0"/>
              <a:pPr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01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CE303-B083-489A-9DDF-F36CAE1089AD}" type="datetimeFigureOut">
              <a:rPr lang="en-US"/>
              <a:pPr>
                <a:defRPr/>
              </a:pPr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3CA1F-3378-47FC-9627-10A81599B0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21B0E-D1D0-427A-A97B-DD8DBBE6AA12}" type="datetimeFigureOut">
              <a:rPr lang="en-US"/>
              <a:pPr>
                <a:defRPr/>
              </a:pPr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0E2DF-D47B-40B0-A85B-2AF57E816E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B486F-BF0E-4565-B12B-AA63F45ECCB6}" type="datetimeFigureOut">
              <a:rPr lang="en-US"/>
              <a:pPr>
                <a:defRPr/>
              </a:pPr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13D88-6FCA-44EC-9DCA-BA6F0C50D9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882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BB762-B2C0-49B1-AA71-B7BC62E1FBCE}" type="datetimeFigureOut">
              <a:rPr lang="en-US"/>
              <a:pPr>
                <a:defRPr/>
              </a:pPr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99492-BA52-40F8-9E1D-0C0E1518B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8F190-6EF6-4C64-8738-7E4FCF63C019}" type="datetimeFigureOut">
              <a:rPr lang="en-US"/>
              <a:pPr>
                <a:defRPr/>
              </a:pPr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6B959-2E3C-469D-8CE8-A6B53989CD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050A2-AC66-4908-8C56-A185A5F3B41A}" type="datetimeFigureOut">
              <a:rPr lang="en-US"/>
              <a:pPr>
                <a:defRPr/>
              </a:pPr>
              <a:t>3/30/2021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EDE44-0DEA-4699-8F43-9B65F001C0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A4276-0277-4114-A4E5-B7CD259B1DF7}" type="datetimeFigureOut">
              <a:rPr lang="en-US"/>
              <a:pPr>
                <a:defRPr/>
              </a:pPr>
              <a:t>3/30/2021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27BC5-FFAE-402F-8A80-4A4C2A7503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A490D-5FAC-4F77-A45B-B291B634A70D}" type="datetimeFigureOut">
              <a:rPr lang="en-US"/>
              <a:pPr>
                <a:defRPr/>
              </a:pPr>
              <a:t>3/30/2021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4DEA5-F0CD-48A9-9A18-BD51AE17C7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F0EC8-744E-4845-805E-C3E7FEED308D}" type="datetimeFigureOut">
              <a:rPr lang="en-US"/>
              <a:pPr>
                <a:defRPr/>
              </a:pPr>
              <a:t>3/30/2021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91221-6319-4B4E-BE75-C3678447A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40136-277F-4A45-BD46-CFB217376B7A}" type="datetimeFigureOut">
              <a:rPr lang="en-US"/>
              <a:pPr>
                <a:defRPr/>
              </a:pPr>
              <a:t>3/30/2021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D721B-92A4-483A-B63C-A2F202AFE6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8FC9A-A762-46B9-BC6D-406DDDDD177C}" type="datetimeFigureOut">
              <a:rPr lang="en-US"/>
              <a:pPr>
                <a:defRPr/>
              </a:pPr>
              <a:t>3/30/2021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467D8-E63E-4567-BEC0-5726C7E188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05937043-ED50-4F20-859F-05D929BD53EB}" type="datetimeFigureOut">
              <a:rPr lang="en-US"/>
              <a:pPr>
                <a:defRPr/>
              </a:pPr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85A0D3D6-1F6A-475D-8EAA-3D696E0236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wmf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bs.leeds.ac.uk/facilities/ms" TargetMode="External"/><Relationship Id="rId2" Type="http://schemas.openxmlformats.org/officeDocument/2006/relationships/hyperlink" Target="http://www.proteomics.leeds.ac.uk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image" Target="../media/image48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5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8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wmf"/><Relationship Id="rId4" Type="http://schemas.openxmlformats.org/officeDocument/2006/relationships/image" Target="../media/image69.wmf"/></Relationships>
</file>

<file path=ppt/slides/_rels/slide4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hyperlink" Target="http://www.ncbi.nlm.nih.gov/pubmed/?term=Selby%20PJ%5bAuthor%5d&amp;cauthor=true&amp;cauthor_uid=24678027" TargetMode="External"/><Relationship Id="rId3" Type="http://schemas.openxmlformats.org/officeDocument/2006/relationships/image" Target="../media/image73.png"/><Relationship Id="rId7" Type="http://schemas.openxmlformats.org/officeDocument/2006/relationships/image" Target="../media/image75.png"/><Relationship Id="rId12" Type="http://schemas.openxmlformats.org/officeDocument/2006/relationships/hyperlink" Target="http://www.ncbi.nlm.nih.gov/pubmed/?term=Zougman%20A%5bAuthor%5d&amp;cauthor=true&amp;cauthor_uid=24678027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hyperlink" Target="http://www.ncbi.nlm.nih.gov/pubmed/24678027" TargetMode="External"/><Relationship Id="rId5" Type="http://schemas.openxmlformats.org/officeDocument/2006/relationships/image" Target="../media/image74.png"/><Relationship Id="rId15" Type="http://schemas.openxmlformats.org/officeDocument/2006/relationships/image" Target="../media/image77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76.png"/><Relationship Id="rId14" Type="http://schemas.openxmlformats.org/officeDocument/2006/relationships/hyperlink" Target="http://www.ncbi.nlm.nih.gov/pubmed/?term=Banks%20RE%5bAuthor%5d&amp;cauthor=true&amp;cauthor_uid=24678027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6.jpeg"/><Relationship Id="rId4" Type="http://schemas.openxmlformats.org/officeDocument/2006/relationships/image" Target="../media/image9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tif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3422" y="1234675"/>
            <a:ext cx="4770473" cy="584775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2060"/>
                </a:solidFill>
                <a:latin typeface="+mn-lt"/>
              </a:rPr>
              <a:t>Introduction to Proteomics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6334" y="2189182"/>
            <a:ext cx="738465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  <a:latin typeface="+mn-lt"/>
              </a:rPr>
              <a:t>Roz Banks &amp; Alexandre </a:t>
            </a:r>
            <a:r>
              <a:rPr lang="en-GB" sz="2800" dirty="0" err="1">
                <a:solidFill>
                  <a:srgbClr val="0070C0"/>
                </a:solidFill>
                <a:latin typeface="+mn-lt"/>
              </a:rPr>
              <a:t>Zougman</a:t>
            </a:r>
            <a:endParaRPr lang="en-GB" sz="28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GB" sz="2800" dirty="0">
                <a:solidFill>
                  <a:srgbClr val="0070C0"/>
                </a:solidFill>
                <a:latin typeface="+mn-lt"/>
              </a:rPr>
              <a:t>(r.banks@leeds.ac.uk)   (a.zougman@leeds.ac.uk)</a:t>
            </a:r>
          </a:p>
          <a:p>
            <a:pPr algn="ctr"/>
            <a:endParaRPr lang="en-GB" sz="28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GB" sz="2800" dirty="0">
                <a:solidFill>
                  <a:srgbClr val="0070C0"/>
                </a:solidFill>
                <a:latin typeface="+mn-lt"/>
              </a:rPr>
              <a:t>Clinical and Biomedical Proteomics Group</a:t>
            </a:r>
          </a:p>
        </p:txBody>
      </p:sp>
      <p:pic>
        <p:nvPicPr>
          <p:cNvPr id="6" name="Picture 9" descr="Trustlogomedil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46105"/>
            <a:ext cx="271938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851" t="45949" r="30937" b="45280"/>
          <a:stretch>
            <a:fillRect/>
          </a:stretch>
        </p:blipFill>
        <p:spPr bwMode="auto">
          <a:xfrm>
            <a:off x="6363345" y="57181"/>
            <a:ext cx="2735263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 descr="Jimmie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3016" y="4005064"/>
            <a:ext cx="7488804" cy="2697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5258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ctrTitle"/>
          </p:nvPr>
        </p:nvSpPr>
        <p:spPr>
          <a:xfrm>
            <a:off x="2133600" y="1752600"/>
            <a:ext cx="7772400" cy="685800"/>
          </a:xfrm>
        </p:spPr>
        <p:txBody>
          <a:bodyPr/>
          <a:lstStyle/>
          <a:p>
            <a:pPr eaLnBrk="1" hangingPunct="1"/>
            <a:r>
              <a:rPr lang="en-GB" sz="3200" dirty="0"/>
              <a:t>Proteomics and Mass Spectrometry </a:t>
            </a:r>
            <a:br>
              <a:rPr lang="en-GB" sz="2800" dirty="0"/>
            </a:br>
            <a:r>
              <a:rPr lang="en-GB" sz="2800" dirty="0"/>
              <a:t>   </a:t>
            </a:r>
            <a:br>
              <a:rPr lang="en-CA" sz="2800" dirty="0"/>
            </a:b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4800600" y="2131595"/>
            <a:ext cx="3339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making sense out of fragments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609600" y="3048000"/>
            <a:ext cx="784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rgbClr val="0070C0"/>
                </a:solidFill>
                <a:latin typeface="Arial" charset="0"/>
              </a:rPr>
              <a:t>Proteomics</a:t>
            </a:r>
            <a:r>
              <a:rPr lang="en-US" sz="2000" dirty="0">
                <a:latin typeface="Arial" charset="0"/>
              </a:rPr>
              <a:t> is an art of </a:t>
            </a:r>
            <a:r>
              <a:rPr lang="en-US" sz="2000" b="1" dirty="0">
                <a:latin typeface="Arial" charset="0"/>
              </a:rPr>
              <a:t>identification</a:t>
            </a:r>
            <a:r>
              <a:rPr lang="en-US" sz="2000" dirty="0">
                <a:latin typeface="Arial" charset="0"/>
              </a:rPr>
              <a:t>,  </a:t>
            </a:r>
            <a:r>
              <a:rPr lang="en-US" sz="2000" b="1" dirty="0">
                <a:latin typeface="Arial" charset="0"/>
              </a:rPr>
              <a:t>characterization</a:t>
            </a:r>
            <a:r>
              <a:rPr lang="en-US" sz="2000" dirty="0">
                <a:latin typeface="Arial" charset="0"/>
              </a:rPr>
              <a:t> and </a:t>
            </a:r>
            <a:r>
              <a:rPr lang="en-US" sz="2000" b="1" dirty="0" err="1">
                <a:latin typeface="Arial" charset="0"/>
              </a:rPr>
              <a:t>quantitation</a:t>
            </a:r>
            <a:r>
              <a:rPr lang="en-US" sz="2000" dirty="0">
                <a:latin typeface="Arial" charset="0"/>
              </a:rPr>
              <a:t> of proteins or complete proteomes (protein pools)</a:t>
            </a:r>
          </a:p>
        </p:txBody>
      </p:sp>
      <p:sp>
        <p:nvSpPr>
          <p:cNvPr id="9219" name="Text Box 9"/>
          <p:cNvSpPr txBox="1">
            <a:spLocks noChangeArrowheads="1"/>
          </p:cNvSpPr>
          <p:nvPr/>
        </p:nvSpPr>
        <p:spPr bwMode="auto">
          <a:xfrm>
            <a:off x="974725" y="1712913"/>
            <a:ext cx="65690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29000" y="152400"/>
            <a:ext cx="5562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“Tout progrès </a:t>
            </a:r>
            <a:r>
              <a:rPr lang="fr-FR" dirty="0" err="1"/>
              <a:t>scientific</a:t>
            </a:r>
            <a:r>
              <a:rPr lang="fr-FR" dirty="0"/>
              <a:t> est un progrès de </a:t>
            </a:r>
            <a:r>
              <a:rPr lang="fr-FR" dirty="0" err="1"/>
              <a:t>method</a:t>
            </a:r>
            <a:r>
              <a:rPr lang="fr-FR" dirty="0"/>
              <a:t>.”</a:t>
            </a:r>
          </a:p>
          <a:p>
            <a:r>
              <a:rPr lang="fr-FR" dirty="0"/>
              <a:t>“All </a:t>
            </a:r>
            <a:r>
              <a:rPr lang="fr-FR" dirty="0" err="1"/>
              <a:t>scientific</a:t>
            </a:r>
            <a:r>
              <a:rPr lang="fr-FR" dirty="0"/>
              <a:t> </a:t>
            </a:r>
            <a:r>
              <a:rPr lang="fr-FR" dirty="0" err="1"/>
              <a:t>progress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progress</a:t>
            </a:r>
            <a:r>
              <a:rPr lang="fr-FR" dirty="0"/>
              <a:t> of a </a:t>
            </a:r>
            <a:r>
              <a:rPr lang="fr-FR" dirty="0" err="1"/>
              <a:t>method</a:t>
            </a:r>
            <a:r>
              <a:rPr lang="fr-FR" dirty="0"/>
              <a:t>.</a:t>
            </a:r>
          </a:p>
          <a:p>
            <a:r>
              <a:rPr lang="fr-FR" dirty="0"/>
              <a:t>  René Descartes</a:t>
            </a:r>
            <a:endParaRPr lang="en-GB" dirty="0"/>
          </a:p>
        </p:txBody>
      </p:sp>
      <p:pic>
        <p:nvPicPr>
          <p:cNvPr id="40962" name="Picture 2" descr="50 Years of Innov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066800"/>
            <a:ext cx="5181600" cy="1905000"/>
          </a:xfrm>
          <a:prstGeom prst="rect">
            <a:avLst/>
          </a:prstGeom>
          <a:noFill/>
        </p:spPr>
      </p:pic>
      <p:pic>
        <p:nvPicPr>
          <p:cNvPr id="40966" name="Picture 6" descr="LTQ Orbitrap 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04800"/>
            <a:ext cx="2857500" cy="2428875"/>
          </a:xfrm>
          <a:prstGeom prst="rect">
            <a:avLst/>
          </a:prstGeom>
          <a:noFill/>
        </p:spPr>
      </p:pic>
      <p:cxnSp>
        <p:nvCxnSpPr>
          <p:cNvPr id="12" name="Straight Connector 11"/>
          <p:cNvCxnSpPr/>
          <p:nvPr/>
        </p:nvCxnSpPr>
        <p:spPr>
          <a:xfrm>
            <a:off x="3276600" y="3429000"/>
            <a:ext cx="152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105400" y="3429000"/>
            <a:ext cx="1828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62000" y="3733800"/>
            <a:ext cx="1371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133600" y="3886200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Palatino Linotype" pitchFamily="18" charset="0"/>
              </a:rPr>
              <a:t>Mass spectrometry (</a:t>
            </a:r>
            <a:r>
              <a:rPr lang="en-GB" b="1" dirty="0">
                <a:latin typeface="Palatino Linotype" pitchFamily="18" charset="0"/>
              </a:rPr>
              <a:t>MS</a:t>
            </a:r>
            <a:r>
              <a:rPr lang="en-GB" dirty="0">
                <a:latin typeface="Palatino Linotype" pitchFamily="18" charset="0"/>
              </a:rPr>
              <a:t>) is a vital tool of proteomics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152400" y="4419600"/>
            <a:ext cx="8686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Palatino Linotype" pitchFamily="18" charset="0"/>
              </a:rPr>
              <a:t>During a typical proteomics experiment, the proteins are digested by proteases, the resultant peptide mixtures are separated and introduced into a mass spectrometer by a liquid chromatography (</a:t>
            </a:r>
            <a:r>
              <a:rPr lang="en-GB" b="1" dirty="0">
                <a:latin typeface="Palatino Linotype" pitchFamily="18" charset="0"/>
              </a:rPr>
              <a:t>LC</a:t>
            </a:r>
            <a:r>
              <a:rPr lang="en-GB" dirty="0">
                <a:latin typeface="Palatino Linotype" pitchFamily="18" charset="0"/>
              </a:rPr>
              <a:t>) system, and the distinct peptide signatures - the exact peptide mass and partial internal amino acid composition - are deduced from </a:t>
            </a:r>
            <a:r>
              <a:rPr lang="en-GB" b="1" dirty="0">
                <a:latin typeface="Palatino Linotype" pitchFamily="18" charset="0"/>
              </a:rPr>
              <a:t>MS</a:t>
            </a:r>
            <a:r>
              <a:rPr lang="en-GB" dirty="0">
                <a:latin typeface="Palatino Linotype" pitchFamily="18" charset="0"/>
              </a:rPr>
              <a:t> and tandem mass spectrometry (</a:t>
            </a:r>
            <a:r>
              <a:rPr lang="en-GB" b="1" dirty="0">
                <a:latin typeface="Palatino Linotype" pitchFamily="18" charset="0"/>
              </a:rPr>
              <a:t>MS/MS</a:t>
            </a:r>
            <a:r>
              <a:rPr lang="en-GB" dirty="0">
                <a:latin typeface="Palatino Linotype" pitchFamily="18" charset="0"/>
              </a:rPr>
              <a:t>) data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2400" y="5943600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Palatino Linotype" pitchFamily="18" charset="0"/>
              </a:rPr>
              <a:t>The examples illustrating the use of mass spectrometry in protein research will be presented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synapses.co.uk/astro/xrionbri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676400"/>
            <a:ext cx="4976825" cy="4010026"/>
          </a:xfrm>
          <a:prstGeom prst="rect">
            <a:avLst/>
          </a:prstGeom>
          <a:noFill/>
        </p:spPr>
      </p:pic>
      <p:pic>
        <p:nvPicPr>
          <p:cNvPr id="31752" name="Picture 8" descr="New Bitmap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5024" y="1371600"/>
            <a:ext cx="5238751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143000" y="228600"/>
            <a:ext cx="7162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/>
              <a:t>Mass spectrometers use the difference in mass-to-charge ratio (</a:t>
            </a:r>
            <a:r>
              <a:rPr lang="en-US" sz="2000" dirty="0">
                <a:solidFill>
                  <a:schemeClr val="hlink"/>
                </a:solidFill>
              </a:rPr>
              <a:t>m/z</a:t>
            </a:r>
            <a:r>
              <a:rPr lang="en-US" sz="2000" dirty="0"/>
              <a:t>) of ionized molecules for </a:t>
            </a:r>
            <a:r>
              <a:rPr lang="en-US" sz="2000" dirty="0">
                <a:solidFill>
                  <a:schemeClr val="hlink"/>
                </a:solidFill>
              </a:rPr>
              <a:t>separation</a:t>
            </a:r>
            <a:r>
              <a:rPr lang="en-US" sz="2000" dirty="0"/>
              <a:t> and </a:t>
            </a:r>
            <a:r>
              <a:rPr lang="en-US" sz="2000" dirty="0">
                <a:solidFill>
                  <a:schemeClr val="hlink"/>
                </a:solidFill>
              </a:rPr>
              <a:t>detection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33800" y="2971800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solidFill>
                  <a:schemeClr val="bg1"/>
                </a:solidFill>
              </a:rPr>
              <a:t>M/Z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2000" dirty="0">
                <a:latin typeface="Arial" pitchFamily="34" charset="0"/>
                <a:cs typeface="Arial" pitchFamily="34" charset="0"/>
              </a:rPr>
              <a:t>It is always </a:t>
            </a:r>
            <a:r>
              <a:rPr lang="en-US" sz="2000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Mass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over </a:t>
            </a:r>
            <a:r>
              <a:rPr lang="en-US" sz="2000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Charge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685803" y="1524000"/>
          <a:ext cx="7764463" cy="461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3" name="Bitmap Image" r:id="rId3" imgW="7763959" imgH="4610744" progId="PBrush">
                  <p:embed/>
                </p:oleObj>
              </mc:Choice>
              <mc:Fallback>
                <p:oleObj name="Bitmap Image" r:id="rId3" imgW="7763959" imgH="4610744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3" y="1524000"/>
                        <a:ext cx="7764463" cy="461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86000" y="2590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H +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76800" y="3048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H +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86200" y="4419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H +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62800" y="3276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H +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29400" y="419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H +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96200" y="419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H +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1100capl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667367">
            <a:off x="2819400" y="152400"/>
            <a:ext cx="1905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 descr="QSTAR 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23799">
            <a:off x="5334000" y="914401"/>
            <a:ext cx="3581400" cy="342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200576">
            <a:off x="228600" y="1600200"/>
            <a:ext cx="2128839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 rot="-713319">
            <a:off x="609600" y="4189691"/>
            <a:ext cx="1371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 rot="-324734">
            <a:off x="533400" y="4113493"/>
            <a:ext cx="1828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Sample Prep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 rot="-1070815">
            <a:off x="3124200" y="2360892"/>
            <a:ext cx="2438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Capillary HPLC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 rot="333693">
            <a:off x="6019800" y="4189691"/>
            <a:ext cx="2667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Mass Spectrometer</a:t>
            </a:r>
          </a:p>
        </p:txBody>
      </p:sp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4724402"/>
            <a:ext cx="19812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2590800" y="6324601"/>
            <a:ext cx="5867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        Data processing and presentation</a:t>
            </a:r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 flipV="1">
            <a:off x="2438400" y="19050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>
            <a:off x="4876800" y="12954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 flipH="1">
            <a:off x="4953000" y="4038600"/>
            <a:ext cx="1295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pic>
        <p:nvPicPr>
          <p:cNvPr id="13326" name="Picture 14" descr="spectra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5600" y="4797425"/>
            <a:ext cx="2819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7848612" cy="5886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43000" y="838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UHPLC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828800" y="1295400"/>
            <a:ext cx="914400" cy="91440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72000" y="8382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High Accuracy Mass Spectrometer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096000" y="1371600"/>
            <a:ext cx="457200" cy="236220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600200" y="76200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/>
              <a:t>Dionex</a:t>
            </a:r>
            <a:r>
              <a:rPr lang="en-GB" sz="2000" dirty="0"/>
              <a:t> UHPLC + LTQ </a:t>
            </a:r>
            <a:r>
              <a:rPr lang="en-GB" sz="2000" dirty="0" err="1"/>
              <a:t>Orbitrap</a:t>
            </a:r>
            <a:r>
              <a:rPr lang="en-GB" sz="2000" dirty="0"/>
              <a:t> </a:t>
            </a:r>
            <a:r>
              <a:rPr lang="en-GB" sz="2000" dirty="0" err="1"/>
              <a:t>Velos</a:t>
            </a:r>
            <a:r>
              <a:rPr lang="en-GB" sz="2000" dirty="0"/>
              <a:t> Mass Spectrometer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5"/>
          <p:cNvSpPr txBox="1">
            <a:spLocks noChangeArrowheads="1"/>
          </p:cNvSpPr>
          <p:nvPr/>
        </p:nvSpPr>
        <p:spPr bwMode="auto">
          <a:xfrm>
            <a:off x="3652840" y="2482852"/>
            <a:ext cx="13477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Protein </a:t>
            </a:r>
          </a:p>
        </p:txBody>
      </p:sp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1774825" y="3035302"/>
            <a:ext cx="1477963" cy="46166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CC9900"/>
                </a:solidFill>
              </a:rPr>
              <a:t>Digestion</a:t>
            </a:r>
          </a:p>
        </p:txBody>
      </p:sp>
      <p:sp>
        <p:nvSpPr>
          <p:cNvPr id="14340" name="Line 8"/>
          <p:cNvSpPr>
            <a:spLocks noChangeShapeType="1"/>
          </p:cNvSpPr>
          <p:nvPr/>
        </p:nvSpPr>
        <p:spPr bwMode="auto">
          <a:xfrm>
            <a:off x="522289" y="2081213"/>
            <a:ext cx="3041651" cy="0"/>
          </a:xfrm>
          <a:prstGeom prst="line">
            <a:avLst/>
          </a:prstGeom>
          <a:noFill/>
          <a:ln w="57150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341" name="Text Box 9"/>
          <p:cNvSpPr txBox="1">
            <a:spLocks noChangeArrowheads="1"/>
          </p:cNvSpPr>
          <p:nvPr/>
        </p:nvSpPr>
        <p:spPr bwMode="auto">
          <a:xfrm>
            <a:off x="609601" y="1295402"/>
            <a:ext cx="28130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rgbClr val="CC9900"/>
                </a:solidFill>
              </a:rPr>
              <a:t>  Bottom-Up </a:t>
            </a:r>
            <a:endParaRPr lang="en-US" sz="3600">
              <a:solidFill>
                <a:schemeClr val="folHlink"/>
              </a:solidFill>
            </a:endParaRP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4870453" y="2057400"/>
            <a:ext cx="3040063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343" name="Freeform 12"/>
          <p:cNvSpPr>
            <a:spLocks/>
          </p:cNvSpPr>
          <p:nvPr/>
        </p:nvSpPr>
        <p:spPr bwMode="auto">
          <a:xfrm>
            <a:off x="950916" y="2747963"/>
            <a:ext cx="2384425" cy="2743200"/>
          </a:xfrm>
          <a:custGeom>
            <a:avLst/>
            <a:gdLst>
              <a:gd name="T0" fmla="*/ 2147483647 w 1482"/>
              <a:gd name="T1" fmla="*/ 0 h 1728"/>
              <a:gd name="T2" fmla="*/ 2147483647 w 1482"/>
              <a:gd name="T3" fmla="*/ 2147483647 h 1728"/>
              <a:gd name="T4" fmla="*/ 0 w 1482"/>
              <a:gd name="T5" fmla="*/ 2147483647 h 1728"/>
              <a:gd name="T6" fmla="*/ 0 60000 65536"/>
              <a:gd name="T7" fmla="*/ 0 60000 65536"/>
              <a:gd name="T8" fmla="*/ 0 60000 65536"/>
              <a:gd name="T9" fmla="*/ 0 w 1482"/>
              <a:gd name="T10" fmla="*/ 0 h 1728"/>
              <a:gd name="T11" fmla="*/ 1482 w 1482"/>
              <a:gd name="T12" fmla="*/ 1728 h 17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82" h="1728">
                <a:moveTo>
                  <a:pt x="1482" y="0"/>
                </a:moveTo>
                <a:cubicBezTo>
                  <a:pt x="993" y="72"/>
                  <a:pt x="505" y="144"/>
                  <a:pt x="258" y="432"/>
                </a:cubicBezTo>
                <a:cubicBezTo>
                  <a:pt x="11" y="720"/>
                  <a:pt x="5" y="1224"/>
                  <a:pt x="0" y="1728"/>
                </a:cubicBezTo>
              </a:path>
            </a:pathLst>
          </a:custGeom>
          <a:noFill/>
          <a:ln w="57150">
            <a:solidFill>
              <a:srgbClr val="CC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44" name="Text Box 13"/>
          <p:cNvSpPr txBox="1">
            <a:spLocks noChangeArrowheads="1"/>
          </p:cNvSpPr>
          <p:nvPr/>
        </p:nvSpPr>
        <p:spPr bwMode="auto">
          <a:xfrm>
            <a:off x="1003300" y="4454527"/>
            <a:ext cx="2905125" cy="46166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CC9900"/>
                </a:solidFill>
              </a:rPr>
              <a:t>Peptide sequencing</a:t>
            </a:r>
          </a:p>
        </p:txBody>
      </p:sp>
      <p:sp>
        <p:nvSpPr>
          <p:cNvPr id="14345" name="Text Box 14"/>
          <p:cNvSpPr txBox="1">
            <a:spLocks noChangeArrowheads="1"/>
          </p:cNvSpPr>
          <p:nvPr/>
        </p:nvSpPr>
        <p:spPr bwMode="auto">
          <a:xfrm>
            <a:off x="555625" y="5464177"/>
            <a:ext cx="2971800" cy="830997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CC9900"/>
                </a:solidFill>
              </a:rPr>
              <a:t>Peptide /</a:t>
            </a:r>
          </a:p>
          <a:p>
            <a:r>
              <a:rPr lang="en-US" sz="2400">
                <a:solidFill>
                  <a:srgbClr val="CC9900"/>
                </a:solidFill>
              </a:rPr>
              <a:t>Protein identification</a:t>
            </a:r>
          </a:p>
        </p:txBody>
      </p:sp>
      <p:sp>
        <p:nvSpPr>
          <p:cNvPr id="11" name="Freeform 15"/>
          <p:cNvSpPr>
            <a:spLocks/>
          </p:cNvSpPr>
          <p:nvPr/>
        </p:nvSpPr>
        <p:spPr bwMode="auto">
          <a:xfrm flipH="1">
            <a:off x="5094290" y="2767013"/>
            <a:ext cx="2384425" cy="2743200"/>
          </a:xfrm>
          <a:custGeom>
            <a:avLst/>
            <a:gdLst>
              <a:gd name="T0" fmla="*/ 2147483647 w 1482"/>
              <a:gd name="T1" fmla="*/ 0 h 1728"/>
              <a:gd name="T2" fmla="*/ 2147483647 w 1482"/>
              <a:gd name="T3" fmla="*/ 2147483647 h 1728"/>
              <a:gd name="T4" fmla="*/ 0 w 1482"/>
              <a:gd name="T5" fmla="*/ 2147483647 h 1728"/>
              <a:gd name="T6" fmla="*/ 0 60000 65536"/>
              <a:gd name="T7" fmla="*/ 0 60000 65536"/>
              <a:gd name="T8" fmla="*/ 0 60000 65536"/>
              <a:gd name="T9" fmla="*/ 0 w 1482"/>
              <a:gd name="T10" fmla="*/ 0 h 1728"/>
              <a:gd name="T11" fmla="*/ 1482 w 1482"/>
              <a:gd name="T12" fmla="*/ 1728 h 17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82" h="1728">
                <a:moveTo>
                  <a:pt x="1482" y="0"/>
                </a:moveTo>
                <a:cubicBezTo>
                  <a:pt x="993" y="72"/>
                  <a:pt x="505" y="144"/>
                  <a:pt x="258" y="432"/>
                </a:cubicBezTo>
                <a:cubicBezTo>
                  <a:pt x="11" y="720"/>
                  <a:pt x="5" y="1224"/>
                  <a:pt x="0" y="1728"/>
                </a:cubicBezTo>
              </a:path>
            </a:pathLst>
          </a:cu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4489451" y="3886201"/>
            <a:ext cx="28336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folHlink"/>
                </a:solidFill>
              </a:rPr>
              <a:t>Protein sequencing</a:t>
            </a: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5632451" y="5502277"/>
            <a:ext cx="3352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folHlink"/>
                </a:solidFill>
              </a:rPr>
              <a:t>     Protein identification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652465" y="3787777"/>
            <a:ext cx="1550987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latin typeface="Arial" charset="0"/>
              </a:rPr>
              <a:t>Peptides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032251" y="1295402"/>
            <a:ext cx="3810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/>
              <a:t>          </a:t>
            </a:r>
            <a:r>
              <a:rPr lang="en-US" sz="3600">
                <a:solidFill>
                  <a:srgbClr val="7030A0"/>
                </a:solidFill>
              </a:rPr>
              <a:t>Top-Down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819400" y="228600"/>
            <a:ext cx="388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/>
              <a:t>Proteomic Approaches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/>
      <p:bldP spid="13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24000"/>
            <a:ext cx="6943725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1" y="990600"/>
            <a:ext cx="6786563" cy="550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371600" y="228600"/>
            <a:ext cx="838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/>
              <a:t>Protein digestion is a prerequisite of the MS  analysis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2" y="4038600"/>
            <a:ext cx="64389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7"/>
          <p:cNvSpPr txBox="1">
            <a:spLocks noChangeArrowheads="1"/>
          </p:cNvSpPr>
          <p:nvPr/>
        </p:nvSpPr>
        <p:spPr bwMode="auto">
          <a:xfrm>
            <a:off x="457200" y="381002"/>
            <a:ext cx="80010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In a typical proteomics experiment a </a:t>
            </a:r>
            <a:r>
              <a:rPr lang="en-US" sz="1600" b="1"/>
              <a:t>protein mixture is digested </a:t>
            </a:r>
            <a:r>
              <a:rPr lang="en-US" sz="1600"/>
              <a:t>by an enzyme thus creating a mixture of peptides. The most common protease is </a:t>
            </a:r>
            <a:r>
              <a:rPr lang="en-US" sz="1600" b="1"/>
              <a:t>trypsin</a:t>
            </a:r>
            <a:r>
              <a:rPr lang="en-US" sz="1600"/>
              <a:t> which cuts protein C-terminally at arginine (</a:t>
            </a:r>
            <a:r>
              <a:rPr lang="en-US" sz="1600" b="1">
                <a:solidFill>
                  <a:schemeClr val="tx2"/>
                </a:solidFill>
              </a:rPr>
              <a:t>R</a:t>
            </a:r>
            <a:r>
              <a:rPr lang="en-US" sz="1600"/>
              <a:t>) or lysine (</a:t>
            </a:r>
            <a:r>
              <a:rPr lang="en-US" sz="1600" b="1">
                <a:solidFill>
                  <a:schemeClr val="tx2"/>
                </a:solidFill>
              </a:rPr>
              <a:t>K</a:t>
            </a:r>
            <a:r>
              <a:rPr lang="en-US" sz="1600"/>
              <a:t>) residues and gives rise to peptides carrying at least one basic residue. At </a:t>
            </a:r>
            <a:r>
              <a:rPr lang="en-US" sz="1600" b="1"/>
              <a:t>pH 3</a:t>
            </a:r>
            <a:r>
              <a:rPr lang="en-US" sz="1600"/>
              <a:t>, Asp- and Glu- are uncharged and any proteolytic peptide has the net charge of </a:t>
            </a:r>
            <a:r>
              <a:rPr lang="en-US" sz="1600" b="1"/>
              <a:t>at least 2+</a:t>
            </a:r>
            <a:r>
              <a:rPr lang="en-US" sz="1600"/>
              <a:t> where one charge is located C-terminally at the basic residue and another charge is localized at the N-terminus. </a:t>
            </a:r>
          </a:p>
          <a:p>
            <a:endParaRPr lang="en-US"/>
          </a:p>
        </p:txBody>
      </p:sp>
      <p:pic>
        <p:nvPicPr>
          <p:cNvPr id="18436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2209800"/>
            <a:ext cx="441960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ctangle 9"/>
          <p:cNvSpPr>
            <a:spLocks noChangeArrowheads="1"/>
          </p:cNvSpPr>
          <p:nvPr/>
        </p:nvSpPr>
        <p:spPr bwMode="auto">
          <a:xfrm>
            <a:off x="457200" y="3200401"/>
            <a:ext cx="8153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The opposite location of the charges facilitates peptide fragmentation  at the </a:t>
            </a:r>
            <a:r>
              <a:rPr lang="en-US" sz="1600" b="1"/>
              <a:t>amide bond </a:t>
            </a:r>
            <a:r>
              <a:rPr lang="en-US" sz="1600"/>
              <a:t>in the  most commonly used low energy collision induced dissociation (</a:t>
            </a:r>
            <a:r>
              <a:rPr lang="en-US" sz="1600" b="1"/>
              <a:t>CID</a:t>
            </a:r>
            <a:r>
              <a:rPr lang="en-US" sz="1600"/>
              <a:t>) process creating </a:t>
            </a:r>
            <a:r>
              <a:rPr lang="en-US" sz="1600" i="1"/>
              <a:t>y</a:t>
            </a:r>
            <a:r>
              <a:rPr lang="en-US" sz="1600"/>
              <a:t> and </a:t>
            </a:r>
            <a:r>
              <a:rPr lang="en-US" sz="1600" i="1"/>
              <a:t>b</a:t>
            </a:r>
            <a:r>
              <a:rPr lang="en-US" sz="1600"/>
              <a:t> ion series according to </a:t>
            </a:r>
            <a:r>
              <a:rPr lang="en-US" sz="1600" i="1"/>
              <a:t>Roepstorff-Fohlmann-Biemann </a:t>
            </a:r>
            <a:r>
              <a:rPr lang="en-US" sz="1600"/>
              <a:t>nomenclature.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890588"/>
            <a:ext cx="7618413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505200" y="228600"/>
            <a:ext cx="22653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err="1"/>
              <a:t>Nano</a:t>
            </a:r>
            <a:r>
              <a:rPr lang="en-US" sz="2000" dirty="0"/>
              <a:t>-LC interface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5"/>
          <p:cNvSpPr txBox="1">
            <a:spLocks noChangeArrowheads="1"/>
          </p:cNvSpPr>
          <p:nvPr/>
        </p:nvSpPr>
        <p:spPr bwMode="auto">
          <a:xfrm>
            <a:off x="1985250" y="476672"/>
            <a:ext cx="54965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Clinical and Biomedical Proteomics Group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1371600"/>
            <a:ext cx="8243887" cy="53245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1950" indent="-361950" algn="just" eaLnBrk="1" hangingPunct="1"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Part of the Biomarkers and Therapy Section in the Leeds Institute of Cancer and Pathology within Faculty of Medicine and Health</a:t>
            </a:r>
          </a:p>
          <a:p>
            <a:pPr marL="361950" indent="-361950" algn="just" eaLnBrk="1" hangingPunct="1">
              <a:buFont typeface="Arial" pitchFamily="34" charset="0"/>
              <a:buChar char="•"/>
              <a:defRPr/>
            </a:pPr>
            <a:endParaRPr lang="en-GB" sz="20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361950" indent="-361950" algn="just" eaLnBrk="1" hangingPunct="1"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Relatively small multidisciplinary group (n=6 currently)</a:t>
            </a:r>
          </a:p>
          <a:p>
            <a:pPr marL="361950" indent="-361950" algn="just" eaLnBrk="1" hangingPunct="1">
              <a:buFont typeface="Arial" pitchFamily="34" charset="0"/>
              <a:buChar char="•"/>
              <a:defRPr/>
            </a:pPr>
            <a:endParaRPr lang="en-GB" sz="20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361950" indent="-361950" algn="just" eaLnBrk="1" hangingPunct="1"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Focussed on using proteomics  technologies for biomarker discovery/translation (+ mechanistic insights and novel therapeutic targets…)</a:t>
            </a:r>
          </a:p>
          <a:p>
            <a:pPr marL="361950" indent="-361950" algn="just" eaLnBrk="1" hangingPunct="1">
              <a:buFont typeface="Arial" pitchFamily="34" charset="0"/>
              <a:buChar char="•"/>
              <a:defRPr/>
            </a:pPr>
            <a:endParaRPr lang="en-GB" sz="20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361950" indent="-361950" algn="just" eaLnBrk="1" hangingPunct="1"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Provide a local research facility for proteomics studies (</a:t>
            </a:r>
            <a:r>
              <a:rPr lang="en-GB" sz="2000" dirty="0">
                <a:solidFill>
                  <a:schemeClr val="tx2">
                    <a:lumMod val="75000"/>
                  </a:schemeClr>
                </a:solidFill>
                <a:latin typeface="+mj-lt"/>
                <a:hlinkClick r:id="rId2"/>
              </a:rPr>
              <a:t>www.proteomics.leeds.ac.uk</a:t>
            </a:r>
            <a:r>
              <a:rPr lang="en-GB" sz="20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)</a:t>
            </a:r>
          </a:p>
          <a:p>
            <a:pPr marL="361950" indent="-361950" algn="just" eaLnBrk="1" hangingPunct="1">
              <a:buFont typeface="Arial" pitchFamily="34" charset="0"/>
              <a:buChar char="•"/>
              <a:defRPr/>
            </a:pPr>
            <a:endParaRPr lang="en-GB" sz="20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361950" indent="-361950" algn="just" eaLnBrk="1" hangingPunct="1"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Complements the much larger mass spectrometry facility provided in FBS (</a:t>
            </a:r>
            <a:r>
              <a:rPr lang="en-GB" sz="2000" dirty="0">
                <a:solidFill>
                  <a:schemeClr val="tx2">
                    <a:lumMod val="75000"/>
                  </a:schemeClr>
                </a:solidFill>
                <a:latin typeface="+mj-lt"/>
                <a:hlinkClick r:id="rId3"/>
              </a:rPr>
              <a:t>www.fbs.leeds.ac.uk/facilities/ms</a:t>
            </a:r>
            <a:r>
              <a:rPr lang="en-GB" sz="20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) – focus on protein structure and conformation</a:t>
            </a:r>
          </a:p>
          <a:p>
            <a:pPr marL="361950" indent="-361950" algn="just" eaLnBrk="1" hangingPunct="1">
              <a:buFont typeface="Arial" pitchFamily="34" charset="0"/>
              <a:buChar char="•"/>
              <a:defRPr/>
            </a:pPr>
            <a:endParaRPr lang="en-GB" sz="20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algn="just" eaLnBrk="1" hangingPunct="1">
              <a:buFont typeface="Arial" pitchFamily="34" charset="0"/>
              <a:buChar char="•"/>
              <a:defRPr/>
            </a:pPr>
            <a:endParaRPr lang="en-GB" sz="20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386366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838202"/>
            <a:ext cx="38957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304800" y="4549777"/>
            <a:ext cx="4572000" cy="235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Columns utilizing arch types found in stone-bridges. (a) Tapered column with the ‘‘keystone’’ arch, (b) tapered column with the ‘‘double-stone’’ arch; (left picture) a stone-bridge with the keystone arch, (right picture) a stone-bridge with the double-stone arch (Ishihama et al. </a:t>
            </a:r>
            <a:r>
              <a:rPr lang="en-US" i="1"/>
              <a:t>J Chromatogr A</a:t>
            </a:r>
            <a:r>
              <a:rPr lang="en-US"/>
              <a:t> 979, 233 (Dec 6, 2002).</a:t>
            </a:r>
          </a:p>
        </p:txBody>
      </p:sp>
      <p:pic>
        <p:nvPicPr>
          <p:cNvPr id="20484" name="Object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1447800"/>
            <a:ext cx="362108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5105400" y="1524001"/>
            <a:ext cx="3886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             75 µm (ID) ~ 6 µm tip</a:t>
            </a:r>
          </a:p>
        </p:txBody>
      </p:sp>
      <p:sp>
        <p:nvSpPr>
          <p:cNvPr id="20486" name="Rectangle 1"/>
          <p:cNvSpPr>
            <a:spLocks noChangeArrowheads="1"/>
          </p:cNvSpPr>
          <p:nvPr/>
        </p:nvSpPr>
        <p:spPr bwMode="auto">
          <a:xfrm>
            <a:off x="5086351" y="4572298"/>
            <a:ext cx="405752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Fused silica spraying capillary packed</a:t>
            </a:r>
          </a:p>
          <a:p>
            <a:pPr eaLnBrk="0" hangingPunct="0"/>
            <a:r>
              <a:rPr lang="en-US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 with 3µm C18 silica particles.</a:t>
            </a:r>
          </a:p>
          <a:p>
            <a:pPr eaLnBrk="0" hangingPunct="0"/>
            <a:r>
              <a:rPr lang="en-US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 X400 magnification.</a:t>
            </a:r>
            <a:endParaRPr lang="en-US">
              <a:ea typeface="Calibri" pitchFamily="34" charset="0"/>
              <a:cs typeface="Arial" pitchFamily="34" charset="0"/>
            </a:endParaRPr>
          </a:p>
        </p:txBody>
      </p:sp>
      <p:sp>
        <p:nvSpPr>
          <p:cNvPr id="20487" name="TextBox 9"/>
          <p:cNvSpPr txBox="1">
            <a:spLocks noChangeArrowheads="1"/>
          </p:cNvSpPr>
          <p:nvPr/>
        </p:nvSpPr>
        <p:spPr bwMode="auto">
          <a:xfrm>
            <a:off x="1524000" y="152402"/>
            <a:ext cx="6324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                Spraying capillary column</a:t>
            </a:r>
          </a:p>
        </p:txBody>
      </p:sp>
    </p:spTree>
    <p:extLst>
      <p:ext uri="{BB962C8B-B14F-4D97-AF65-F5344CB8AC3E}">
        <p14:creationId xmlns:p14="http://schemas.microsoft.com/office/powerpoint/2010/main" val="19868215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1" name="Group 2"/>
          <p:cNvGrpSpPr>
            <a:grpSpLocks/>
          </p:cNvGrpSpPr>
          <p:nvPr/>
        </p:nvGrpSpPr>
        <p:grpSpPr bwMode="auto">
          <a:xfrm>
            <a:off x="457201" y="1884364"/>
            <a:ext cx="8313739" cy="4702177"/>
            <a:chOff x="488" y="1181"/>
            <a:chExt cx="5237" cy="2962"/>
          </a:xfrm>
        </p:grpSpPr>
        <p:graphicFrame>
          <p:nvGraphicFramePr>
            <p:cNvPr id="2050" name="Object 2"/>
            <p:cNvGraphicFramePr>
              <a:graphicFrameLocks noChangeAspect="1"/>
            </p:cNvGraphicFramePr>
            <p:nvPr/>
          </p:nvGraphicFramePr>
          <p:xfrm>
            <a:off x="1309" y="2940"/>
            <a:ext cx="1606" cy="9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101" name="Image" r:id="rId4" imgW="636845" imgH="447848" progId="">
                    <p:embed/>
                  </p:oleObj>
                </mc:Choice>
                <mc:Fallback>
                  <p:oleObj name="Image" r:id="rId4" imgW="636845" imgH="447848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5743" t="14293" b="10208"/>
                        <a:stretch>
                          <a:fillRect/>
                        </a:stretch>
                      </p:blipFill>
                      <p:spPr bwMode="auto">
                        <a:xfrm>
                          <a:off x="1309" y="2940"/>
                          <a:ext cx="1606" cy="9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55" name="Line 4"/>
            <p:cNvSpPr>
              <a:spLocks noChangeShapeType="1"/>
            </p:cNvSpPr>
            <p:nvPr/>
          </p:nvSpPr>
          <p:spPr bwMode="auto">
            <a:xfrm flipV="1">
              <a:off x="3949" y="2400"/>
              <a:ext cx="24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6" name="AutoShape 5"/>
            <p:cNvSpPr>
              <a:spLocks noChangeArrowheads="1"/>
            </p:cNvSpPr>
            <p:nvPr/>
          </p:nvSpPr>
          <p:spPr bwMode="auto">
            <a:xfrm flipH="1">
              <a:off x="3373" y="3216"/>
              <a:ext cx="572" cy="240"/>
            </a:xfrm>
            <a:prstGeom prst="leftArrow">
              <a:avLst>
                <a:gd name="adj1" fmla="val 50000"/>
                <a:gd name="adj2" fmla="val 59583"/>
              </a:avLst>
            </a:prstGeom>
            <a:solidFill>
              <a:srgbClr val="FFD5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7" name="Text Box 6"/>
            <p:cNvSpPr txBox="1">
              <a:spLocks noChangeArrowheads="1"/>
            </p:cNvSpPr>
            <p:nvPr/>
          </p:nvSpPr>
          <p:spPr bwMode="auto">
            <a:xfrm>
              <a:off x="2809" y="3667"/>
              <a:ext cx="189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a-DK">
                  <a:solidFill>
                    <a:srgbClr val="3366FF"/>
                  </a:solidFill>
                </a:rPr>
                <a:t> Gradient elution:200 nl/min</a:t>
              </a:r>
              <a:endParaRPr lang="en-US">
                <a:solidFill>
                  <a:srgbClr val="3366FF"/>
                </a:solidFill>
              </a:endParaRPr>
            </a:p>
          </p:txBody>
        </p:sp>
        <p:sp>
          <p:nvSpPr>
            <p:cNvPr id="2058" name="Rectangle 7"/>
            <p:cNvSpPr>
              <a:spLocks noChangeArrowheads="1"/>
            </p:cNvSpPr>
            <p:nvPr/>
          </p:nvSpPr>
          <p:spPr bwMode="auto">
            <a:xfrm>
              <a:off x="5581" y="2604"/>
              <a:ext cx="71" cy="4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" name="Rectangle 8"/>
            <p:cNvSpPr>
              <a:spLocks noChangeArrowheads="1"/>
            </p:cNvSpPr>
            <p:nvPr/>
          </p:nvSpPr>
          <p:spPr bwMode="auto">
            <a:xfrm>
              <a:off x="5581" y="3180"/>
              <a:ext cx="71" cy="4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60" name="Group 9"/>
            <p:cNvGrpSpPr>
              <a:grpSpLocks/>
            </p:cNvGrpSpPr>
            <p:nvPr/>
          </p:nvGrpSpPr>
          <p:grpSpPr bwMode="auto">
            <a:xfrm>
              <a:off x="2060" y="1181"/>
              <a:ext cx="3281" cy="1123"/>
              <a:chOff x="1440" y="1296"/>
              <a:chExt cx="3281" cy="1123"/>
            </a:xfrm>
          </p:grpSpPr>
          <p:pic>
            <p:nvPicPr>
              <p:cNvPr id="2072" name="Picture 10" descr="PicoFrit column"/>
              <p:cNvPicPr>
                <a:picLocks noChangeAspect="1" noChangeArrowheads="1"/>
              </p:cNvPicPr>
              <p:nvPr/>
            </p:nvPicPr>
            <p:blipFill>
              <a:blip r:embed="rId6" cstate="email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68" y="1296"/>
                <a:ext cx="2225" cy="1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73" name="Text Box 11"/>
              <p:cNvSpPr txBox="1">
                <a:spLocks noChangeArrowheads="1"/>
              </p:cNvSpPr>
              <p:nvPr/>
            </p:nvSpPr>
            <p:spPr bwMode="auto">
              <a:xfrm>
                <a:off x="1440" y="1296"/>
                <a:ext cx="3281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da-DK" sz="1600">
                    <a:solidFill>
                      <a:srgbClr val="FFFF66"/>
                    </a:solidFill>
                  </a:rPr>
                  <a:t>Column (75 </a:t>
                </a:r>
                <a:r>
                  <a:rPr lang="en-US" sz="1600">
                    <a:solidFill>
                      <a:srgbClr val="FFFF00"/>
                    </a:solidFill>
                  </a:rPr>
                  <a:t>µ</a:t>
                </a:r>
                <a:r>
                  <a:rPr lang="da-DK" sz="1600">
                    <a:solidFill>
                      <a:srgbClr val="FFFF66"/>
                    </a:solidFill>
                  </a:rPr>
                  <a:t>m)/spray tip (6 </a:t>
                </a:r>
                <a:r>
                  <a:rPr lang="en-US" sz="1600">
                    <a:solidFill>
                      <a:srgbClr val="FFFF00"/>
                    </a:solidFill>
                  </a:rPr>
                  <a:t>µ</a:t>
                </a:r>
                <a:r>
                  <a:rPr lang="da-DK" sz="1600">
                    <a:solidFill>
                      <a:srgbClr val="FFFF66"/>
                    </a:solidFill>
                  </a:rPr>
                  <a:t>m)</a:t>
                </a:r>
                <a:endParaRPr lang="en-US" sz="1600">
                  <a:solidFill>
                    <a:srgbClr val="FFFF66"/>
                  </a:solidFill>
                </a:endParaRPr>
              </a:p>
            </p:txBody>
          </p:sp>
          <p:sp>
            <p:nvSpPr>
              <p:cNvPr id="2074" name="Text Box 12"/>
              <p:cNvSpPr txBox="1">
                <a:spLocks noChangeArrowheads="1"/>
              </p:cNvSpPr>
              <p:nvPr/>
            </p:nvSpPr>
            <p:spPr bwMode="auto">
              <a:xfrm>
                <a:off x="2013" y="2196"/>
                <a:ext cx="2016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a-DK" sz="1600">
                    <a:solidFill>
                      <a:srgbClr val="FFFF66"/>
                    </a:solidFill>
                  </a:rPr>
                  <a:t>Reverse-phase C18 beads, 3 </a:t>
                </a:r>
                <a:r>
                  <a:rPr lang="en-US" sz="1600">
                    <a:solidFill>
                      <a:srgbClr val="FFFF00"/>
                    </a:solidFill>
                  </a:rPr>
                  <a:t>µ</a:t>
                </a:r>
                <a:r>
                  <a:rPr lang="da-DK" sz="1600">
                    <a:solidFill>
                      <a:srgbClr val="FFFF66"/>
                    </a:solidFill>
                  </a:rPr>
                  <a:t>m</a:t>
                </a:r>
                <a:endParaRPr lang="en-US" sz="1600">
                  <a:solidFill>
                    <a:srgbClr val="FFFF66"/>
                  </a:solidFill>
                </a:endParaRPr>
              </a:p>
            </p:txBody>
          </p:sp>
          <p:sp>
            <p:nvSpPr>
              <p:cNvPr id="2075" name="Line 13"/>
              <p:cNvSpPr>
                <a:spLocks noChangeShapeType="1"/>
              </p:cNvSpPr>
              <p:nvPr/>
            </p:nvSpPr>
            <p:spPr bwMode="auto">
              <a:xfrm flipV="1">
                <a:off x="2784" y="1968"/>
                <a:ext cx="144" cy="24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pic>
          <p:nvPicPr>
            <p:cNvPr id="2061" name="Picture 14" descr="Product Graphic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" y="1675"/>
              <a:ext cx="965" cy="1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2" name="Text Box 16"/>
            <p:cNvSpPr txBox="1">
              <a:spLocks noChangeArrowheads="1"/>
            </p:cNvSpPr>
            <p:nvPr/>
          </p:nvSpPr>
          <p:spPr bwMode="auto">
            <a:xfrm>
              <a:off x="1645" y="3813"/>
              <a:ext cx="80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a-DK" sz="1400"/>
                <a:t>Platinum-wire</a:t>
              </a:r>
            </a:p>
            <a:p>
              <a:r>
                <a:rPr lang="da-DK" sz="1400"/>
                <a:t>2.0 kV</a:t>
              </a:r>
              <a:endParaRPr lang="en-US" sz="1400"/>
            </a:p>
          </p:txBody>
        </p:sp>
        <p:sp>
          <p:nvSpPr>
            <p:cNvPr id="2063" name="Text Box 17"/>
            <p:cNvSpPr txBox="1">
              <a:spLocks noChangeArrowheads="1"/>
            </p:cNvSpPr>
            <p:nvPr/>
          </p:nvSpPr>
          <p:spPr bwMode="auto">
            <a:xfrm>
              <a:off x="2836" y="3466"/>
              <a:ext cx="187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a-DK">
                  <a:solidFill>
                    <a:srgbClr val="3366FF"/>
                  </a:solidFill>
                </a:rPr>
                <a:t>Sample Loading:500 nl/min</a:t>
              </a:r>
              <a:endParaRPr lang="en-US">
                <a:solidFill>
                  <a:srgbClr val="3366FF"/>
                </a:solidFill>
              </a:endParaRPr>
            </a:p>
          </p:txBody>
        </p:sp>
        <p:sp>
          <p:nvSpPr>
            <p:cNvPr id="2064" name="Text Box 18"/>
            <p:cNvSpPr txBox="1">
              <a:spLocks noChangeArrowheads="1"/>
            </p:cNvSpPr>
            <p:nvPr/>
          </p:nvSpPr>
          <p:spPr bwMode="auto">
            <a:xfrm>
              <a:off x="1501" y="2653"/>
              <a:ext cx="14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a-DK">
                  <a:solidFill>
                    <a:srgbClr val="3366FF"/>
                  </a:solidFill>
                </a:rPr>
                <a:t>No precolumn or split</a:t>
              </a:r>
              <a:endParaRPr lang="en-US">
                <a:solidFill>
                  <a:srgbClr val="3366FF"/>
                </a:solidFill>
              </a:endParaRPr>
            </a:p>
          </p:txBody>
        </p:sp>
        <p:pic>
          <p:nvPicPr>
            <p:cNvPr id="2065" name="Picture 19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4" y="2928"/>
              <a:ext cx="871" cy="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6" name="Text Box 20"/>
            <p:cNvSpPr txBox="1">
              <a:spLocks noChangeArrowheads="1"/>
            </p:cNvSpPr>
            <p:nvPr/>
          </p:nvSpPr>
          <p:spPr bwMode="auto">
            <a:xfrm>
              <a:off x="5235" y="3648"/>
              <a:ext cx="310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a-DK" sz="1600"/>
                <a:t>MS</a:t>
              </a:r>
              <a:endParaRPr lang="en-US" sz="1600"/>
            </a:p>
          </p:txBody>
        </p:sp>
        <p:sp>
          <p:nvSpPr>
            <p:cNvPr id="2067" name="Line 21"/>
            <p:cNvSpPr>
              <a:spLocks noChangeAspect="1" noChangeShapeType="1"/>
            </p:cNvSpPr>
            <p:nvPr/>
          </p:nvSpPr>
          <p:spPr bwMode="auto">
            <a:xfrm flipV="1">
              <a:off x="4789" y="2977"/>
              <a:ext cx="120" cy="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68" name="Line 22"/>
            <p:cNvSpPr>
              <a:spLocks noChangeAspect="1" noChangeShapeType="1"/>
            </p:cNvSpPr>
            <p:nvPr/>
          </p:nvSpPr>
          <p:spPr bwMode="auto">
            <a:xfrm>
              <a:off x="4789" y="3120"/>
              <a:ext cx="120" cy="1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69" name="AutoShape 23"/>
            <p:cNvSpPr>
              <a:spLocks noChangeArrowheads="1"/>
            </p:cNvSpPr>
            <p:nvPr/>
          </p:nvSpPr>
          <p:spPr bwMode="auto">
            <a:xfrm>
              <a:off x="1837" y="3696"/>
              <a:ext cx="144" cy="144"/>
            </a:xfrm>
            <a:prstGeom prst="lightningBol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0" name="AutoShape 24" descr="Granite"/>
            <p:cNvSpPr>
              <a:spLocks noChangeArrowheads="1"/>
            </p:cNvSpPr>
            <p:nvPr/>
          </p:nvSpPr>
          <p:spPr bwMode="auto">
            <a:xfrm>
              <a:off x="2605" y="3097"/>
              <a:ext cx="2113" cy="23"/>
            </a:xfrm>
            <a:prstGeom prst="roundRect">
              <a:avLst>
                <a:gd name="adj" fmla="val 16667"/>
              </a:avLst>
            </a:prstGeom>
            <a:blipFill dpi="0" rotWithShape="0">
              <a:blip r:embed="rId9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1" name="AutoShape 25" descr="Granite"/>
            <p:cNvSpPr>
              <a:spLocks noChangeArrowheads="1"/>
            </p:cNvSpPr>
            <p:nvPr/>
          </p:nvSpPr>
          <p:spPr bwMode="auto">
            <a:xfrm rot="5475977">
              <a:off x="4729" y="3085"/>
              <a:ext cx="23" cy="48"/>
            </a:xfrm>
            <a:prstGeom prst="triangle">
              <a:avLst>
                <a:gd name="adj" fmla="val 50000"/>
              </a:avLst>
            </a:prstGeom>
            <a:blipFill dpi="0" rotWithShape="0">
              <a:blip r:embed="rId9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52" name="Text Box 27"/>
          <p:cNvSpPr txBox="1">
            <a:spLocks noChangeArrowheads="1"/>
          </p:cNvSpPr>
          <p:nvPr/>
        </p:nvSpPr>
        <p:spPr bwMode="auto">
          <a:xfrm>
            <a:off x="4691064" y="4656138"/>
            <a:ext cx="7441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1600"/>
              <a:t>15 cm</a:t>
            </a:r>
            <a:endParaRPr lang="en-US" sz="1600"/>
          </a:p>
        </p:txBody>
      </p:sp>
      <p:sp>
        <p:nvSpPr>
          <p:cNvPr id="28" name="TextBox 27"/>
          <p:cNvSpPr txBox="1"/>
          <p:nvPr/>
        </p:nvSpPr>
        <p:spPr>
          <a:xfrm>
            <a:off x="1447800" y="1066801"/>
            <a:ext cx="36576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da-DK" dirty="0">
                <a:latin typeface="Arial" charset="0"/>
              </a:rPr>
              <a:t>Nanoflow LC/MS interface set-up</a:t>
            </a:r>
            <a:endParaRPr lang="en-US" dirty="0">
              <a:latin typeface="Arial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295400" y="152402"/>
            <a:ext cx="6705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a-DK" sz="2400" dirty="0"/>
              <a:t>Coupling LC to MS for complex mixture analysis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138405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lum/>
          </a:blip>
          <a:srcRect/>
          <a:stretch>
            <a:fillRect/>
          </a:stretch>
        </p:blipFill>
        <p:spPr bwMode="auto">
          <a:xfrm>
            <a:off x="2133601" y="1752600"/>
            <a:ext cx="4833939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4232278" y="1928814"/>
            <a:ext cx="19732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Taylor cone</a:t>
            </a:r>
          </a:p>
        </p:txBody>
      </p:sp>
      <p:sp>
        <p:nvSpPr>
          <p:cNvPr id="23557" name="TextBox 6"/>
          <p:cNvSpPr txBox="1">
            <a:spLocks noChangeArrowheads="1"/>
          </p:cNvSpPr>
          <p:nvPr/>
        </p:nvSpPr>
        <p:spPr bwMode="auto">
          <a:xfrm>
            <a:off x="2209803" y="2514602"/>
            <a:ext cx="19732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Capillary with</a:t>
            </a:r>
          </a:p>
          <a:p>
            <a:r>
              <a:rPr lang="en-US" sz="1600">
                <a:solidFill>
                  <a:schemeClr val="bg1"/>
                </a:solidFill>
              </a:rPr>
              <a:t>       analyte</a:t>
            </a:r>
          </a:p>
        </p:txBody>
      </p:sp>
      <p:sp>
        <p:nvSpPr>
          <p:cNvPr id="23558" name="TextBox 7"/>
          <p:cNvSpPr txBox="1">
            <a:spLocks noChangeArrowheads="1"/>
          </p:cNvSpPr>
          <p:nvPr/>
        </p:nvSpPr>
        <p:spPr bwMode="auto">
          <a:xfrm>
            <a:off x="5270502" y="2690814"/>
            <a:ext cx="131603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Plume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4076700" y="2324100"/>
            <a:ext cx="533400" cy="457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85800" y="304802"/>
            <a:ext cx="7467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 err="1"/>
              <a:t>Electrospray</a:t>
            </a:r>
            <a:r>
              <a:rPr lang="en-US" sz="2000" dirty="0"/>
              <a:t> Ionization (ESI) process introduces ionized molecules  into a mass spectrometer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4" name="Picture 4" descr="http://media.americanlaboratory.com/m/20/Article/18815-fi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524374"/>
            <a:ext cx="3810000" cy="2333626"/>
          </a:xfrm>
          <a:prstGeom prst="rect">
            <a:avLst/>
          </a:prstGeom>
          <a:noFill/>
        </p:spPr>
      </p:pic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152400" y="685800"/>
            <a:ext cx="8610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Orbitrap analyzer is the example of how the old concept if resurrected at the right time by an exceptional inventor could lead to creation of a truly revolutionary device. Orbital trapping was originally introduced by Kingdon in 1923.</a:t>
            </a:r>
          </a:p>
        </p:txBody>
      </p:sp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1219200" y="152400"/>
            <a:ext cx="60198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              </a:t>
            </a:r>
            <a:r>
              <a:rPr lang="en-US" sz="2400" dirty="0"/>
              <a:t>The </a:t>
            </a:r>
            <a:r>
              <a:rPr lang="en-US" sz="2400" dirty="0" err="1"/>
              <a:t>Orbitrap</a:t>
            </a:r>
            <a:r>
              <a:rPr lang="en-US" sz="2400" dirty="0"/>
              <a:t> Mass Spectrometer</a:t>
            </a:r>
          </a:p>
          <a:p>
            <a:endParaRPr lang="en-US" dirty="0"/>
          </a:p>
        </p:txBody>
      </p:sp>
      <p:sp>
        <p:nvSpPr>
          <p:cNvPr id="27652" name="TextBox 8"/>
          <p:cNvSpPr txBox="1">
            <a:spLocks noChangeArrowheads="1"/>
          </p:cNvSpPr>
          <p:nvPr/>
        </p:nvSpPr>
        <p:spPr bwMode="auto">
          <a:xfrm>
            <a:off x="152400" y="1600200"/>
            <a:ext cx="8077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However, the estimation of the m/z ratios was based on the frequencies of ion rotations. The approach lead to poor mass resolution because ion velocity and initial radius significantly influence the rotational frequency.</a:t>
            </a:r>
          </a:p>
        </p:txBody>
      </p:sp>
      <p:sp>
        <p:nvSpPr>
          <p:cNvPr id="27653" name="TextBox 19"/>
          <p:cNvSpPr txBox="1">
            <a:spLocks noChangeArrowheads="1"/>
          </p:cNvSpPr>
          <p:nvPr/>
        </p:nvSpPr>
        <p:spPr bwMode="auto">
          <a:xfrm>
            <a:off x="4191000" y="5486400"/>
            <a:ext cx="4953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The axial frequency is detected by processing the image current with Fourier Transform (FT) algorithms.</a:t>
            </a:r>
          </a:p>
          <a:p>
            <a:endParaRPr lang="en-US" dirty="0"/>
          </a:p>
        </p:txBody>
      </p:sp>
      <p:pic>
        <p:nvPicPr>
          <p:cNvPr id="71682" name="Picture 2" descr="http://planetorbitrap.com/data/fe/image/100_3879_crop(1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3124200"/>
            <a:ext cx="2610904" cy="2081044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52400" y="3200400"/>
            <a:ext cx="5715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Makarov’s</a:t>
            </a:r>
            <a:r>
              <a:rPr lang="en-US" dirty="0"/>
              <a:t> idea was to derive the m/z values from the frequency of harmonic ion oscillations </a:t>
            </a:r>
            <a:r>
              <a:rPr lang="en-US" i="1" dirty="0"/>
              <a:t>along the </a:t>
            </a:r>
            <a:r>
              <a:rPr lang="en-US" dirty="0"/>
              <a:t>field’s axis - this frequency is completely independent of energy and spatial spread of ions  (patented in 1999).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400" y="2514600"/>
            <a:ext cx="723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Dr. Alexander A. </a:t>
            </a:r>
            <a:r>
              <a:rPr lang="en-GB" dirty="0" err="1"/>
              <a:t>Makarov</a:t>
            </a:r>
            <a:r>
              <a:rPr lang="en-GB" dirty="0"/>
              <a:t> joined a small high-tech start-up company called HD Technologies (Manchester, UK) in the mid-1990s.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595438"/>
            <a:ext cx="57912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Arrow Connector 14"/>
          <p:cNvCxnSpPr/>
          <p:nvPr/>
        </p:nvCxnSpPr>
        <p:spPr>
          <a:xfrm>
            <a:off x="4419600" y="2967038"/>
            <a:ext cx="1371600" cy="1587"/>
          </a:xfrm>
          <a:prstGeom prst="straightConnector1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>
            <a:off x="1524000" y="2967038"/>
            <a:ext cx="2819400" cy="1587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53"/>
          <p:cNvSpPr txBox="1">
            <a:spLocks noChangeArrowheads="1"/>
          </p:cNvSpPr>
          <p:nvPr/>
        </p:nvSpPr>
        <p:spPr bwMode="auto">
          <a:xfrm>
            <a:off x="2743200" y="2586041"/>
            <a:ext cx="175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 pitchFamily="34" charset="0"/>
              </a:rPr>
              <a:t>   Axial oscillation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2" y="-18942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9" name="Object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2" y="2967038"/>
            <a:ext cx="13430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4033840"/>
            <a:ext cx="2590800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2" name="TextBox 20"/>
          <p:cNvSpPr txBox="1">
            <a:spLocks noChangeArrowheads="1"/>
          </p:cNvSpPr>
          <p:nvPr/>
        </p:nvSpPr>
        <p:spPr bwMode="auto">
          <a:xfrm>
            <a:off x="1524000" y="228601"/>
            <a:ext cx="579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                             </a:t>
            </a:r>
            <a:r>
              <a:rPr lang="en-US" sz="2800"/>
              <a:t>The Orbitrap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93740" y="3382965"/>
            <a:ext cx="8245475" cy="2755900"/>
            <a:chOff x="301" y="1667"/>
            <a:chExt cx="5194" cy="1736"/>
          </a:xfrm>
        </p:grpSpPr>
        <p:sp>
          <p:nvSpPr>
            <p:cNvPr id="29727" name="Freeform 5"/>
            <p:cNvSpPr>
              <a:spLocks/>
            </p:cNvSpPr>
            <p:nvPr/>
          </p:nvSpPr>
          <p:spPr bwMode="auto">
            <a:xfrm>
              <a:off x="313" y="1751"/>
              <a:ext cx="494" cy="352"/>
            </a:xfrm>
            <a:custGeom>
              <a:avLst/>
              <a:gdLst>
                <a:gd name="T0" fmla="*/ 0 w 494"/>
                <a:gd name="T1" fmla="*/ 140 h 352"/>
                <a:gd name="T2" fmla="*/ 196 w 494"/>
                <a:gd name="T3" fmla="*/ 12 h 352"/>
                <a:gd name="T4" fmla="*/ 216 w 494"/>
                <a:gd name="T5" fmla="*/ 2 h 352"/>
                <a:gd name="T6" fmla="*/ 236 w 494"/>
                <a:gd name="T7" fmla="*/ 0 h 352"/>
                <a:gd name="T8" fmla="*/ 258 w 494"/>
                <a:gd name="T9" fmla="*/ 6 h 352"/>
                <a:gd name="T10" fmla="*/ 276 w 494"/>
                <a:gd name="T11" fmla="*/ 16 h 352"/>
                <a:gd name="T12" fmla="*/ 290 w 494"/>
                <a:gd name="T13" fmla="*/ 32 h 352"/>
                <a:gd name="T14" fmla="*/ 494 w 494"/>
                <a:gd name="T15" fmla="*/ 348 h 352"/>
                <a:gd name="T16" fmla="*/ 488 w 494"/>
                <a:gd name="T17" fmla="*/ 352 h 352"/>
                <a:gd name="T18" fmla="*/ 284 w 494"/>
                <a:gd name="T19" fmla="*/ 38 h 352"/>
                <a:gd name="T20" fmla="*/ 268 w 494"/>
                <a:gd name="T21" fmla="*/ 20 h 352"/>
                <a:gd name="T22" fmla="*/ 246 w 494"/>
                <a:gd name="T23" fmla="*/ 10 h 352"/>
                <a:gd name="T24" fmla="*/ 222 w 494"/>
                <a:gd name="T25" fmla="*/ 10 h 352"/>
                <a:gd name="T26" fmla="*/ 198 w 494"/>
                <a:gd name="T27" fmla="*/ 20 h 352"/>
                <a:gd name="T28" fmla="*/ 0 w 494"/>
                <a:gd name="T29" fmla="*/ 148 h 352"/>
                <a:gd name="T30" fmla="*/ 0 w 494"/>
                <a:gd name="T31" fmla="*/ 140 h 35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4"/>
                <a:gd name="T49" fmla="*/ 0 h 352"/>
                <a:gd name="T50" fmla="*/ 494 w 494"/>
                <a:gd name="T51" fmla="*/ 352 h 35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4" h="352">
                  <a:moveTo>
                    <a:pt x="0" y="140"/>
                  </a:moveTo>
                  <a:lnTo>
                    <a:pt x="196" y="12"/>
                  </a:lnTo>
                  <a:lnTo>
                    <a:pt x="216" y="2"/>
                  </a:lnTo>
                  <a:lnTo>
                    <a:pt x="236" y="0"/>
                  </a:lnTo>
                  <a:lnTo>
                    <a:pt x="258" y="6"/>
                  </a:lnTo>
                  <a:lnTo>
                    <a:pt x="276" y="16"/>
                  </a:lnTo>
                  <a:lnTo>
                    <a:pt x="290" y="32"/>
                  </a:lnTo>
                  <a:lnTo>
                    <a:pt x="494" y="348"/>
                  </a:lnTo>
                  <a:lnTo>
                    <a:pt x="488" y="352"/>
                  </a:lnTo>
                  <a:lnTo>
                    <a:pt x="284" y="38"/>
                  </a:lnTo>
                  <a:lnTo>
                    <a:pt x="268" y="20"/>
                  </a:lnTo>
                  <a:lnTo>
                    <a:pt x="246" y="10"/>
                  </a:lnTo>
                  <a:lnTo>
                    <a:pt x="222" y="10"/>
                  </a:lnTo>
                  <a:lnTo>
                    <a:pt x="198" y="20"/>
                  </a:lnTo>
                  <a:lnTo>
                    <a:pt x="0" y="148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rgbClr val="BABABA"/>
            </a:solidFill>
            <a:ln w="0">
              <a:solidFill>
                <a:srgbClr val="BABAB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8" name="Freeform 6"/>
            <p:cNvSpPr>
              <a:spLocks noEditPoints="1"/>
            </p:cNvSpPr>
            <p:nvPr/>
          </p:nvSpPr>
          <p:spPr bwMode="auto">
            <a:xfrm>
              <a:off x="445" y="1717"/>
              <a:ext cx="412" cy="388"/>
            </a:xfrm>
            <a:custGeom>
              <a:avLst/>
              <a:gdLst>
                <a:gd name="T0" fmla="*/ 194 w 412"/>
                <a:gd name="T1" fmla="*/ 122 h 388"/>
                <a:gd name="T2" fmla="*/ 380 w 412"/>
                <a:gd name="T3" fmla="*/ 0 h 388"/>
                <a:gd name="T4" fmla="*/ 412 w 412"/>
                <a:gd name="T5" fmla="*/ 52 h 388"/>
                <a:gd name="T6" fmla="*/ 296 w 412"/>
                <a:gd name="T7" fmla="*/ 128 h 388"/>
                <a:gd name="T8" fmla="*/ 314 w 412"/>
                <a:gd name="T9" fmla="*/ 156 h 388"/>
                <a:gd name="T10" fmla="*/ 332 w 412"/>
                <a:gd name="T11" fmla="*/ 184 h 388"/>
                <a:gd name="T12" fmla="*/ 384 w 412"/>
                <a:gd name="T13" fmla="*/ 342 h 388"/>
                <a:gd name="T14" fmla="*/ 352 w 412"/>
                <a:gd name="T15" fmla="*/ 362 h 388"/>
                <a:gd name="T16" fmla="*/ 194 w 412"/>
                <a:gd name="T17" fmla="*/ 122 h 388"/>
                <a:gd name="T18" fmla="*/ 0 w 412"/>
                <a:gd name="T19" fmla="*/ 248 h 388"/>
                <a:gd name="T20" fmla="*/ 188 w 412"/>
                <a:gd name="T21" fmla="*/ 126 h 388"/>
                <a:gd name="T22" fmla="*/ 344 w 412"/>
                <a:gd name="T23" fmla="*/ 368 h 388"/>
                <a:gd name="T24" fmla="*/ 312 w 412"/>
                <a:gd name="T25" fmla="*/ 388 h 388"/>
                <a:gd name="T26" fmla="*/ 188 w 412"/>
                <a:gd name="T27" fmla="*/ 276 h 388"/>
                <a:gd name="T28" fmla="*/ 170 w 412"/>
                <a:gd name="T29" fmla="*/ 248 h 388"/>
                <a:gd name="T30" fmla="*/ 152 w 412"/>
                <a:gd name="T31" fmla="*/ 222 h 388"/>
                <a:gd name="T32" fmla="*/ 32 w 412"/>
                <a:gd name="T33" fmla="*/ 300 h 388"/>
                <a:gd name="T34" fmla="*/ 0 w 412"/>
                <a:gd name="T35" fmla="*/ 248 h 3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12"/>
                <a:gd name="T55" fmla="*/ 0 h 388"/>
                <a:gd name="T56" fmla="*/ 412 w 412"/>
                <a:gd name="T57" fmla="*/ 388 h 38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12" h="388">
                  <a:moveTo>
                    <a:pt x="194" y="122"/>
                  </a:moveTo>
                  <a:lnTo>
                    <a:pt x="380" y="0"/>
                  </a:lnTo>
                  <a:lnTo>
                    <a:pt x="412" y="52"/>
                  </a:lnTo>
                  <a:lnTo>
                    <a:pt x="296" y="128"/>
                  </a:lnTo>
                  <a:lnTo>
                    <a:pt x="314" y="156"/>
                  </a:lnTo>
                  <a:lnTo>
                    <a:pt x="332" y="184"/>
                  </a:lnTo>
                  <a:lnTo>
                    <a:pt x="384" y="342"/>
                  </a:lnTo>
                  <a:lnTo>
                    <a:pt x="352" y="362"/>
                  </a:lnTo>
                  <a:lnTo>
                    <a:pt x="194" y="122"/>
                  </a:lnTo>
                  <a:close/>
                  <a:moveTo>
                    <a:pt x="0" y="248"/>
                  </a:moveTo>
                  <a:lnTo>
                    <a:pt x="188" y="126"/>
                  </a:lnTo>
                  <a:lnTo>
                    <a:pt x="344" y="368"/>
                  </a:lnTo>
                  <a:lnTo>
                    <a:pt x="312" y="388"/>
                  </a:lnTo>
                  <a:lnTo>
                    <a:pt x="188" y="276"/>
                  </a:lnTo>
                  <a:lnTo>
                    <a:pt x="170" y="248"/>
                  </a:lnTo>
                  <a:lnTo>
                    <a:pt x="152" y="222"/>
                  </a:lnTo>
                  <a:lnTo>
                    <a:pt x="32" y="300"/>
                  </a:lnTo>
                  <a:lnTo>
                    <a:pt x="0" y="248"/>
                  </a:lnTo>
                  <a:close/>
                </a:path>
              </a:pathLst>
            </a:custGeom>
            <a:solidFill>
              <a:srgbClr val="BABABA"/>
            </a:solidFill>
            <a:ln w="0">
              <a:solidFill>
                <a:srgbClr val="BABAB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9" name="Freeform 7"/>
            <p:cNvSpPr>
              <a:spLocks/>
            </p:cNvSpPr>
            <p:nvPr/>
          </p:nvSpPr>
          <p:spPr bwMode="auto">
            <a:xfrm>
              <a:off x="639" y="1717"/>
              <a:ext cx="218" cy="362"/>
            </a:xfrm>
            <a:custGeom>
              <a:avLst/>
              <a:gdLst>
                <a:gd name="T0" fmla="*/ 0 w 218"/>
                <a:gd name="T1" fmla="*/ 122 h 362"/>
                <a:gd name="T2" fmla="*/ 186 w 218"/>
                <a:gd name="T3" fmla="*/ 0 h 362"/>
                <a:gd name="T4" fmla="*/ 218 w 218"/>
                <a:gd name="T5" fmla="*/ 52 h 362"/>
                <a:gd name="T6" fmla="*/ 102 w 218"/>
                <a:gd name="T7" fmla="*/ 128 h 362"/>
                <a:gd name="T8" fmla="*/ 120 w 218"/>
                <a:gd name="T9" fmla="*/ 156 h 362"/>
                <a:gd name="T10" fmla="*/ 138 w 218"/>
                <a:gd name="T11" fmla="*/ 184 h 362"/>
                <a:gd name="T12" fmla="*/ 190 w 218"/>
                <a:gd name="T13" fmla="*/ 342 h 362"/>
                <a:gd name="T14" fmla="*/ 158 w 218"/>
                <a:gd name="T15" fmla="*/ 362 h 362"/>
                <a:gd name="T16" fmla="*/ 0 w 218"/>
                <a:gd name="T17" fmla="*/ 122 h 3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8"/>
                <a:gd name="T28" fmla="*/ 0 h 362"/>
                <a:gd name="T29" fmla="*/ 218 w 218"/>
                <a:gd name="T30" fmla="*/ 362 h 3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8" h="362">
                  <a:moveTo>
                    <a:pt x="0" y="122"/>
                  </a:moveTo>
                  <a:lnTo>
                    <a:pt x="186" y="0"/>
                  </a:lnTo>
                  <a:lnTo>
                    <a:pt x="218" y="52"/>
                  </a:lnTo>
                  <a:lnTo>
                    <a:pt x="102" y="128"/>
                  </a:lnTo>
                  <a:lnTo>
                    <a:pt x="120" y="156"/>
                  </a:lnTo>
                  <a:lnTo>
                    <a:pt x="138" y="184"/>
                  </a:lnTo>
                  <a:lnTo>
                    <a:pt x="190" y="342"/>
                  </a:lnTo>
                  <a:lnTo>
                    <a:pt x="158" y="362"/>
                  </a:lnTo>
                  <a:lnTo>
                    <a:pt x="0" y="12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0" name="Freeform 8"/>
            <p:cNvSpPr>
              <a:spLocks/>
            </p:cNvSpPr>
            <p:nvPr/>
          </p:nvSpPr>
          <p:spPr bwMode="auto">
            <a:xfrm>
              <a:off x="445" y="1843"/>
              <a:ext cx="344" cy="262"/>
            </a:xfrm>
            <a:custGeom>
              <a:avLst/>
              <a:gdLst>
                <a:gd name="T0" fmla="*/ 0 w 344"/>
                <a:gd name="T1" fmla="*/ 122 h 262"/>
                <a:gd name="T2" fmla="*/ 188 w 344"/>
                <a:gd name="T3" fmla="*/ 0 h 262"/>
                <a:gd name="T4" fmla="*/ 344 w 344"/>
                <a:gd name="T5" fmla="*/ 242 h 262"/>
                <a:gd name="T6" fmla="*/ 312 w 344"/>
                <a:gd name="T7" fmla="*/ 262 h 262"/>
                <a:gd name="T8" fmla="*/ 188 w 344"/>
                <a:gd name="T9" fmla="*/ 150 h 262"/>
                <a:gd name="T10" fmla="*/ 170 w 344"/>
                <a:gd name="T11" fmla="*/ 122 h 262"/>
                <a:gd name="T12" fmla="*/ 152 w 344"/>
                <a:gd name="T13" fmla="*/ 96 h 262"/>
                <a:gd name="T14" fmla="*/ 32 w 344"/>
                <a:gd name="T15" fmla="*/ 174 h 262"/>
                <a:gd name="T16" fmla="*/ 0 w 344"/>
                <a:gd name="T17" fmla="*/ 122 h 2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4"/>
                <a:gd name="T28" fmla="*/ 0 h 262"/>
                <a:gd name="T29" fmla="*/ 344 w 344"/>
                <a:gd name="T30" fmla="*/ 262 h 2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4" h="262">
                  <a:moveTo>
                    <a:pt x="0" y="122"/>
                  </a:moveTo>
                  <a:lnTo>
                    <a:pt x="188" y="0"/>
                  </a:lnTo>
                  <a:lnTo>
                    <a:pt x="344" y="242"/>
                  </a:lnTo>
                  <a:lnTo>
                    <a:pt x="312" y="262"/>
                  </a:lnTo>
                  <a:lnTo>
                    <a:pt x="188" y="150"/>
                  </a:lnTo>
                  <a:lnTo>
                    <a:pt x="170" y="122"/>
                  </a:lnTo>
                  <a:lnTo>
                    <a:pt x="152" y="96"/>
                  </a:lnTo>
                  <a:lnTo>
                    <a:pt x="32" y="174"/>
                  </a:lnTo>
                  <a:lnTo>
                    <a:pt x="0" y="12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1" name="Freeform 9"/>
            <p:cNvSpPr>
              <a:spLocks/>
            </p:cNvSpPr>
            <p:nvPr/>
          </p:nvSpPr>
          <p:spPr bwMode="auto">
            <a:xfrm>
              <a:off x="313" y="1751"/>
              <a:ext cx="494" cy="348"/>
            </a:xfrm>
            <a:custGeom>
              <a:avLst/>
              <a:gdLst>
                <a:gd name="T0" fmla="*/ 0 w 494"/>
                <a:gd name="T1" fmla="*/ 138 h 348"/>
                <a:gd name="T2" fmla="*/ 196 w 494"/>
                <a:gd name="T3" fmla="*/ 12 h 348"/>
                <a:gd name="T4" fmla="*/ 216 w 494"/>
                <a:gd name="T5" fmla="*/ 2 h 348"/>
                <a:gd name="T6" fmla="*/ 236 w 494"/>
                <a:gd name="T7" fmla="*/ 0 h 348"/>
                <a:gd name="T8" fmla="*/ 258 w 494"/>
                <a:gd name="T9" fmla="*/ 6 h 348"/>
                <a:gd name="T10" fmla="*/ 276 w 494"/>
                <a:gd name="T11" fmla="*/ 16 h 348"/>
                <a:gd name="T12" fmla="*/ 290 w 494"/>
                <a:gd name="T13" fmla="*/ 32 h 348"/>
                <a:gd name="T14" fmla="*/ 494 w 494"/>
                <a:gd name="T15" fmla="*/ 348 h 3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94"/>
                <a:gd name="T25" fmla="*/ 0 h 348"/>
                <a:gd name="T26" fmla="*/ 494 w 494"/>
                <a:gd name="T27" fmla="*/ 348 h 34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94" h="348">
                  <a:moveTo>
                    <a:pt x="0" y="138"/>
                  </a:moveTo>
                  <a:lnTo>
                    <a:pt x="196" y="12"/>
                  </a:lnTo>
                  <a:lnTo>
                    <a:pt x="216" y="2"/>
                  </a:lnTo>
                  <a:lnTo>
                    <a:pt x="236" y="0"/>
                  </a:lnTo>
                  <a:lnTo>
                    <a:pt x="258" y="6"/>
                  </a:lnTo>
                  <a:lnTo>
                    <a:pt x="276" y="16"/>
                  </a:lnTo>
                  <a:lnTo>
                    <a:pt x="290" y="32"/>
                  </a:lnTo>
                  <a:lnTo>
                    <a:pt x="494" y="34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2" name="Freeform 10"/>
            <p:cNvSpPr>
              <a:spLocks/>
            </p:cNvSpPr>
            <p:nvPr/>
          </p:nvSpPr>
          <p:spPr bwMode="auto">
            <a:xfrm>
              <a:off x="311" y="1761"/>
              <a:ext cx="490" cy="342"/>
            </a:xfrm>
            <a:custGeom>
              <a:avLst/>
              <a:gdLst>
                <a:gd name="T0" fmla="*/ 490 w 490"/>
                <a:gd name="T1" fmla="*/ 342 h 342"/>
                <a:gd name="T2" fmla="*/ 286 w 490"/>
                <a:gd name="T3" fmla="*/ 28 h 342"/>
                <a:gd name="T4" fmla="*/ 270 w 490"/>
                <a:gd name="T5" fmla="*/ 10 h 342"/>
                <a:gd name="T6" fmla="*/ 248 w 490"/>
                <a:gd name="T7" fmla="*/ 0 h 342"/>
                <a:gd name="T8" fmla="*/ 224 w 490"/>
                <a:gd name="T9" fmla="*/ 0 h 342"/>
                <a:gd name="T10" fmla="*/ 200 w 490"/>
                <a:gd name="T11" fmla="*/ 10 h 342"/>
                <a:gd name="T12" fmla="*/ 0 w 490"/>
                <a:gd name="T13" fmla="*/ 140 h 3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0"/>
                <a:gd name="T22" fmla="*/ 0 h 342"/>
                <a:gd name="T23" fmla="*/ 490 w 490"/>
                <a:gd name="T24" fmla="*/ 342 h 3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0" h="342">
                  <a:moveTo>
                    <a:pt x="490" y="342"/>
                  </a:moveTo>
                  <a:lnTo>
                    <a:pt x="286" y="28"/>
                  </a:lnTo>
                  <a:lnTo>
                    <a:pt x="270" y="10"/>
                  </a:lnTo>
                  <a:lnTo>
                    <a:pt x="248" y="0"/>
                  </a:lnTo>
                  <a:lnTo>
                    <a:pt x="224" y="0"/>
                  </a:lnTo>
                  <a:lnTo>
                    <a:pt x="200" y="10"/>
                  </a:lnTo>
                  <a:lnTo>
                    <a:pt x="0" y="14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3" name="Freeform 11"/>
            <p:cNvSpPr>
              <a:spLocks/>
            </p:cNvSpPr>
            <p:nvPr/>
          </p:nvSpPr>
          <p:spPr bwMode="auto">
            <a:xfrm>
              <a:off x="1419" y="1941"/>
              <a:ext cx="82" cy="70"/>
            </a:xfrm>
            <a:custGeom>
              <a:avLst/>
              <a:gdLst>
                <a:gd name="T0" fmla="*/ 0 w 82"/>
                <a:gd name="T1" fmla="*/ 70 h 70"/>
                <a:gd name="T2" fmla="*/ 0 w 82"/>
                <a:gd name="T3" fmla="*/ 0 h 70"/>
                <a:gd name="T4" fmla="*/ 48 w 82"/>
                <a:gd name="T5" fmla="*/ 0 h 70"/>
                <a:gd name="T6" fmla="*/ 82 w 82"/>
                <a:gd name="T7" fmla="*/ 26 h 70"/>
                <a:gd name="T8" fmla="*/ 82 w 82"/>
                <a:gd name="T9" fmla="*/ 44 h 70"/>
                <a:gd name="T10" fmla="*/ 48 w 82"/>
                <a:gd name="T11" fmla="*/ 70 h 70"/>
                <a:gd name="T12" fmla="*/ 0 w 82"/>
                <a:gd name="T13" fmla="*/ 70 h 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2"/>
                <a:gd name="T22" fmla="*/ 0 h 70"/>
                <a:gd name="T23" fmla="*/ 82 w 82"/>
                <a:gd name="T24" fmla="*/ 70 h 7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2" h="70">
                  <a:moveTo>
                    <a:pt x="0" y="70"/>
                  </a:moveTo>
                  <a:lnTo>
                    <a:pt x="0" y="0"/>
                  </a:lnTo>
                  <a:lnTo>
                    <a:pt x="48" y="0"/>
                  </a:lnTo>
                  <a:lnTo>
                    <a:pt x="82" y="26"/>
                  </a:lnTo>
                  <a:lnTo>
                    <a:pt x="82" y="44"/>
                  </a:lnTo>
                  <a:lnTo>
                    <a:pt x="48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BABABA"/>
            </a:solidFill>
            <a:ln w="0">
              <a:solidFill>
                <a:srgbClr val="BABAB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4" name="Freeform 12"/>
            <p:cNvSpPr>
              <a:spLocks/>
            </p:cNvSpPr>
            <p:nvPr/>
          </p:nvSpPr>
          <p:spPr bwMode="auto">
            <a:xfrm>
              <a:off x="1419" y="1941"/>
              <a:ext cx="82" cy="70"/>
            </a:xfrm>
            <a:custGeom>
              <a:avLst/>
              <a:gdLst>
                <a:gd name="T0" fmla="*/ 0 w 82"/>
                <a:gd name="T1" fmla="*/ 70 h 70"/>
                <a:gd name="T2" fmla="*/ 0 w 82"/>
                <a:gd name="T3" fmla="*/ 0 h 70"/>
                <a:gd name="T4" fmla="*/ 48 w 82"/>
                <a:gd name="T5" fmla="*/ 0 h 70"/>
                <a:gd name="T6" fmla="*/ 82 w 82"/>
                <a:gd name="T7" fmla="*/ 26 h 70"/>
                <a:gd name="T8" fmla="*/ 82 w 82"/>
                <a:gd name="T9" fmla="*/ 44 h 70"/>
                <a:gd name="T10" fmla="*/ 48 w 82"/>
                <a:gd name="T11" fmla="*/ 70 h 70"/>
                <a:gd name="T12" fmla="*/ 0 w 82"/>
                <a:gd name="T13" fmla="*/ 70 h 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2"/>
                <a:gd name="T22" fmla="*/ 0 h 70"/>
                <a:gd name="T23" fmla="*/ 82 w 82"/>
                <a:gd name="T24" fmla="*/ 70 h 7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2" h="70">
                  <a:moveTo>
                    <a:pt x="0" y="70"/>
                  </a:moveTo>
                  <a:lnTo>
                    <a:pt x="0" y="0"/>
                  </a:lnTo>
                  <a:lnTo>
                    <a:pt x="48" y="0"/>
                  </a:lnTo>
                  <a:lnTo>
                    <a:pt x="82" y="26"/>
                  </a:lnTo>
                  <a:lnTo>
                    <a:pt x="82" y="44"/>
                  </a:lnTo>
                  <a:lnTo>
                    <a:pt x="48" y="70"/>
                  </a:lnTo>
                  <a:lnTo>
                    <a:pt x="0" y="7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5" name="Freeform 13"/>
            <p:cNvSpPr>
              <a:spLocks/>
            </p:cNvSpPr>
            <p:nvPr/>
          </p:nvSpPr>
          <p:spPr bwMode="auto">
            <a:xfrm>
              <a:off x="1419" y="2105"/>
              <a:ext cx="82" cy="70"/>
            </a:xfrm>
            <a:custGeom>
              <a:avLst/>
              <a:gdLst>
                <a:gd name="T0" fmla="*/ 0 w 82"/>
                <a:gd name="T1" fmla="*/ 70 h 70"/>
                <a:gd name="T2" fmla="*/ 0 w 82"/>
                <a:gd name="T3" fmla="*/ 0 h 70"/>
                <a:gd name="T4" fmla="*/ 48 w 82"/>
                <a:gd name="T5" fmla="*/ 0 h 70"/>
                <a:gd name="T6" fmla="*/ 82 w 82"/>
                <a:gd name="T7" fmla="*/ 26 h 70"/>
                <a:gd name="T8" fmla="*/ 82 w 82"/>
                <a:gd name="T9" fmla="*/ 44 h 70"/>
                <a:gd name="T10" fmla="*/ 48 w 82"/>
                <a:gd name="T11" fmla="*/ 70 h 70"/>
                <a:gd name="T12" fmla="*/ 0 w 82"/>
                <a:gd name="T13" fmla="*/ 70 h 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2"/>
                <a:gd name="T22" fmla="*/ 0 h 70"/>
                <a:gd name="T23" fmla="*/ 82 w 82"/>
                <a:gd name="T24" fmla="*/ 70 h 7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2" h="70">
                  <a:moveTo>
                    <a:pt x="0" y="70"/>
                  </a:moveTo>
                  <a:lnTo>
                    <a:pt x="0" y="0"/>
                  </a:lnTo>
                  <a:lnTo>
                    <a:pt x="48" y="0"/>
                  </a:lnTo>
                  <a:lnTo>
                    <a:pt x="82" y="26"/>
                  </a:lnTo>
                  <a:lnTo>
                    <a:pt x="82" y="44"/>
                  </a:lnTo>
                  <a:lnTo>
                    <a:pt x="48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BABABA"/>
            </a:solidFill>
            <a:ln w="0">
              <a:solidFill>
                <a:srgbClr val="BABAB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6" name="Freeform 14"/>
            <p:cNvSpPr>
              <a:spLocks/>
            </p:cNvSpPr>
            <p:nvPr/>
          </p:nvSpPr>
          <p:spPr bwMode="auto">
            <a:xfrm>
              <a:off x="1419" y="2105"/>
              <a:ext cx="82" cy="70"/>
            </a:xfrm>
            <a:custGeom>
              <a:avLst/>
              <a:gdLst>
                <a:gd name="T0" fmla="*/ 0 w 82"/>
                <a:gd name="T1" fmla="*/ 70 h 70"/>
                <a:gd name="T2" fmla="*/ 0 w 82"/>
                <a:gd name="T3" fmla="*/ 0 h 70"/>
                <a:gd name="T4" fmla="*/ 48 w 82"/>
                <a:gd name="T5" fmla="*/ 0 h 70"/>
                <a:gd name="T6" fmla="*/ 82 w 82"/>
                <a:gd name="T7" fmla="*/ 26 h 70"/>
                <a:gd name="T8" fmla="*/ 82 w 82"/>
                <a:gd name="T9" fmla="*/ 44 h 70"/>
                <a:gd name="T10" fmla="*/ 48 w 82"/>
                <a:gd name="T11" fmla="*/ 70 h 70"/>
                <a:gd name="T12" fmla="*/ 0 w 82"/>
                <a:gd name="T13" fmla="*/ 70 h 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2"/>
                <a:gd name="T22" fmla="*/ 0 h 70"/>
                <a:gd name="T23" fmla="*/ 82 w 82"/>
                <a:gd name="T24" fmla="*/ 70 h 7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2" h="70">
                  <a:moveTo>
                    <a:pt x="0" y="70"/>
                  </a:moveTo>
                  <a:lnTo>
                    <a:pt x="0" y="0"/>
                  </a:lnTo>
                  <a:lnTo>
                    <a:pt x="48" y="0"/>
                  </a:lnTo>
                  <a:lnTo>
                    <a:pt x="82" y="26"/>
                  </a:lnTo>
                  <a:lnTo>
                    <a:pt x="82" y="44"/>
                  </a:lnTo>
                  <a:lnTo>
                    <a:pt x="48" y="70"/>
                  </a:lnTo>
                  <a:lnTo>
                    <a:pt x="0" y="7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7" name="Freeform 15"/>
            <p:cNvSpPr>
              <a:spLocks/>
            </p:cNvSpPr>
            <p:nvPr/>
          </p:nvSpPr>
          <p:spPr bwMode="auto">
            <a:xfrm>
              <a:off x="993" y="1947"/>
              <a:ext cx="114" cy="56"/>
            </a:xfrm>
            <a:custGeom>
              <a:avLst/>
              <a:gdLst>
                <a:gd name="T0" fmla="*/ 0 w 114"/>
                <a:gd name="T1" fmla="*/ 34 h 56"/>
                <a:gd name="T2" fmla="*/ 96 w 114"/>
                <a:gd name="T3" fmla="*/ 34 h 56"/>
                <a:gd name="T4" fmla="*/ 96 w 114"/>
                <a:gd name="T5" fmla="*/ 0 h 56"/>
                <a:gd name="T6" fmla="*/ 114 w 114"/>
                <a:gd name="T7" fmla="*/ 0 h 56"/>
                <a:gd name="T8" fmla="*/ 114 w 114"/>
                <a:gd name="T9" fmla="*/ 34 h 56"/>
                <a:gd name="T10" fmla="*/ 114 w 114"/>
                <a:gd name="T11" fmla="*/ 56 h 56"/>
                <a:gd name="T12" fmla="*/ 96 w 114"/>
                <a:gd name="T13" fmla="*/ 56 h 56"/>
                <a:gd name="T14" fmla="*/ 0 w 114"/>
                <a:gd name="T15" fmla="*/ 56 h 56"/>
                <a:gd name="T16" fmla="*/ 0 w 114"/>
                <a:gd name="T17" fmla="*/ 34 h 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4"/>
                <a:gd name="T28" fmla="*/ 0 h 56"/>
                <a:gd name="T29" fmla="*/ 114 w 114"/>
                <a:gd name="T30" fmla="*/ 56 h 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4" h="56">
                  <a:moveTo>
                    <a:pt x="0" y="34"/>
                  </a:moveTo>
                  <a:lnTo>
                    <a:pt x="96" y="34"/>
                  </a:lnTo>
                  <a:lnTo>
                    <a:pt x="96" y="0"/>
                  </a:lnTo>
                  <a:lnTo>
                    <a:pt x="114" y="0"/>
                  </a:lnTo>
                  <a:lnTo>
                    <a:pt x="114" y="34"/>
                  </a:lnTo>
                  <a:lnTo>
                    <a:pt x="114" y="56"/>
                  </a:lnTo>
                  <a:lnTo>
                    <a:pt x="96" y="56"/>
                  </a:lnTo>
                  <a:lnTo>
                    <a:pt x="0" y="56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BABABA"/>
            </a:solidFill>
            <a:ln w="0">
              <a:solidFill>
                <a:srgbClr val="BABAB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8" name="Freeform 16"/>
            <p:cNvSpPr>
              <a:spLocks/>
            </p:cNvSpPr>
            <p:nvPr/>
          </p:nvSpPr>
          <p:spPr bwMode="auto">
            <a:xfrm>
              <a:off x="993" y="1947"/>
              <a:ext cx="114" cy="56"/>
            </a:xfrm>
            <a:custGeom>
              <a:avLst/>
              <a:gdLst>
                <a:gd name="T0" fmla="*/ 0 w 114"/>
                <a:gd name="T1" fmla="*/ 34 h 56"/>
                <a:gd name="T2" fmla="*/ 96 w 114"/>
                <a:gd name="T3" fmla="*/ 34 h 56"/>
                <a:gd name="T4" fmla="*/ 96 w 114"/>
                <a:gd name="T5" fmla="*/ 0 h 56"/>
                <a:gd name="T6" fmla="*/ 114 w 114"/>
                <a:gd name="T7" fmla="*/ 0 h 56"/>
                <a:gd name="T8" fmla="*/ 114 w 114"/>
                <a:gd name="T9" fmla="*/ 34 h 56"/>
                <a:gd name="T10" fmla="*/ 114 w 114"/>
                <a:gd name="T11" fmla="*/ 56 h 56"/>
                <a:gd name="T12" fmla="*/ 96 w 114"/>
                <a:gd name="T13" fmla="*/ 56 h 56"/>
                <a:gd name="T14" fmla="*/ 0 w 114"/>
                <a:gd name="T15" fmla="*/ 56 h 56"/>
                <a:gd name="T16" fmla="*/ 0 w 114"/>
                <a:gd name="T17" fmla="*/ 34 h 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4"/>
                <a:gd name="T28" fmla="*/ 0 h 56"/>
                <a:gd name="T29" fmla="*/ 114 w 114"/>
                <a:gd name="T30" fmla="*/ 56 h 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4" h="56">
                  <a:moveTo>
                    <a:pt x="0" y="34"/>
                  </a:moveTo>
                  <a:lnTo>
                    <a:pt x="96" y="34"/>
                  </a:lnTo>
                  <a:lnTo>
                    <a:pt x="96" y="0"/>
                  </a:lnTo>
                  <a:lnTo>
                    <a:pt x="114" y="0"/>
                  </a:lnTo>
                  <a:lnTo>
                    <a:pt x="114" y="34"/>
                  </a:lnTo>
                  <a:lnTo>
                    <a:pt x="114" y="56"/>
                  </a:lnTo>
                  <a:lnTo>
                    <a:pt x="96" y="56"/>
                  </a:lnTo>
                  <a:lnTo>
                    <a:pt x="0" y="56"/>
                  </a:lnTo>
                  <a:lnTo>
                    <a:pt x="0" y="3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9" name="Freeform 17"/>
            <p:cNvSpPr>
              <a:spLocks/>
            </p:cNvSpPr>
            <p:nvPr/>
          </p:nvSpPr>
          <p:spPr bwMode="auto">
            <a:xfrm>
              <a:off x="993" y="2113"/>
              <a:ext cx="114" cy="56"/>
            </a:xfrm>
            <a:custGeom>
              <a:avLst/>
              <a:gdLst>
                <a:gd name="T0" fmla="*/ 0 w 114"/>
                <a:gd name="T1" fmla="*/ 22 h 56"/>
                <a:gd name="T2" fmla="*/ 96 w 114"/>
                <a:gd name="T3" fmla="*/ 22 h 56"/>
                <a:gd name="T4" fmla="*/ 96 w 114"/>
                <a:gd name="T5" fmla="*/ 56 h 56"/>
                <a:gd name="T6" fmla="*/ 114 w 114"/>
                <a:gd name="T7" fmla="*/ 56 h 56"/>
                <a:gd name="T8" fmla="*/ 114 w 114"/>
                <a:gd name="T9" fmla="*/ 22 h 56"/>
                <a:gd name="T10" fmla="*/ 114 w 114"/>
                <a:gd name="T11" fmla="*/ 0 h 56"/>
                <a:gd name="T12" fmla="*/ 96 w 114"/>
                <a:gd name="T13" fmla="*/ 0 h 56"/>
                <a:gd name="T14" fmla="*/ 0 w 114"/>
                <a:gd name="T15" fmla="*/ 0 h 56"/>
                <a:gd name="T16" fmla="*/ 0 w 114"/>
                <a:gd name="T17" fmla="*/ 22 h 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4"/>
                <a:gd name="T28" fmla="*/ 0 h 56"/>
                <a:gd name="T29" fmla="*/ 114 w 114"/>
                <a:gd name="T30" fmla="*/ 56 h 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4" h="56">
                  <a:moveTo>
                    <a:pt x="0" y="22"/>
                  </a:moveTo>
                  <a:lnTo>
                    <a:pt x="96" y="22"/>
                  </a:lnTo>
                  <a:lnTo>
                    <a:pt x="96" y="56"/>
                  </a:lnTo>
                  <a:lnTo>
                    <a:pt x="114" y="56"/>
                  </a:lnTo>
                  <a:lnTo>
                    <a:pt x="114" y="22"/>
                  </a:lnTo>
                  <a:lnTo>
                    <a:pt x="114" y="0"/>
                  </a:lnTo>
                  <a:lnTo>
                    <a:pt x="96" y="0"/>
                  </a:lnTo>
                  <a:lnTo>
                    <a:pt x="0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BABABA"/>
            </a:solidFill>
            <a:ln w="0">
              <a:solidFill>
                <a:srgbClr val="BABAB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40" name="Freeform 18"/>
            <p:cNvSpPr>
              <a:spLocks/>
            </p:cNvSpPr>
            <p:nvPr/>
          </p:nvSpPr>
          <p:spPr bwMode="auto">
            <a:xfrm>
              <a:off x="993" y="2113"/>
              <a:ext cx="114" cy="56"/>
            </a:xfrm>
            <a:custGeom>
              <a:avLst/>
              <a:gdLst>
                <a:gd name="T0" fmla="*/ 0 w 114"/>
                <a:gd name="T1" fmla="*/ 22 h 56"/>
                <a:gd name="T2" fmla="*/ 96 w 114"/>
                <a:gd name="T3" fmla="*/ 22 h 56"/>
                <a:gd name="T4" fmla="*/ 96 w 114"/>
                <a:gd name="T5" fmla="*/ 56 h 56"/>
                <a:gd name="T6" fmla="*/ 114 w 114"/>
                <a:gd name="T7" fmla="*/ 56 h 56"/>
                <a:gd name="T8" fmla="*/ 114 w 114"/>
                <a:gd name="T9" fmla="*/ 22 h 56"/>
                <a:gd name="T10" fmla="*/ 114 w 114"/>
                <a:gd name="T11" fmla="*/ 0 h 56"/>
                <a:gd name="T12" fmla="*/ 96 w 114"/>
                <a:gd name="T13" fmla="*/ 0 h 56"/>
                <a:gd name="T14" fmla="*/ 0 w 114"/>
                <a:gd name="T15" fmla="*/ 0 h 56"/>
                <a:gd name="T16" fmla="*/ 0 w 114"/>
                <a:gd name="T17" fmla="*/ 22 h 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4"/>
                <a:gd name="T28" fmla="*/ 0 h 56"/>
                <a:gd name="T29" fmla="*/ 114 w 114"/>
                <a:gd name="T30" fmla="*/ 56 h 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4" h="56">
                  <a:moveTo>
                    <a:pt x="0" y="22"/>
                  </a:moveTo>
                  <a:lnTo>
                    <a:pt x="96" y="22"/>
                  </a:lnTo>
                  <a:lnTo>
                    <a:pt x="96" y="56"/>
                  </a:lnTo>
                  <a:lnTo>
                    <a:pt x="114" y="56"/>
                  </a:lnTo>
                  <a:lnTo>
                    <a:pt x="114" y="22"/>
                  </a:lnTo>
                  <a:lnTo>
                    <a:pt x="114" y="0"/>
                  </a:lnTo>
                  <a:lnTo>
                    <a:pt x="96" y="0"/>
                  </a:lnTo>
                  <a:lnTo>
                    <a:pt x="0" y="0"/>
                  </a:lnTo>
                  <a:lnTo>
                    <a:pt x="0" y="2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41" name="Freeform 19"/>
            <p:cNvSpPr>
              <a:spLocks/>
            </p:cNvSpPr>
            <p:nvPr/>
          </p:nvSpPr>
          <p:spPr bwMode="auto">
            <a:xfrm>
              <a:off x="1201" y="2059"/>
              <a:ext cx="24" cy="56"/>
            </a:xfrm>
            <a:custGeom>
              <a:avLst/>
              <a:gdLst>
                <a:gd name="T0" fmla="*/ 12 w 24"/>
                <a:gd name="T1" fmla="*/ 0 h 56"/>
                <a:gd name="T2" fmla="*/ 12 w 24"/>
                <a:gd name="T3" fmla="*/ 0 h 56"/>
                <a:gd name="T4" fmla="*/ 16 w 24"/>
                <a:gd name="T5" fmla="*/ 2 h 56"/>
                <a:gd name="T6" fmla="*/ 20 w 24"/>
                <a:gd name="T7" fmla="*/ 4 h 56"/>
                <a:gd name="T8" fmla="*/ 22 w 24"/>
                <a:gd name="T9" fmla="*/ 8 h 56"/>
                <a:gd name="T10" fmla="*/ 24 w 24"/>
                <a:gd name="T11" fmla="*/ 12 h 56"/>
                <a:gd name="T12" fmla="*/ 24 w 24"/>
                <a:gd name="T13" fmla="*/ 44 h 56"/>
                <a:gd name="T14" fmla="*/ 22 w 24"/>
                <a:gd name="T15" fmla="*/ 50 h 56"/>
                <a:gd name="T16" fmla="*/ 20 w 24"/>
                <a:gd name="T17" fmla="*/ 54 h 56"/>
                <a:gd name="T18" fmla="*/ 16 w 24"/>
                <a:gd name="T19" fmla="*/ 56 h 56"/>
                <a:gd name="T20" fmla="*/ 12 w 24"/>
                <a:gd name="T21" fmla="*/ 56 h 56"/>
                <a:gd name="T22" fmla="*/ 8 w 24"/>
                <a:gd name="T23" fmla="*/ 56 h 56"/>
                <a:gd name="T24" fmla="*/ 4 w 24"/>
                <a:gd name="T25" fmla="*/ 54 h 56"/>
                <a:gd name="T26" fmla="*/ 2 w 24"/>
                <a:gd name="T27" fmla="*/ 50 h 56"/>
                <a:gd name="T28" fmla="*/ 0 w 24"/>
                <a:gd name="T29" fmla="*/ 44 h 56"/>
                <a:gd name="T30" fmla="*/ 0 w 24"/>
                <a:gd name="T31" fmla="*/ 12 h 56"/>
                <a:gd name="T32" fmla="*/ 2 w 24"/>
                <a:gd name="T33" fmla="*/ 8 h 56"/>
                <a:gd name="T34" fmla="*/ 4 w 24"/>
                <a:gd name="T35" fmla="*/ 4 h 56"/>
                <a:gd name="T36" fmla="*/ 6 w 24"/>
                <a:gd name="T37" fmla="*/ 2 h 56"/>
                <a:gd name="T38" fmla="*/ 12 w 24"/>
                <a:gd name="T39" fmla="*/ 0 h 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4"/>
                <a:gd name="T61" fmla="*/ 0 h 56"/>
                <a:gd name="T62" fmla="*/ 24 w 24"/>
                <a:gd name="T63" fmla="*/ 56 h 5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4" h="56">
                  <a:moveTo>
                    <a:pt x="12" y="0"/>
                  </a:moveTo>
                  <a:lnTo>
                    <a:pt x="12" y="0"/>
                  </a:lnTo>
                  <a:lnTo>
                    <a:pt x="16" y="2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4" y="12"/>
                  </a:lnTo>
                  <a:lnTo>
                    <a:pt x="24" y="44"/>
                  </a:lnTo>
                  <a:lnTo>
                    <a:pt x="22" y="50"/>
                  </a:lnTo>
                  <a:lnTo>
                    <a:pt x="20" y="54"/>
                  </a:lnTo>
                  <a:lnTo>
                    <a:pt x="16" y="56"/>
                  </a:lnTo>
                  <a:lnTo>
                    <a:pt x="12" y="56"/>
                  </a:lnTo>
                  <a:lnTo>
                    <a:pt x="8" y="56"/>
                  </a:lnTo>
                  <a:lnTo>
                    <a:pt x="4" y="54"/>
                  </a:lnTo>
                  <a:lnTo>
                    <a:pt x="2" y="50"/>
                  </a:lnTo>
                  <a:lnTo>
                    <a:pt x="0" y="44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4"/>
                  </a:lnTo>
                  <a:lnTo>
                    <a:pt x="6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BABABA"/>
            </a:solidFill>
            <a:ln w="0">
              <a:solidFill>
                <a:srgbClr val="BABAB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42" name="Freeform 20"/>
            <p:cNvSpPr>
              <a:spLocks/>
            </p:cNvSpPr>
            <p:nvPr/>
          </p:nvSpPr>
          <p:spPr bwMode="auto">
            <a:xfrm>
              <a:off x="1201" y="2059"/>
              <a:ext cx="24" cy="56"/>
            </a:xfrm>
            <a:custGeom>
              <a:avLst/>
              <a:gdLst>
                <a:gd name="T0" fmla="*/ 12 w 24"/>
                <a:gd name="T1" fmla="*/ 0 h 56"/>
                <a:gd name="T2" fmla="*/ 12 w 24"/>
                <a:gd name="T3" fmla="*/ 0 h 56"/>
                <a:gd name="T4" fmla="*/ 16 w 24"/>
                <a:gd name="T5" fmla="*/ 2 h 56"/>
                <a:gd name="T6" fmla="*/ 20 w 24"/>
                <a:gd name="T7" fmla="*/ 4 h 56"/>
                <a:gd name="T8" fmla="*/ 22 w 24"/>
                <a:gd name="T9" fmla="*/ 8 h 56"/>
                <a:gd name="T10" fmla="*/ 24 w 24"/>
                <a:gd name="T11" fmla="*/ 12 h 56"/>
                <a:gd name="T12" fmla="*/ 24 w 24"/>
                <a:gd name="T13" fmla="*/ 44 h 56"/>
                <a:gd name="T14" fmla="*/ 22 w 24"/>
                <a:gd name="T15" fmla="*/ 50 h 56"/>
                <a:gd name="T16" fmla="*/ 20 w 24"/>
                <a:gd name="T17" fmla="*/ 54 h 56"/>
                <a:gd name="T18" fmla="*/ 16 w 24"/>
                <a:gd name="T19" fmla="*/ 56 h 56"/>
                <a:gd name="T20" fmla="*/ 12 w 24"/>
                <a:gd name="T21" fmla="*/ 56 h 56"/>
                <a:gd name="T22" fmla="*/ 8 w 24"/>
                <a:gd name="T23" fmla="*/ 56 h 56"/>
                <a:gd name="T24" fmla="*/ 4 w 24"/>
                <a:gd name="T25" fmla="*/ 54 h 56"/>
                <a:gd name="T26" fmla="*/ 2 w 24"/>
                <a:gd name="T27" fmla="*/ 50 h 56"/>
                <a:gd name="T28" fmla="*/ 0 w 24"/>
                <a:gd name="T29" fmla="*/ 44 h 56"/>
                <a:gd name="T30" fmla="*/ 0 w 24"/>
                <a:gd name="T31" fmla="*/ 12 h 56"/>
                <a:gd name="T32" fmla="*/ 2 w 24"/>
                <a:gd name="T33" fmla="*/ 8 h 56"/>
                <a:gd name="T34" fmla="*/ 4 w 24"/>
                <a:gd name="T35" fmla="*/ 4 h 56"/>
                <a:gd name="T36" fmla="*/ 6 w 24"/>
                <a:gd name="T37" fmla="*/ 2 h 56"/>
                <a:gd name="T38" fmla="*/ 12 w 24"/>
                <a:gd name="T39" fmla="*/ 0 h 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4"/>
                <a:gd name="T61" fmla="*/ 0 h 56"/>
                <a:gd name="T62" fmla="*/ 24 w 24"/>
                <a:gd name="T63" fmla="*/ 56 h 5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4" h="56">
                  <a:moveTo>
                    <a:pt x="12" y="0"/>
                  </a:moveTo>
                  <a:lnTo>
                    <a:pt x="12" y="0"/>
                  </a:lnTo>
                  <a:lnTo>
                    <a:pt x="16" y="2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4" y="12"/>
                  </a:lnTo>
                  <a:lnTo>
                    <a:pt x="24" y="44"/>
                  </a:lnTo>
                  <a:lnTo>
                    <a:pt x="22" y="50"/>
                  </a:lnTo>
                  <a:lnTo>
                    <a:pt x="20" y="54"/>
                  </a:lnTo>
                  <a:lnTo>
                    <a:pt x="16" y="56"/>
                  </a:lnTo>
                  <a:lnTo>
                    <a:pt x="12" y="56"/>
                  </a:lnTo>
                  <a:lnTo>
                    <a:pt x="8" y="56"/>
                  </a:lnTo>
                  <a:lnTo>
                    <a:pt x="4" y="54"/>
                  </a:lnTo>
                  <a:lnTo>
                    <a:pt x="2" y="50"/>
                  </a:lnTo>
                  <a:lnTo>
                    <a:pt x="0" y="44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4"/>
                  </a:lnTo>
                  <a:lnTo>
                    <a:pt x="6" y="2"/>
                  </a:lnTo>
                  <a:lnTo>
                    <a:pt x="12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43" name="Freeform 21"/>
            <p:cNvSpPr>
              <a:spLocks/>
            </p:cNvSpPr>
            <p:nvPr/>
          </p:nvSpPr>
          <p:spPr bwMode="auto">
            <a:xfrm>
              <a:off x="951" y="2003"/>
              <a:ext cx="274" cy="112"/>
            </a:xfrm>
            <a:custGeom>
              <a:avLst/>
              <a:gdLst>
                <a:gd name="T0" fmla="*/ 274 w 274"/>
                <a:gd name="T1" fmla="*/ 44 h 112"/>
                <a:gd name="T2" fmla="*/ 272 w 274"/>
                <a:gd name="T3" fmla="*/ 50 h 112"/>
                <a:gd name="T4" fmla="*/ 268 w 274"/>
                <a:gd name="T5" fmla="*/ 54 h 112"/>
                <a:gd name="T6" fmla="*/ 264 w 274"/>
                <a:gd name="T7" fmla="*/ 56 h 112"/>
                <a:gd name="T8" fmla="*/ 262 w 274"/>
                <a:gd name="T9" fmla="*/ 56 h 112"/>
                <a:gd name="T10" fmla="*/ 256 w 274"/>
                <a:gd name="T11" fmla="*/ 58 h 112"/>
                <a:gd name="T12" fmla="*/ 254 w 274"/>
                <a:gd name="T13" fmla="*/ 60 h 112"/>
                <a:gd name="T14" fmla="*/ 252 w 274"/>
                <a:gd name="T15" fmla="*/ 64 h 112"/>
                <a:gd name="T16" fmla="*/ 250 w 274"/>
                <a:gd name="T17" fmla="*/ 68 h 112"/>
                <a:gd name="T18" fmla="*/ 250 w 274"/>
                <a:gd name="T19" fmla="*/ 100 h 112"/>
                <a:gd name="T20" fmla="*/ 252 w 274"/>
                <a:gd name="T21" fmla="*/ 106 h 112"/>
                <a:gd name="T22" fmla="*/ 254 w 274"/>
                <a:gd name="T23" fmla="*/ 110 h 112"/>
                <a:gd name="T24" fmla="*/ 258 w 274"/>
                <a:gd name="T25" fmla="*/ 112 h 112"/>
                <a:gd name="T26" fmla="*/ 0 w 274"/>
                <a:gd name="T27" fmla="*/ 112 h 112"/>
                <a:gd name="T28" fmla="*/ 0 w 274"/>
                <a:gd name="T29" fmla="*/ 0 h 112"/>
                <a:gd name="T30" fmla="*/ 250 w 274"/>
                <a:gd name="T31" fmla="*/ 0 h 112"/>
                <a:gd name="T32" fmla="*/ 262 w 274"/>
                <a:gd name="T33" fmla="*/ 0 h 112"/>
                <a:gd name="T34" fmla="*/ 266 w 274"/>
                <a:gd name="T35" fmla="*/ 0 h 112"/>
                <a:gd name="T36" fmla="*/ 270 w 274"/>
                <a:gd name="T37" fmla="*/ 4 h 112"/>
                <a:gd name="T38" fmla="*/ 272 w 274"/>
                <a:gd name="T39" fmla="*/ 8 h 112"/>
                <a:gd name="T40" fmla="*/ 274 w 274"/>
                <a:gd name="T41" fmla="*/ 12 h 112"/>
                <a:gd name="T42" fmla="*/ 274 w 274"/>
                <a:gd name="T43" fmla="*/ 44 h 11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74"/>
                <a:gd name="T67" fmla="*/ 0 h 112"/>
                <a:gd name="T68" fmla="*/ 274 w 274"/>
                <a:gd name="T69" fmla="*/ 112 h 11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74" h="112">
                  <a:moveTo>
                    <a:pt x="274" y="44"/>
                  </a:moveTo>
                  <a:lnTo>
                    <a:pt x="272" y="50"/>
                  </a:lnTo>
                  <a:lnTo>
                    <a:pt x="268" y="54"/>
                  </a:lnTo>
                  <a:lnTo>
                    <a:pt x="264" y="56"/>
                  </a:lnTo>
                  <a:lnTo>
                    <a:pt x="262" y="56"/>
                  </a:lnTo>
                  <a:lnTo>
                    <a:pt x="256" y="58"/>
                  </a:lnTo>
                  <a:lnTo>
                    <a:pt x="254" y="60"/>
                  </a:lnTo>
                  <a:lnTo>
                    <a:pt x="252" y="64"/>
                  </a:lnTo>
                  <a:lnTo>
                    <a:pt x="250" y="68"/>
                  </a:lnTo>
                  <a:lnTo>
                    <a:pt x="250" y="100"/>
                  </a:lnTo>
                  <a:lnTo>
                    <a:pt x="252" y="106"/>
                  </a:lnTo>
                  <a:lnTo>
                    <a:pt x="254" y="110"/>
                  </a:lnTo>
                  <a:lnTo>
                    <a:pt x="258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50" y="0"/>
                  </a:lnTo>
                  <a:lnTo>
                    <a:pt x="262" y="0"/>
                  </a:lnTo>
                  <a:lnTo>
                    <a:pt x="266" y="0"/>
                  </a:lnTo>
                  <a:lnTo>
                    <a:pt x="270" y="4"/>
                  </a:lnTo>
                  <a:lnTo>
                    <a:pt x="272" y="8"/>
                  </a:lnTo>
                  <a:lnTo>
                    <a:pt x="274" y="12"/>
                  </a:lnTo>
                  <a:lnTo>
                    <a:pt x="274" y="44"/>
                  </a:lnTo>
                  <a:close/>
                </a:path>
              </a:pathLst>
            </a:custGeom>
            <a:solidFill>
              <a:srgbClr val="BABABA"/>
            </a:solidFill>
            <a:ln w="0">
              <a:solidFill>
                <a:srgbClr val="BABAB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44" name="Freeform 22"/>
            <p:cNvSpPr>
              <a:spLocks/>
            </p:cNvSpPr>
            <p:nvPr/>
          </p:nvSpPr>
          <p:spPr bwMode="auto">
            <a:xfrm>
              <a:off x="951" y="2003"/>
              <a:ext cx="274" cy="112"/>
            </a:xfrm>
            <a:custGeom>
              <a:avLst/>
              <a:gdLst>
                <a:gd name="T0" fmla="*/ 274 w 274"/>
                <a:gd name="T1" fmla="*/ 44 h 112"/>
                <a:gd name="T2" fmla="*/ 272 w 274"/>
                <a:gd name="T3" fmla="*/ 50 h 112"/>
                <a:gd name="T4" fmla="*/ 268 w 274"/>
                <a:gd name="T5" fmla="*/ 54 h 112"/>
                <a:gd name="T6" fmla="*/ 264 w 274"/>
                <a:gd name="T7" fmla="*/ 56 h 112"/>
                <a:gd name="T8" fmla="*/ 262 w 274"/>
                <a:gd name="T9" fmla="*/ 56 h 112"/>
                <a:gd name="T10" fmla="*/ 256 w 274"/>
                <a:gd name="T11" fmla="*/ 58 h 112"/>
                <a:gd name="T12" fmla="*/ 254 w 274"/>
                <a:gd name="T13" fmla="*/ 60 h 112"/>
                <a:gd name="T14" fmla="*/ 252 w 274"/>
                <a:gd name="T15" fmla="*/ 64 h 112"/>
                <a:gd name="T16" fmla="*/ 250 w 274"/>
                <a:gd name="T17" fmla="*/ 68 h 112"/>
                <a:gd name="T18" fmla="*/ 250 w 274"/>
                <a:gd name="T19" fmla="*/ 100 h 112"/>
                <a:gd name="T20" fmla="*/ 252 w 274"/>
                <a:gd name="T21" fmla="*/ 106 h 112"/>
                <a:gd name="T22" fmla="*/ 254 w 274"/>
                <a:gd name="T23" fmla="*/ 110 h 112"/>
                <a:gd name="T24" fmla="*/ 258 w 274"/>
                <a:gd name="T25" fmla="*/ 112 h 112"/>
                <a:gd name="T26" fmla="*/ 0 w 274"/>
                <a:gd name="T27" fmla="*/ 112 h 112"/>
                <a:gd name="T28" fmla="*/ 0 w 274"/>
                <a:gd name="T29" fmla="*/ 0 h 112"/>
                <a:gd name="T30" fmla="*/ 250 w 274"/>
                <a:gd name="T31" fmla="*/ 0 h 112"/>
                <a:gd name="T32" fmla="*/ 262 w 274"/>
                <a:gd name="T33" fmla="*/ 0 h 112"/>
                <a:gd name="T34" fmla="*/ 266 w 274"/>
                <a:gd name="T35" fmla="*/ 0 h 112"/>
                <a:gd name="T36" fmla="*/ 270 w 274"/>
                <a:gd name="T37" fmla="*/ 4 h 112"/>
                <a:gd name="T38" fmla="*/ 272 w 274"/>
                <a:gd name="T39" fmla="*/ 8 h 112"/>
                <a:gd name="T40" fmla="*/ 274 w 274"/>
                <a:gd name="T41" fmla="*/ 12 h 112"/>
                <a:gd name="T42" fmla="*/ 274 w 274"/>
                <a:gd name="T43" fmla="*/ 44 h 11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74"/>
                <a:gd name="T67" fmla="*/ 0 h 112"/>
                <a:gd name="T68" fmla="*/ 274 w 274"/>
                <a:gd name="T69" fmla="*/ 112 h 11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74" h="112">
                  <a:moveTo>
                    <a:pt x="274" y="44"/>
                  </a:moveTo>
                  <a:lnTo>
                    <a:pt x="272" y="50"/>
                  </a:lnTo>
                  <a:lnTo>
                    <a:pt x="268" y="54"/>
                  </a:lnTo>
                  <a:lnTo>
                    <a:pt x="264" y="56"/>
                  </a:lnTo>
                  <a:lnTo>
                    <a:pt x="262" y="56"/>
                  </a:lnTo>
                  <a:lnTo>
                    <a:pt x="256" y="58"/>
                  </a:lnTo>
                  <a:lnTo>
                    <a:pt x="254" y="60"/>
                  </a:lnTo>
                  <a:lnTo>
                    <a:pt x="252" y="64"/>
                  </a:lnTo>
                  <a:lnTo>
                    <a:pt x="250" y="68"/>
                  </a:lnTo>
                  <a:lnTo>
                    <a:pt x="250" y="100"/>
                  </a:lnTo>
                  <a:lnTo>
                    <a:pt x="252" y="106"/>
                  </a:lnTo>
                  <a:lnTo>
                    <a:pt x="254" y="110"/>
                  </a:lnTo>
                  <a:lnTo>
                    <a:pt x="258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50" y="0"/>
                  </a:lnTo>
                  <a:lnTo>
                    <a:pt x="262" y="0"/>
                  </a:lnTo>
                  <a:lnTo>
                    <a:pt x="266" y="0"/>
                  </a:lnTo>
                  <a:lnTo>
                    <a:pt x="270" y="4"/>
                  </a:lnTo>
                  <a:lnTo>
                    <a:pt x="272" y="8"/>
                  </a:lnTo>
                  <a:lnTo>
                    <a:pt x="274" y="12"/>
                  </a:lnTo>
                  <a:lnTo>
                    <a:pt x="274" y="4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45" name="Freeform 23"/>
            <p:cNvSpPr>
              <a:spLocks/>
            </p:cNvSpPr>
            <p:nvPr/>
          </p:nvSpPr>
          <p:spPr bwMode="auto">
            <a:xfrm>
              <a:off x="1255" y="2003"/>
              <a:ext cx="22" cy="56"/>
            </a:xfrm>
            <a:custGeom>
              <a:avLst/>
              <a:gdLst>
                <a:gd name="T0" fmla="*/ 12 w 22"/>
                <a:gd name="T1" fmla="*/ 56 h 56"/>
                <a:gd name="T2" fmla="*/ 10 w 22"/>
                <a:gd name="T3" fmla="*/ 56 h 56"/>
                <a:gd name="T4" fmla="*/ 6 w 22"/>
                <a:gd name="T5" fmla="*/ 54 h 56"/>
                <a:gd name="T6" fmla="*/ 2 w 22"/>
                <a:gd name="T7" fmla="*/ 52 h 56"/>
                <a:gd name="T8" fmla="*/ 0 w 22"/>
                <a:gd name="T9" fmla="*/ 48 h 56"/>
                <a:gd name="T10" fmla="*/ 0 w 22"/>
                <a:gd name="T11" fmla="*/ 44 h 56"/>
                <a:gd name="T12" fmla="*/ 0 w 22"/>
                <a:gd name="T13" fmla="*/ 12 h 56"/>
                <a:gd name="T14" fmla="*/ 0 w 22"/>
                <a:gd name="T15" fmla="*/ 6 h 56"/>
                <a:gd name="T16" fmla="*/ 2 w 22"/>
                <a:gd name="T17" fmla="*/ 2 h 56"/>
                <a:gd name="T18" fmla="*/ 6 w 22"/>
                <a:gd name="T19" fmla="*/ 0 h 56"/>
                <a:gd name="T20" fmla="*/ 10 w 22"/>
                <a:gd name="T21" fmla="*/ 0 h 56"/>
                <a:gd name="T22" fmla="*/ 14 w 22"/>
                <a:gd name="T23" fmla="*/ 0 h 56"/>
                <a:gd name="T24" fmla="*/ 18 w 22"/>
                <a:gd name="T25" fmla="*/ 2 h 56"/>
                <a:gd name="T26" fmla="*/ 22 w 22"/>
                <a:gd name="T27" fmla="*/ 6 h 56"/>
                <a:gd name="T28" fmla="*/ 22 w 22"/>
                <a:gd name="T29" fmla="*/ 12 h 56"/>
                <a:gd name="T30" fmla="*/ 22 w 22"/>
                <a:gd name="T31" fmla="*/ 44 h 56"/>
                <a:gd name="T32" fmla="*/ 22 w 22"/>
                <a:gd name="T33" fmla="*/ 48 h 56"/>
                <a:gd name="T34" fmla="*/ 20 w 22"/>
                <a:gd name="T35" fmla="*/ 52 h 56"/>
                <a:gd name="T36" fmla="*/ 16 w 22"/>
                <a:gd name="T37" fmla="*/ 54 h 56"/>
                <a:gd name="T38" fmla="*/ 12 w 22"/>
                <a:gd name="T39" fmla="*/ 56 h 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"/>
                <a:gd name="T61" fmla="*/ 0 h 56"/>
                <a:gd name="T62" fmla="*/ 22 w 22"/>
                <a:gd name="T63" fmla="*/ 56 h 5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" h="56">
                  <a:moveTo>
                    <a:pt x="12" y="56"/>
                  </a:moveTo>
                  <a:lnTo>
                    <a:pt x="10" y="56"/>
                  </a:lnTo>
                  <a:lnTo>
                    <a:pt x="6" y="54"/>
                  </a:lnTo>
                  <a:lnTo>
                    <a:pt x="2" y="52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2" y="6"/>
                  </a:lnTo>
                  <a:lnTo>
                    <a:pt x="22" y="12"/>
                  </a:lnTo>
                  <a:lnTo>
                    <a:pt x="22" y="44"/>
                  </a:lnTo>
                  <a:lnTo>
                    <a:pt x="22" y="48"/>
                  </a:lnTo>
                  <a:lnTo>
                    <a:pt x="20" y="52"/>
                  </a:lnTo>
                  <a:lnTo>
                    <a:pt x="16" y="54"/>
                  </a:lnTo>
                  <a:lnTo>
                    <a:pt x="12" y="56"/>
                  </a:lnTo>
                  <a:close/>
                </a:path>
              </a:pathLst>
            </a:custGeom>
            <a:solidFill>
              <a:srgbClr val="BABABA"/>
            </a:solidFill>
            <a:ln w="0">
              <a:solidFill>
                <a:srgbClr val="BABAB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46" name="Freeform 24"/>
            <p:cNvSpPr>
              <a:spLocks/>
            </p:cNvSpPr>
            <p:nvPr/>
          </p:nvSpPr>
          <p:spPr bwMode="auto">
            <a:xfrm>
              <a:off x="1255" y="2003"/>
              <a:ext cx="22" cy="56"/>
            </a:xfrm>
            <a:custGeom>
              <a:avLst/>
              <a:gdLst>
                <a:gd name="T0" fmla="*/ 12 w 22"/>
                <a:gd name="T1" fmla="*/ 56 h 56"/>
                <a:gd name="T2" fmla="*/ 10 w 22"/>
                <a:gd name="T3" fmla="*/ 56 h 56"/>
                <a:gd name="T4" fmla="*/ 6 w 22"/>
                <a:gd name="T5" fmla="*/ 54 h 56"/>
                <a:gd name="T6" fmla="*/ 2 w 22"/>
                <a:gd name="T7" fmla="*/ 52 h 56"/>
                <a:gd name="T8" fmla="*/ 0 w 22"/>
                <a:gd name="T9" fmla="*/ 48 h 56"/>
                <a:gd name="T10" fmla="*/ 0 w 22"/>
                <a:gd name="T11" fmla="*/ 44 h 56"/>
                <a:gd name="T12" fmla="*/ 0 w 22"/>
                <a:gd name="T13" fmla="*/ 12 h 56"/>
                <a:gd name="T14" fmla="*/ 0 w 22"/>
                <a:gd name="T15" fmla="*/ 6 h 56"/>
                <a:gd name="T16" fmla="*/ 2 w 22"/>
                <a:gd name="T17" fmla="*/ 2 h 56"/>
                <a:gd name="T18" fmla="*/ 6 w 22"/>
                <a:gd name="T19" fmla="*/ 0 h 56"/>
                <a:gd name="T20" fmla="*/ 10 w 22"/>
                <a:gd name="T21" fmla="*/ 0 h 56"/>
                <a:gd name="T22" fmla="*/ 14 w 22"/>
                <a:gd name="T23" fmla="*/ 0 h 56"/>
                <a:gd name="T24" fmla="*/ 18 w 22"/>
                <a:gd name="T25" fmla="*/ 2 h 56"/>
                <a:gd name="T26" fmla="*/ 22 w 22"/>
                <a:gd name="T27" fmla="*/ 6 h 56"/>
                <a:gd name="T28" fmla="*/ 22 w 22"/>
                <a:gd name="T29" fmla="*/ 12 h 56"/>
                <a:gd name="T30" fmla="*/ 22 w 22"/>
                <a:gd name="T31" fmla="*/ 44 h 56"/>
                <a:gd name="T32" fmla="*/ 22 w 22"/>
                <a:gd name="T33" fmla="*/ 48 h 56"/>
                <a:gd name="T34" fmla="*/ 20 w 22"/>
                <a:gd name="T35" fmla="*/ 52 h 56"/>
                <a:gd name="T36" fmla="*/ 16 w 22"/>
                <a:gd name="T37" fmla="*/ 54 h 56"/>
                <a:gd name="T38" fmla="*/ 12 w 22"/>
                <a:gd name="T39" fmla="*/ 56 h 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"/>
                <a:gd name="T61" fmla="*/ 0 h 56"/>
                <a:gd name="T62" fmla="*/ 22 w 22"/>
                <a:gd name="T63" fmla="*/ 56 h 5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" h="56">
                  <a:moveTo>
                    <a:pt x="12" y="56"/>
                  </a:moveTo>
                  <a:lnTo>
                    <a:pt x="10" y="56"/>
                  </a:lnTo>
                  <a:lnTo>
                    <a:pt x="6" y="54"/>
                  </a:lnTo>
                  <a:lnTo>
                    <a:pt x="2" y="52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2" y="6"/>
                  </a:lnTo>
                  <a:lnTo>
                    <a:pt x="22" y="12"/>
                  </a:lnTo>
                  <a:lnTo>
                    <a:pt x="22" y="44"/>
                  </a:lnTo>
                  <a:lnTo>
                    <a:pt x="22" y="48"/>
                  </a:lnTo>
                  <a:lnTo>
                    <a:pt x="20" y="52"/>
                  </a:lnTo>
                  <a:lnTo>
                    <a:pt x="16" y="54"/>
                  </a:lnTo>
                  <a:lnTo>
                    <a:pt x="12" y="5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47" name="Freeform 25"/>
            <p:cNvSpPr>
              <a:spLocks/>
            </p:cNvSpPr>
            <p:nvPr/>
          </p:nvSpPr>
          <p:spPr bwMode="auto">
            <a:xfrm>
              <a:off x="1255" y="2003"/>
              <a:ext cx="148" cy="112"/>
            </a:xfrm>
            <a:custGeom>
              <a:avLst/>
              <a:gdLst>
                <a:gd name="T0" fmla="*/ 0 w 148"/>
                <a:gd name="T1" fmla="*/ 68 h 112"/>
                <a:gd name="T2" fmla="*/ 0 w 148"/>
                <a:gd name="T3" fmla="*/ 62 h 112"/>
                <a:gd name="T4" fmla="*/ 4 w 148"/>
                <a:gd name="T5" fmla="*/ 58 h 112"/>
                <a:gd name="T6" fmla="*/ 8 w 148"/>
                <a:gd name="T7" fmla="*/ 56 h 112"/>
                <a:gd name="T8" fmla="*/ 12 w 148"/>
                <a:gd name="T9" fmla="*/ 56 h 112"/>
                <a:gd name="T10" fmla="*/ 16 w 148"/>
                <a:gd name="T11" fmla="*/ 54 h 112"/>
                <a:gd name="T12" fmla="*/ 20 w 148"/>
                <a:gd name="T13" fmla="*/ 52 h 112"/>
                <a:gd name="T14" fmla="*/ 22 w 148"/>
                <a:gd name="T15" fmla="*/ 48 h 112"/>
                <a:gd name="T16" fmla="*/ 22 w 148"/>
                <a:gd name="T17" fmla="*/ 44 h 112"/>
                <a:gd name="T18" fmla="*/ 22 w 148"/>
                <a:gd name="T19" fmla="*/ 12 h 112"/>
                <a:gd name="T20" fmla="*/ 22 w 148"/>
                <a:gd name="T21" fmla="*/ 6 h 112"/>
                <a:gd name="T22" fmla="*/ 18 w 148"/>
                <a:gd name="T23" fmla="*/ 2 h 112"/>
                <a:gd name="T24" fmla="*/ 14 w 148"/>
                <a:gd name="T25" fmla="*/ 0 h 112"/>
                <a:gd name="T26" fmla="*/ 148 w 148"/>
                <a:gd name="T27" fmla="*/ 0 h 112"/>
                <a:gd name="T28" fmla="*/ 148 w 148"/>
                <a:gd name="T29" fmla="*/ 112 h 112"/>
                <a:gd name="T30" fmla="*/ 22 w 148"/>
                <a:gd name="T31" fmla="*/ 112 h 112"/>
                <a:gd name="T32" fmla="*/ 10 w 148"/>
                <a:gd name="T33" fmla="*/ 112 h 112"/>
                <a:gd name="T34" fmla="*/ 6 w 148"/>
                <a:gd name="T35" fmla="*/ 112 h 112"/>
                <a:gd name="T36" fmla="*/ 2 w 148"/>
                <a:gd name="T37" fmla="*/ 108 h 112"/>
                <a:gd name="T38" fmla="*/ 0 w 148"/>
                <a:gd name="T39" fmla="*/ 104 h 112"/>
                <a:gd name="T40" fmla="*/ 0 w 148"/>
                <a:gd name="T41" fmla="*/ 100 h 112"/>
                <a:gd name="T42" fmla="*/ 0 w 148"/>
                <a:gd name="T43" fmla="*/ 68 h 11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48"/>
                <a:gd name="T67" fmla="*/ 0 h 112"/>
                <a:gd name="T68" fmla="*/ 148 w 148"/>
                <a:gd name="T69" fmla="*/ 112 h 11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48" h="112">
                  <a:moveTo>
                    <a:pt x="0" y="68"/>
                  </a:moveTo>
                  <a:lnTo>
                    <a:pt x="0" y="62"/>
                  </a:lnTo>
                  <a:lnTo>
                    <a:pt x="4" y="58"/>
                  </a:lnTo>
                  <a:lnTo>
                    <a:pt x="8" y="56"/>
                  </a:lnTo>
                  <a:lnTo>
                    <a:pt x="12" y="56"/>
                  </a:lnTo>
                  <a:lnTo>
                    <a:pt x="16" y="54"/>
                  </a:lnTo>
                  <a:lnTo>
                    <a:pt x="20" y="52"/>
                  </a:lnTo>
                  <a:lnTo>
                    <a:pt x="22" y="48"/>
                  </a:lnTo>
                  <a:lnTo>
                    <a:pt x="22" y="44"/>
                  </a:lnTo>
                  <a:lnTo>
                    <a:pt x="22" y="12"/>
                  </a:lnTo>
                  <a:lnTo>
                    <a:pt x="22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48" y="0"/>
                  </a:lnTo>
                  <a:lnTo>
                    <a:pt x="148" y="112"/>
                  </a:lnTo>
                  <a:lnTo>
                    <a:pt x="22" y="112"/>
                  </a:lnTo>
                  <a:lnTo>
                    <a:pt x="10" y="112"/>
                  </a:lnTo>
                  <a:lnTo>
                    <a:pt x="6" y="112"/>
                  </a:lnTo>
                  <a:lnTo>
                    <a:pt x="2" y="108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BABABA"/>
            </a:solidFill>
            <a:ln w="0">
              <a:solidFill>
                <a:srgbClr val="BABAB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48" name="Freeform 26"/>
            <p:cNvSpPr>
              <a:spLocks/>
            </p:cNvSpPr>
            <p:nvPr/>
          </p:nvSpPr>
          <p:spPr bwMode="auto">
            <a:xfrm>
              <a:off x="1255" y="2003"/>
              <a:ext cx="148" cy="112"/>
            </a:xfrm>
            <a:custGeom>
              <a:avLst/>
              <a:gdLst>
                <a:gd name="T0" fmla="*/ 0 w 148"/>
                <a:gd name="T1" fmla="*/ 68 h 112"/>
                <a:gd name="T2" fmla="*/ 0 w 148"/>
                <a:gd name="T3" fmla="*/ 62 h 112"/>
                <a:gd name="T4" fmla="*/ 4 w 148"/>
                <a:gd name="T5" fmla="*/ 58 h 112"/>
                <a:gd name="T6" fmla="*/ 8 w 148"/>
                <a:gd name="T7" fmla="*/ 56 h 112"/>
                <a:gd name="T8" fmla="*/ 12 w 148"/>
                <a:gd name="T9" fmla="*/ 56 h 112"/>
                <a:gd name="T10" fmla="*/ 16 w 148"/>
                <a:gd name="T11" fmla="*/ 54 h 112"/>
                <a:gd name="T12" fmla="*/ 20 w 148"/>
                <a:gd name="T13" fmla="*/ 52 h 112"/>
                <a:gd name="T14" fmla="*/ 22 w 148"/>
                <a:gd name="T15" fmla="*/ 48 h 112"/>
                <a:gd name="T16" fmla="*/ 22 w 148"/>
                <a:gd name="T17" fmla="*/ 44 h 112"/>
                <a:gd name="T18" fmla="*/ 22 w 148"/>
                <a:gd name="T19" fmla="*/ 12 h 112"/>
                <a:gd name="T20" fmla="*/ 22 w 148"/>
                <a:gd name="T21" fmla="*/ 6 h 112"/>
                <a:gd name="T22" fmla="*/ 18 w 148"/>
                <a:gd name="T23" fmla="*/ 2 h 112"/>
                <a:gd name="T24" fmla="*/ 14 w 148"/>
                <a:gd name="T25" fmla="*/ 0 h 112"/>
                <a:gd name="T26" fmla="*/ 148 w 148"/>
                <a:gd name="T27" fmla="*/ 0 h 112"/>
                <a:gd name="T28" fmla="*/ 148 w 148"/>
                <a:gd name="T29" fmla="*/ 112 h 112"/>
                <a:gd name="T30" fmla="*/ 22 w 148"/>
                <a:gd name="T31" fmla="*/ 112 h 112"/>
                <a:gd name="T32" fmla="*/ 10 w 148"/>
                <a:gd name="T33" fmla="*/ 112 h 112"/>
                <a:gd name="T34" fmla="*/ 6 w 148"/>
                <a:gd name="T35" fmla="*/ 112 h 112"/>
                <a:gd name="T36" fmla="*/ 2 w 148"/>
                <a:gd name="T37" fmla="*/ 108 h 112"/>
                <a:gd name="T38" fmla="*/ 0 w 148"/>
                <a:gd name="T39" fmla="*/ 104 h 112"/>
                <a:gd name="T40" fmla="*/ 0 w 148"/>
                <a:gd name="T41" fmla="*/ 100 h 112"/>
                <a:gd name="T42" fmla="*/ 0 w 148"/>
                <a:gd name="T43" fmla="*/ 68 h 11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48"/>
                <a:gd name="T67" fmla="*/ 0 h 112"/>
                <a:gd name="T68" fmla="*/ 148 w 148"/>
                <a:gd name="T69" fmla="*/ 112 h 11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48" h="112">
                  <a:moveTo>
                    <a:pt x="0" y="68"/>
                  </a:moveTo>
                  <a:lnTo>
                    <a:pt x="0" y="62"/>
                  </a:lnTo>
                  <a:lnTo>
                    <a:pt x="4" y="58"/>
                  </a:lnTo>
                  <a:lnTo>
                    <a:pt x="8" y="56"/>
                  </a:lnTo>
                  <a:lnTo>
                    <a:pt x="12" y="56"/>
                  </a:lnTo>
                  <a:lnTo>
                    <a:pt x="16" y="54"/>
                  </a:lnTo>
                  <a:lnTo>
                    <a:pt x="20" y="52"/>
                  </a:lnTo>
                  <a:lnTo>
                    <a:pt x="22" y="48"/>
                  </a:lnTo>
                  <a:lnTo>
                    <a:pt x="22" y="44"/>
                  </a:lnTo>
                  <a:lnTo>
                    <a:pt x="22" y="12"/>
                  </a:lnTo>
                  <a:lnTo>
                    <a:pt x="22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48" y="0"/>
                  </a:lnTo>
                  <a:lnTo>
                    <a:pt x="148" y="112"/>
                  </a:lnTo>
                  <a:lnTo>
                    <a:pt x="22" y="112"/>
                  </a:lnTo>
                  <a:lnTo>
                    <a:pt x="10" y="112"/>
                  </a:lnTo>
                  <a:lnTo>
                    <a:pt x="6" y="112"/>
                  </a:lnTo>
                  <a:lnTo>
                    <a:pt x="2" y="108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6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49" name="Rectangle 27"/>
            <p:cNvSpPr>
              <a:spLocks noChangeArrowheads="1"/>
            </p:cNvSpPr>
            <p:nvPr/>
          </p:nvSpPr>
          <p:spPr bwMode="auto">
            <a:xfrm>
              <a:off x="1403" y="2053"/>
              <a:ext cx="56" cy="12"/>
            </a:xfrm>
            <a:prstGeom prst="rect">
              <a:avLst/>
            </a:prstGeom>
            <a:solidFill>
              <a:srgbClr val="BABABA"/>
            </a:solidFill>
            <a:ln w="0">
              <a:solidFill>
                <a:srgbClr val="BABAB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50" name="Rectangle 28"/>
            <p:cNvSpPr>
              <a:spLocks noChangeArrowheads="1"/>
            </p:cNvSpPr>
            <p:nvPr/>
          </p:nvSpPr>
          <p:spPr bwMode="auto">
            <a:xfrm>
              <a:off x="1403" y="2053"/>
              <a:ext cx="56" cy="1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51" name="Rectangle 29"/>
            <p:cNvSpPr>
              <a:spLocks noChangeArrowheads="1"/>
            </p:cNvSpPr>
            <p:nvPr/>
          </p:nvSpPr>
          <p:spPr bwMode="auto">
            <a:xfrm>
              <a:off x="1033" y="2135"/>
              <a:ext cx="56" cy="302"/>
            </a:xfrm>
            <a:prstGeom prst="rect">
              <a:avLst/>
            </a:prstGeom>
            <a:solidFill>
              <a:srgbClr val="BABABA"/>
            </a:solidFill>
            <a:ln w="0">
              <a:solidFill>
                <a:srgbClr val="BABAB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52" name="Rectangle 30"/>
            <p:cNvSpPr>
              <a:spLocks noChangeArrowheads="1"/>
            </p:cNvSpPr>
            <p:nvPr/>
          </p:nvSpPr>
          <p:spPr bwMode="auto">
            <a:xfrm>
              <a:off x="1033" y="2135"/>
              <a:ext cx="56" cy="30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53" name="Rectangle 31"/>
            <p:cNvSpPr>
              <a:spLocks noChangeArrowheads="1"/>
            </p:cNvSpPr>
            <p:nvPr/>
          </p:nvSpPr>
          <p:spPr bwMode="auto">
            <a:xfrm>
              <a:off x="1033" y="1679"/>
              <a:ext cx="56" cy="302"/>
            </a:xfrm>
            <a:prstGeom prst="rect">
              <a:avLst/>
            </a:prstGeom>
            <a:solidFill>
              <a:srgbClr val="BABABA"/>
            </a:solidFill>
            <a:ln w="0">
              <a:solidFill>
                <a:srgbClr val="BABAB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54" name="Rectangle 32"/>
            <p:cNvSpPr>
              <a:spLocks noChangeArrowheads="1"/>
            </p:cNvSpPr>
            <p:nvPr/>
          </p:nvSpPr>
          <p:spPr bwMode="auto">
            <a:xfrm>
              <a:off x="1033" y="1679"/>
              <a:ext cx="56" cy="30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55" name="Rectangle 33"/>
            <p:cNvSpPr>
              <a:spLocks noChangeArrowheads="1"/>
            </p:cNvSpPr>
            <p:nvPr/>
          </p:nvSpPr>
          <p:spPr bwMode="auto">
            <a:xfrm>
              <a:off x="1505" y="1679"/>
              <a:ext cx="56" cy="244"/>
            </a:xfrm>
            <a:prstGeom prst="rect">
              <a:avLst/>
            </a:prstGeom>
            <a:solidFill>
              <a:srgbClr val="BABABA"/>
            </a:solidFill>
            <a:ln w="0">
              <a:solidFill>
                <a:srgbClr val="BABAB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56" name="Rectangle 34"/>
            <p:cNvSpPr>
              <a:spLocks noChangeArrowheads="1"/>
            </p:cNvSpPr>
            <p:nvPr/>
          </p:nvSpPr>
          <p:spPr bwMode="auto">
            <a:xfrm>
              <a:off x="1505" y="1679"/>
              <a:ext cx="56" cy="244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57" name="Freeform 35"/>
            <p:cNvSpPr>
              <a:spLocks/>
            </p:cNvSpPr>
            <p:nvPr/>
          </p:nvSpPr>
          <p:spPr bwMode="auto">
            <a:xfrm>
              <a:off x="1485" y="1865"/>
              <a:ext cx="94" cy="188"/>
            </a:xfrm>
            <a:custGeom>
              <a:avLst/>
              <a:gdLst>
                <a:gd name="T0" fmla="*/ 76 w 94"/>
                <a:gd name="T1" fmla="*/ 0 h 188"/>
                <a:gd name="T2" fmla="*/ 94 w 94"/>
                <a:gd name="T3" fmla="*/ 0 h 188"/>
                <a:gd name="T4" fmla="*/ 94 w 94"/>
                <a:gd name="T5" fmla="*/ 160 h 188"/>
                <a:gd name="T6" fmla="*/ 46 w 94"/>
                <a:gd name="T7" fmla="*/ 160 h 188"/>
                <a:gd name="T8" fmla="*/ 38 w 94"/>
                <a:gd name="T9" fmla="*/ 160 h 188"/>
                <a:gd name="T10" fmla="*/ 26 w 94"/>
                <a:gd name="T11" fmla="*/ 160 h 188"/>
                <a:gd name="T12" fmla="*/ 12 w 94"/>
                <a:gd name="T13" fmla="*/ 188 h 188"/>
                <a:gd name="T14" fmla="*/ 0 w 94"/>
                <a:gd name="T15" fmla="*/ 188 h 188"/>
                <a:gd name="T16" fmla="*/ 38 w 94"/>
                <a:gd name="T17" fmla="*/ 120 h 188"/>
                <a:gd name="T18" fmla="*/ 38 w 94"/>
                <a:gd name="T19" fmla="*/ 58 h 188"/>
                <a:gd name="T20" fmla="*/ 76 w 94"/>
                <a:gd name="T21" fmla="*/ 58 h 188"/>
                <a:gd name="T22" fmla="*/ 76 w 94"/>
                <a:gd name="T23" fmla="*/ 50 h 188"/>
                <a:gd name="T24" fmla="*/ 76 w 94"/>
                <a:gd name="T25" fmla="*/ 0 h 1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4"/>
                <a:gd name="T40" fmla="*/ 0 h 188"/>
                <a:gd name="T41" fmla="*/ 94 w 94"/>
                <a:gd name="T42" fmla="*/ 188 h 18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4" h="188">
                  <a:moveTo>
                    <a:pt x="76" y="0"/>
                  </a:moveTo>
                  <a:lnTo>
                    <a:pt x="94" y="0"/>
                  </a:lnTo>
                  <a:lnTo>
                    <a:pt x="94" y="160"/>
                  </a:lnTo>
                  <a:lnTo>
                    <a:pt x="46" y="160"/>
                  </a:lnTo>
                  <a:lnTo>
                    <a:pt x="38" y="160"/>
                  </a:lnTo>
                  <a:lnTo>
                    <a:pt x="26" y="160"/>
                  </a:lnTo>
                  <a:lnTo>
                    <a:pt x="12" y="188"/>
                  </a:lnTo>
                  <a:lnTo>
                    <a:pt x="0" y="188"/>
                  </a:lnTo>
                  <a:lnTo>
                    <a:pt x="38" y="120"/>
                  </a:lnTo>
                  <a:lnTo>
                    <a:pt x="38" y="58"/>
                  </a:lnTo>
                  <a:lnTo>
                    <a:pt x="76" y="58"/>
                  </a:lnTo>
                  <a:lnTo>
                    <a:pt x="76" y="5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BABABA"/>
            </a:solidFill>
            <a:ln w="0">
              <a:solidFill>
                <a:srgbClr val="BABAB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58" name="Freeform 36"/>
            <p:cNvSpPr>
              <a:spLocks/>
            </p:cNvSpPr>
            <p:nvPr/>
          </p:nvSpPr>
          <p:spPr bwMode="auto">
            <a:xfrm>
              <a:off x="1485" y="1865"/>
              <a:ext cx="94" cy="188"/>
            </a:xfrm>
            <a:custGeom>
              <a:avLst/>
              <a:gdLst>
                <a:gd name="T0" fmla="*/ 76 w 94"/>
                <a:gd name="T1" fmla="*/ 0 h 188"/>
                <a:gd name="T2" fmla="*/ 94 w 94"/>
                <a:gd name="T3" fmla="*/ 0 h 188"/>
                <a:gd name="T4" fmla="*/ 94 w 94"/>
                <a:gd name="T5" fmla="*/ 160 h 188"/>
                <a:gd name="T6" fmla="*/ 46 w 94"/>
                <a:gd name="T7" fmla="*/ 160 h 188"/>
                <a:gd name="T8" fmla="*/ 38 w 94"/>
                <a:gd name="T9" fmla="*/ 160 h 188"/>
                <a:gd name="T10" fmla="*/ 26 w 94"/>
                <a:gd name="T11" fmla="*/ 160 h 188"/>
                <a:gd name="T12" fmla="*/ 12 w 94"/>
                <a:gd name="T13" fmla="*/ 188 h 188"/>
                <a:gd name="T14" fmla="*/ 0 w 94"/>
                <a:gd name="T15" fmla="*/ 188 h 188"/>
                <a:gd name="T16" fmla="*/ 38 w 94"/>
                <a:gd name="T17" fmla="*/ 120 h 188"/>
                <a:gd name="T18" fmla="*/ 38 w 94"/>
                <a:gd name="T19" fmla="*/ 58 h 188"/>
                <a:gd name="T20" fmla="*/ 76 w 94"/>
                <a:gd name="T21" fmla="*/ 58 h 188"/>
                <a:gd name="T22" fmla="*/ 76 w 94"/>
                <a:gd name="T23" fmla="*/ 50 h 188"/>
                <a:gd name="T24" fmla="*/ 76 w 94"/>
                <a:gd name="T25" fmla="*/ 0 h 1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4"/>
                <a:gd name="T40" fmla="*/ 0 h 188"/>
                <a:gd name="T41" fmla="*/ 94 w 94"/>
                <a:gd name="T42" fmla="*/ 188 h 18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4" h="188">
                  <a:moveTo>
                    <a:pt x="76" y="0"/>
                  </a:moveTo>
                  <a:lnTo>
                    <a:pt x="94" y="0"/>
                  </a:lnTo>
                  <a:lnTo>
                    <a:pt x="94" y="160"/>
                  </a:lnTo>
                  <a:lnTo>
                    <a:pt x="46" y="160"/>
                  </a:lnTo>
                  <a:lnTo>
                    <a:pt x="38" y="160"/>
                  </a:lnTo>
                  <a:lnTo>
                    <a:pt x="26" y="160"/>
                  </a:lnTo>
                  <a:lnTo>
                    <a:pt x="12" y="188"/>
                  </a:lnTo>
                  <a:lnTo>
                    <a:pt x="0" y="188"/>
                  </a:lnTo>
                  <a:lnTo>
                    <a:pt x="38" y="120"/>
                  </a:lnTo>
                  <a:lnTo>
                    <a:pt x="38" y="58"/>
                  </a:lnTo>
                  <a:lnTo>
                    <a:pt x="76" y="58"/>
                  </a:lnTo>
                  <a:lnTo>
                    <a:pt x="76" y="50"/>
                  </a:lnTo>
                  <a:lnTo>
                    <a:pt x="76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59" name="Rectangle 37"/>
            <p:cNvSpPr>
              <a:spLocks noChangeArrowheads="1"/>
            </p:cNvSpPr>
            <p:nvPr/>
          </p:nvSpPr>
          <p:spPr bwMode="auto">
            <a:xfrm>
              <a:off x="1505" y="2193"/>
              <a:ext cx="56" cy="244"/>
            </a:xfrm>
            <a:prstGeom prst="rect">
              <a:avLst/>
            </a:prstGeom>
            <a:solidFill>
              <a:srgbClr val="BABABA"/>
            </a:solidFill>
            <a:ln w="0">
              <a:solidFill>
                <a:srgbClr val="BABAB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60" name="Rectangle 38"/>
            <p:cNvSpPr>
              <a:spLocks noChangeArrowheads="1"/>
            </p:cNvSpPr>
            <p:nvPr/>
          </p:nvSpPr>
          <p:spPr bwMode="auto">
            <a:xfrm>
              <a:off x="1505" y="2193"/>
              <a:ext cx="56" cy="244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61" name="Freeform 39"/>
            <p:cNvSpPr>
              <a:spLocks/>
            </p:cNvSpPr>
            <p:nvPr/>
          </p:nvSpPr>
          <p:spPr bwMode="auto">
            <a:xfrm>
              <a:off x="1485" y="2071"/>
              <a:ext cx="94" cy="188"/>
            </a:xfrm>
            <a:custGeom>
              <a:avLst/>
              <a:gdLst>
                <a:gd name="T0" fmla="*/ 76 w 94"/>
                <a:gd name="T1" fmla="*/ 188 h 188"/>
                <a:gd name="T2" fmla="*/ 76 w 94"/>
                <a:gd name="T3" fmla="*/ 138 h 188"/>
                <a:gd name="T4" fmla="*/ 76 w 94"/>
                <a:gd name="T5" fmla="*/ 122 h 188"/>
                <a:gd name="T6" fmla="*/ 38 w 94"/>
                <a:gd name="T7" fmla="*/ 122 h 188"/>
                <a:gd name="T8" fmla="*/ 38 w 94"/>
                <a:gd name="T9" fmla="*/ 68 h 188"/>
                <a:gd name="T10" fmla="*/ 0 w 94"/>
                <a:gd name="T11" fmla="*/ 0 h 188"/>
                <a:gd name="T12" fmla="*/ 12 w 94"/>
                <a:gd name="T13" fmla="*/ 0 h 188"/>
                <a:gd name="T14" fmla="*/ 26 w 94"/>
                <a:gd name="T15" fmla="*/ 28 h 188"/>
                <a:gd name="T16" fmla="*/ 38 w 94"/>
                <a:gd name="T17" fmla="*/ 28 h 188"/>
                <a:gd name="T18" fmla="*/ 46 w 94"/>
                <a:gd name="T19" fmla="*/ 28 h 188"/>
                <a:gd name="T20" fmla="*/ 94 w 94"/>
                <a:gd name="T21" fmla="*/ 28 h 188"/>
                <a:gd name="T22" fmla="*/ 94 w 94"/>
                <a:gd name="T23" fmla="*/ 188 h 188"/>
                <a:gd name="T24" fmla="*/ 76 w 94"/>
                <a:gd name="T25" fmla="*/ 188 h 1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4"/>
                <a:gd name="T40" fmla="*/ 0 h 188"/>
                <a:gd name="T41" fmla="*/ 94 w 94"/>
                <a:gd name="T42" fmla="*/ 188 h 18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4" h="188">
                  <a:moveTo>
                    <a:pt x="76" y="188"/>
                  </a:moveTo>
                  <a:lnTo>
                    <a:pt x="76" y="138"/>
                  </a:lnTo>
                  <a:lnTo>
                    <a:pt x="76" y="122"/>
                  </a:lnTo>
                  <a:lnTo>
                    <a:pt x="38" y="122"/>
                  </a:lnTo>
                  <a:lnTo>
                    <a:pt x="38" y="68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6" y="28"/>
                  </a:lnTo>
                  <a:lnTo>
                    <a:pt x="38" y="28"/>
                  </a:lnTo>
                  <a:lnTo>
                    <a:pt x="46" y="28"/>
                  </a:lnTo>
                  <a:lnTo>
                    <a:pt x="94" y="28"/>
                  </a:lnTo>
                  <a:lnTo>
                    <a:pt x="94" y="188"/>
                  </a:lnTo>
                  <a:lnTo>
                    <a:pt x="76" y="188"/>
                  </a:lnTo>
                  <a:close/>
                </a:path>
              </a:pathLst>
            </a:custGeom>
            <a:solidFill>
              <a:srgbClr val="BABABA"/>
            </a:solidFill>
            <a:ln w="0">
              <a:solidFill>
                <a:srgbClr val="BABAB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62" name="Freeform 40"/>
            <p:cNvSpPr>
              <a:spLocks/>
            </p:cNvSpPr>
            <p:nvPr/>
          </p:nvSpPr>
          <p:spPr bwMode="auto">
            <a:xfrm>
              <a:off x="1485" y="2071"/>
              <a:ext cx="94" cy="188"/>
            </a:xfrm>
            <a:custGeom>
              <a:avLst/>
              <a:gdLst>
                <a:gd name="T0" fmla="*/ 76 w 94"/>
                <a:gd name="T1" fmla="*/ 188 h 188"/>
                <a:gd name="T2" fmla="*/ 76 w 94"/>
                <a:gd name="T3" fmla="*/ 138 h 188"/>
                <a:gd name="T4" fmla="*/ 76 w 94"/>
                <a:gd name="T5" fmla="*/ 122 h 188"/>
                <a:gd name="T6" fmla="*/ 38 w 94"/>
                <a:gd name="T7" fmla="*/ 122 h 188"/>
                <a:gd name="T8" fmla="*/ 38 w 94"/>
                <a:gd name="T9" fmla="*/ 68 h 188"/>
                <a:gd name="T10" fmla="*/ 0 w 94"/>
                <a:gd name="T11" fmla="*/ 0 h 188"/>
                <a:gd name="T12" fmla="*/ 12 w 94"/>
                <a:gd name="T13" fmla="*/ 0 h 188"/>
                <a:gd name="T14" fmla="*/ 26 w 94"/>
                <a:gd name="T15" fmla="*/ 28 h 188"/>
                <a:gd name="T16" fmla="*/ 38 w 94"/>
                <a:gd name="T17" fmla="*/ 28 h 188"/>
                <a:gd name="T18" fmla="*/ 46 w 94"/>
                <a:gd name="T19" fmla="*/ 28 h 188"/>
                <a:gd name="T20" fmla="*/ 94 w 94"/>
                <a:gd name="T21" fmla="*/ 28 h 188"/>
                <a:gd name="T22" fmla="*/ 94 w 94"/>
                <a:gd name="T23" fmla="*/ 188 h 188"/>
                <a:gd name="T24" fmla="*/ 76 w 94"/>
                <a:gd name="T25" fmla="*/ 188 h 1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4"/>
                <a:gd name="T40" fmla="*/ 0 h 188"/>
                <a:gd name="T41" fmla="*/ 94 w 94"/>
                <a:gd name="T42" fmla="*/ 188 h 18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4" h="188">
                  <a:moveTo>
                    <a:pt x="76" y="188"/>
                  </a:moveTo>
                  <a:lnTo>
                    <a:pt x="76" y="138"/>
                  </a:lnTo>
                  <a:lnTo>
                    <a:pt x="76" y="122"/>
                  </a:lnTo>
                  <a:lnTo>
                    <a:pt x="38" y="122"/>
                  </a:lnTo>
                  <a:lnTo>
                    <a:pt x="38" y="68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6" y="28"/>
                  </a:lnTo>
                  <a:lnTo>
                    <a:pt x="38" y="28"/>
                  </a:lnTo>
                  <a:lnTo>
                    <a:pt x="46" y="28"/>
                  </a:lnTo>
                  <a:lnTo>
                    <a:pt x="94" y="28"/>
                  </a:lnTo>
                  <a:lnTo>
                    <a:pt x="94" y="188"/>
                  </a:lnTo>
                  <a:lnTo>
                    <a:pt x="76" y="18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63" name="Rectangle 41"/>
            <p:cNvSpPr>
              <a:spLocks noChangeArrowheads="1"/>
            </p:cNvSpPr>
            <p:nvPr/>
          </p:nvSpPr>
          <p:spPr bwMode="auto">
            <a:xfrm>
              <a:off x="1603" y="2109"/>
              <a:ext cx="228" cy="12"/>
            </a:xfrm>
            <a:prstGeom prst="rect">
              <a:avLst/>
            </a:prstGeom>
            <a:solidFill>
              <a:srgbClr val="BABABA"/>
            </a:solidFill>
            <a:ln w="0">
              <a:solidFill>
                <a:srgbClr val="BABAB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64" name="Rectangle 42"/>
            <p:cNvSpPr>
              <a:spLocks noChangeArrowheads="1"/>
            </p:cNvSpPr>
            <p:nvPr/>
          </p:nvSpPr>
          <p:spPr bwMode="auto">
            <a:xfrm>
              <a:off x="1603" y="2109"/>
              <a:ext cx="228" cy="1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65" name="Rectangle 43"/>
            <p:cNvSpPr>
              <a:spLocks noChangeArrowheads="1"/>
            </p:cNvSpPr>
            <p:nvPr/>
          </p:nvSpPr>
          <p:spPr bwMode="auto">
            <a:xfrm>
              <a:off x="1603" y="2081"/>
              <a:ext cx="228" cy="12"/>
            </a:xfrm>
            <a:prstGeom prst="rect">
              <a:avLst/>
            </a:prstGeom>
            <a:solidFill>
              <a:srgbClr val="BABABA"/>
            </a:solidFill>
            <a:ln w="0">
              <a:solidFill>
                <a:srgbClr val="BABAB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66" name="Rectangle 44"/>
            <p:cNvSpPr>
              <a:spLocks noChangeArrowheads="1"/>
            </p:cNvSpPr>
            <p:nvPr/>
          </p:nvSpPr>
          <p:spPr bwMode="auto">
            <a:xfrm>
              <a:off x="1603" y="2081"/>
              <a:ext cx="228" cy="1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67" name="Rectangle 45"/>
            <p:cNvSpPr>
              <a:spLocks noChangeArrowheads="1"/>
            </p:cNvSpPr>
            <p:nvPr/>
          </p:nvSpPr>
          <p:spPr bwMode="auto">
            <a:xfrm>
              <a:off x="1603" y="2053"/>
              <a:ext cx="228" cy="10"/>
            </a:xfrm>
            <a:prstGeom prst="rect">
              <a:avLst/>
            </a:prstGeom>
            <a:solidFill>
              <a:srgbClr val="BABABA"/>
            </a:solidFill>
            <a:ln w="0">
              <a:solidFill>
                <a:srgbClr val="BABAB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68" name="Rectangle 46"/>
            <p:cNvSpPr>
              <a:spLocks noChangeArrowheads="1"/>
            </p:cNvSpPr>
            <p:nvPr/>
          </p:nvSpPr>
          <p:spPr bwMode="auto">
            <a:xfrm>
              <a:off x="1603" y="2053"/>
              <a:ext cx="228" cy="1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69" name="Rectangle 47"/>
            <p:cNvSpPr>
              <a:spLocks noChangeArrowheads="1"/>
            </p:cNvSpPr>
            <p:nvPr/>
          </p:nvSpPr>
          <p:spPr bwMode="auto">
            <a:xfrm>
              <a:off x="1603" y="2023"/>
              <a:ext cx="228" cy="12"/>
            </a:xfrm>
            <a:prstGeom prst="rect">
              <a:avLst/>
            </a:prstGeom>
            <a:solidFill>
              <a:srgbClr val="BABABA"/>
            </a:solidFill>
            <a:ln w="0">
              <a:solidFill>
                <a:srgbClr val="BABAB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70" name="Rectangle 48"/>
            <p:cNvSpPr>
              <a:spLocks noChangeArrowheads="1"/>
            </p:cNvSpPr>
            <p:nvPr/>
          </p:nvSpPr>
          <p:spPr bwMode="auto">
            <a:xfrm>
              <a:off x="1603" y="2023"/>
              <a:ext cx="228" cy="1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71" name="Rectangle 49"/>
            <p:cNvSpPr>
              <a:spLocks noChangeArrowheads="1"/>
            </p:cNvSpPr>
            <p:nvPr/>
          </p:nvSpPr>
          <p:spPr bwMode="auto">
            <a:xfrm>
              <a:off x="1603" y="2093"/>
              <a:ext cx="228" cy="16"/>
            </a:xfrm>
            <a:prstGeom prst="rect">
              <a:avLst/>
            </a:prstGeom>
            <a:solidFill>
              <a:srgbClr val="BABABA"/>
            </a:solidFill>
            <a:ln w="0">
              <a:solidFill>
                <a:srgbClr val="BABAB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72" name="Rectangle 50"/>
            <p:cNvSpPr>
              <a:spLocks noChangeArrowheads="1"/>
            </p:cNvSpPr>
            <p:nvPr/>
          </p:nvSpPr>
          <p:spPr bwMode="auto">
            <a:xfrm>
              <a:off x="1603" y="2093"/>
              <a:ext cx="228" cy="1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73" name="Rectangle 51"/>
            <p:cNvSpPr>
              <a:spLocks noChangeArrowheads="1"/>
            </p:cNvSpPr>
            <p:nvPr/>
          </p:nvSpPr>
          <p:spPr bwMode="auto">
            <a:xfrm>
              <a:off x="1603" y="2063"/>
              <a:ext cx="228" cy="18"/>
            </a:xfrm>
            <a:prstGeom prst="rect">
              <a:avLst/>
            </a:prstGeom>
            <a:solidFill>
              <a:srgbClr val="BABABA"/>
            </a:solidFill>
            <a:ln w="0">
              <a:solidFill>
                <a:srgbClr val="BABAB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74" name="Rectangle 52"/>
            <p:cNvSpPr>
              <a:spLocks noChangeArrowheads="1"/>
            </p:cNvSpPr>
            <p:nvPr/>
          </p:nvSpPr>
          <p:spPr bwMode="auto">
            <a:xfrm>
              <a:off x="1603" y="2063"/>
              <a:ext cx="228" cy="18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75" name="Rectangle 53"/>
            <p:cNvSpPr>
              <a:spLocks noChangeArrowheads="1"/>
            </p:cNvSpPr>
            <p:nvPr/>
          </p:nvSpPr>
          <p:spPr bwMode="auto">
            <a:xfrm>
              <a:off x="1603" y="2035"/>
              <a:ext cx="228" cy="18"/>
            </a:xfrm>
            <a:prstGeom prst="rect">
              <a:avLst/>
            </a:prstGeom>
            <a:solidFill>
              <a:srgbClr val="BABABA"/>
            </a:solidFill>
            <a:ln w="0">
              <a:solidFill>
                <a:srgbClr val="BABAB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76" name="Rectangle 54"/>
            <p:cNvSpPr>
              <a:spLocks noChangeArrowheads="1"/>
            </p:cNvSpPr>
            <p:nvPr/>
          </p:nvSpPr>
          <p:spPr bwMode="auto">
            <a:xfrm>
              <a:off x="1603" y="2035"/>
              <a:ext cx="228" cy="18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77" name="Rectangle 55"/>
            <p:cNvSpPr>
              <a:spLocks noChangeArrowheads="1"/>
            </p:cNvSpPr>
            <p:nvPr/>
          </p:nvSpPr>
          <p:spPr bwMode="auto">
            <a:xfrm>
              <a:off x="1603" y="2007"/>
              <a:ext cx="228" cy="18"/>
            </a:xfrm>
            <a:prstGeom prst="rect">
              <a:avLst/>
            </a:prstGeom>
            <a:solidFill>
              <a:srgbClr val="BABABA"/>
            </a:solidFill>
            <a:ln w="0">
              <a:solidFill>
                <a:srgbClr val="BABAB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78" name="Rectangle 56"/>
            <p:cNvSpPr>
              <a:spLocks noChangeArrowheads="1"/>
            </p:cNvSpPr>
            <p:nvPr/>
          </p:nvSpPr>
          <p:spPr bwMode="auto">
            <a:xfrm>
              <a:off x="1603" y="2007"/>
              <a:ext cx="228" cy="18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79" name="Rectangle 57"/>
            <p:cNvSpPr>
              <a:spLocks noChangeArrowheads="1"/>
            </p:cNvSpPr>
            <p:nvPr/>
          </p:nvSpPr>
          <p:spPr bwMode="auto">
            <a:xfrm>
              <a:off x="1603" y="1995"/>
              <a:ext cx="228" cy="12"/>
            </a:xfrm>
            <a:prstGeom prst="rect">
              <a:avLst/>
            </a:prstGeom>
            <a:solidFill>
              <a:srgbClr val="BABABA"/>
            </a:solidFill>
            <a:ln w="0">
              <a:solidFill>
                <a:srgbClr val="BABAB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80" name="Rectangle 58"/>
            <p:cNvSpPr>
              <a:spLocks noChangeArrowheads="1"/>
            </p:cNvSpPr>
            <p:nvPr/>
          </p:nvSpPr>
          <p:spPr bwMode="auto">
            <a:xfrm>
              <a:off x="1603" y="1995"/>
              <a:ext cx="228" cy="1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81" name="Rectangle 59"/>
            <p:cNvSpPr>
              <a:spLocks noChangeArrowheads="1"/>
            </p:cNvSpPr>
            <p:nvPr/>
          </p:nvSpPr>
          <p:spPr bwMode="auto">
            <a:xfrm>
              <a:off x="1653" y="1887"/>
              <a:ext cx="34" cy="342"/>
            </a:xfrm>
            <a:prstGeom prst="rect">
              <a:avLst/>
            </a:prstGeom>
            <a:solidFill>
              <a:srgbClr val="BABABA"/>
            </a:solidFill>
            <a:ln w="0">
              <a:solidFill>
                <a:srgbClr val="BABAB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82" name="Rectangle 60"/>
            <p:cNvSpPr>
              <a:spLocks noChangeArrowheads="1"/>
            </p:cNvSpPr>
            <p:nvPr/>
          </p:nvSpPr>
          <p:spPr bwMode="auto">
            <a:xfrm>
              <a:off x="1653" y="1887"/>
              <a:ext cx="34" cy="34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83" name="Rectangle 61"/>
            <p:cNvSpPr>
              <a:spLocks noChangeArrowheads="1"/>
            </p:cNvSpPr>
            <p:nvPr/>
          </p:nvSpPr>
          <p:spPr bwMode="auto">
            <a:xfrm>
              <a:off x="1643" y="1973"/>
              <a:ext cx="10" cy="170"/>
            </a:xfrm>
            <a:prstGeom prst="rect">
              <a:avLst/>
            </a:prstGeom>
            <a:solidFill>
              <a:srgbClr val="BABABA"/>
            </a:solidFill>
            <a:ln w="0">
              <a:solidFill>
                <a:srgbClr val="BABAB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84" name="Rectangle 62"/>
            <p:cNvSpPr>
              <a:spLocks noChangeArrowheads="1"/>
            </p:cNvSpPr>
            <p:nvPr/>
          </p:nvSpPr>
          <p:spPr bwMode="auto">
            <a:xfrm>
              <a:off x="1643" y="1973"/>
              <a:ext cx="10" cy="17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85" name="Rectangle 63"/>
            <p:cNvSpPr>
              <a:spLocks noChangeArrowheads="1"/>
            </p:cNvSpPr>
            <p:nvPr/>
          </p:nvSpPr>
          <p:spPr bwMode="auto">
            <a:xfrm>
              <a:off x="1687" y="1973"/>
              <a:ext cx="12" cy="170"/>
            </a:xfrm>
            <a:prstGeom prst="rect">
              <a:avLst/>
            </a:prstGeom>
            <a:solidFill>
              <a:srgbClr val="BABABA"/>
            </a:solidFill>
            <a:ln w="0">
              <a:solidFill>
                <a:srgbClr val="BABAB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86" name="Rectangle 64"/>
            <p:cNvSpPr>
              <a:spLocks noChangeArrowheads="1"/>
            </p:cNvSpPr>
            <p:nvPr/>
          </p:nvSpPr>
          <p:spPr bwMode="auto">
            <a:xfrm>
              <a:off x="1687" y="1973"/>
              <a:ext cx="12" cy="17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87" name="Rectangle 65"/>
            <p:cNvSpPr>
              <a:spLocks noChangeArrowheads="1"/>
            </p:cNvSpPr>
            <p:nvPr/>
          </p:nvSpPr>
          <p:spPr bwMode="auto">
            <a:xfrm>
              <a:off x="1747" y="1887"/>
              <a:ext cx="34" cy="342"/>
            </a:xfrm>
            <a:prstGeom prst="rect">
              <a:avLst/>
            </a:prstGeom>
            <a:solidFill>
              <a:srgbClr val="BABABA"/>
            </a:solidFill>
            <a:ln w="0">
              <a:solidFill>
                <a:srgbClr val="BABAB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88" name="Rectangle 66"/>
            <p:cNvSpPr>
              <a:spLocks noChangeArrowheads="1"/>
            </p:cNvSpPr>
            <p:nvPr/>
          </p:nvSpPr>
          <p:spPr bwMode="auto">
            <a:xfrm>
              <a:off x="1747" y="1887"/>
              <a:ext cx="34" cy="34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89" name="Rectangle 67"/>
            <p:cNvSpPr>
              <a:spLocks noChangeArrowheads="1"/>
            </p:cNvSpPr>
            <p:nvPr/>
          </p:nvSpPr>
          <p:spPr bwMode="auto">
            <a:xfrm>
              <a:off x="1737" y="1973"/>
              <a:ext cx="10" cy="170"/>
            </a:xfrm>
            <a:prstGeom prst="rect">
              <a:avLst/>
            </a:prstGeom>
            <a:solidFill>
              <a:srgbClr val="BABABA"/>
            </a:solidFill>
            <a:ln w="0">
              <a:solidFill>
                <a:srgbClr val="BABAB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90" name="Rectangle 68"/>
            <p:cNvSpPr>
              <a:spLocks noChangeArrowheads="1"/>
            </p:cNvSpPr>
            <p:nvPr/>
          </p:nvSpPr>
          <p:spPr bwMode="auto">
            <a:xfrm>
              <a:off x="1737" y="1973"/>
              <a:ext cx="10" cy="17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91" name="Rectangle 69"/>
            <p:cNvSpPr>
              <a:spLocks noChangeArrowheads="1"/>
            </p:cNvSpPr>
            <p:nvPr/>
          </p:nvSpPr>
          <p:spPr bwMode="auto">
            <a:xfrm>
              <a:off x="1781" y="1973"/>
              <a:ext cx="10" cy="170"/>
            </a:xfrm>
            <a:prstGeom prst="rect">
              <a:avLst/>
            </a:prstGeom>
            <a:solidFill>
              <a:srgbClr val="BABABA"/>
            </a:solidFill>
            <a:ln w="0">
              <a:solidFill>
                <a:srgbClr val="BABAB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92" name="Rectangle 70"/>
            <p:cNvSpPr>
              <a:spLocks noChangeArrowheads="1"/>
            </p:cNvSpPr>
            <p:nvPr/>
          </p:nvSpPr>
          <p:spPr bwMode="auto">
            <a:xfrm>
              <a:off x="1781" y="1973"/>
              <a:ext cx="10" cy="17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93" name="Rectangle 71"/>
            <p:cNvSpPr>
              <a:spLocks noChangeArrowheads="1"/>
            </p:cNvSpPr>
            <p:nvPr/>
          </p:nvSpPr>
          <p:spPr bwMode="auto">
            <a:xfrm>
              <a:off x="1855" y="2079"/>
              <a:ext cx="22" cy="358"/>
            </a:xfrm>
            <a:prstGeom prst="rect">
              <a:avLst/>
            </a:prstGeom>
            <a:solidFill>
              <a:srgbClr val="BABABA"/>
            </a:solidFill>
            <a:ln w="0">
              <a:solidFill>
                <a:srgbClr val="BABAB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94" name="Rectangle 72"/>
            <p:cNvSpPr>
              <a:spLocks noChangeArrowheads="1"/>
            </p:cNvSpPr>
            <p:nvPr/>
          </p:nvSpPr>
          <p:spPr bwMode="auto">
            <a:xfrm>
              <a:off x="1855" y="2079"/>
              <a:ext cx="22" cy="358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95" name="Rectangle 73"/>
            <p:cNvSpPr>
              <a:spLocks noChangeArrowheads="1"/>
            </p:cNvSpPr>
            <p:nvPr/>
          </p:nvSpPr>
          <p:spPr bwMode="auto">
            <a:xfrm>
              <a:off x="1855" y="1679"/>
              <a:ext cx="22" cy="358"/>
            </a:xfrm>
            <a:prstGeom prst="rect">
              <a:avLst/>
            </a:prstGeom>
            <a:solidFill>
              <a:srgbClr val="BABABA"/>
            </a:solidFill>
            <a:ln w="0">
              <a:solidFill>
                <a:srgbClr val="BABAB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96" name="Rectangle 74"/>
            <p:cNvSpPr>
              <a:spLocks noChangeArrowheads="1"/>
            </p:cNvSpPr>
            <p:nvPr/>
          </p:nvSpPr>
          <p:spPr bwMode="auto">
            <a:xfrm>
              <a:off x="1855" y="1679"/>
              <a:ext cx="22" cy="358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97" name="Freeform 75"/>
            <p:cNvSpPr>
              <a:spLocks/>
            </p:cNvSpPr>
            <p:nvPr/>
          </p:nvSpPr>
          <p:spPr bwMode="auto">
            <a:xfrm>
              <a:off x="1897" y="2001"/>
              <a:ext cx="750" cy="44"/>
            </a:xfrm>
            <a:custGeom>
              <a:avLst/>
              <a:gdLst>
                <a:gd name="T0" fmla="*/ 42 w 750"/>
                <a:gd name="T1" fmla="*/ 0 h 44"/>
                <a:gd name="T2" fmla="*/ 706 w 750"/>
                <a:gd name="T3" fmla="*/ 0 h 44"/>
                <a:gd name="T4" fmla="*/ 728 w 750"/>
                <a:gd name="T5" fmla="*/ 10 h 44"/>
                <a:gd name="T6" fmla="*/ 750 w 750"/>
                <a:gd name="T7" fmla="*/ 22 h 44"/>
                <a:gd name="T8" fmla="*/ 750 w 750"/>
                <a:gd name="T9" fmla="*/ 44 h 44"/>
                <a:gd name="T10" fmla="*/ 728 w 750"/>
                <a:gd name="T11" fmla="*/ 34 h 44"/>
                <a:gd name="T12" fmla="*/ 706 w 750"/>
                <a:gd name="T13" fmla="*/ 22 h 44"/>
                <a:gd name="T14" fmla="*/ 42 w 750"/>
                <a:gd name="T15" fmla="*/ 22 h 44"/>
                <a:gd name="T16" fmla="*/ 22 w 750"/>
                <a:gd name="T17" fmla="*/ 34 h 44"/>
                <a:gd name="T18" fmla="*/ 0 w 750"/>
                <a:gd name="T19" fmla="*/ 44 h 44"/>
                <a:gd name="T20" fmla="*/ 0 w 750"/>
                <a:gd name="T21" fmla="*/ 22 h 44"/>
                <a:gd name="T22" fmla="*/ 22 w 750"/>
                <a:gd name="T23" fmla="*/ 10 h 44"/>
                <a:gd name="T24" fmla="*/ 42 w 750"/>
                <a:gd name="T25" fmla="*/ 0 h 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0"/>
                <a:gd name="T40" fmla="*/ 0 h 44"/>
                <a:gd name="T41" fmla="*/ 750 w 750"/>
                <a:gd name="T42" fmla="*/ 44 h 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0" h="44">
                  <a:moveTo>
                    <a:pt x="42" y="0"/>
                  </a:moveTo>
                  <a:lnTo>
                    <a:pt x="706" y="0"/>
                  </a:lnTo>
                  <a:lnTo>
                    <a:pt x="728" y="10"/>
                  </a:lnTo>
                  <a:lnTo>
                    <a:pt x="750" y="22"/>
                  </a:lnTo>
                  <a:lnTo>
                    <a:pt x="750" y="44"/>
                  </a:lnTo>
                  <a:lnTo>
                    <a:pt x="728" y="34"/>
                  </a:lnTo>
                  <a:lnTo>
                    <a:pt x="706" y="22"/>
                  </a:lnTo>
                  <a:lnTo>
                    <a:pt x="42" y="22"/>
                  </a:lnTo>
                  <a:lnTo>
                    <a:pt x="22" y="34"/>
                  </a:lnTo>
                  <a:lnTo>
                    <a:pt x="0" y="44"/>
                  </a:lnTo>
                  <a:lnTo>
                    <a:pt x="0" y="22"/>
                  </a:lnTo>
                  <a:lnTo>
                    <a:pt x="22" y="1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BABABA"/>
            </a:solidFill>
            <a:ln w="0">
              <a:solidFill>
                <a:srgbClr val="BABAB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98" name="Freeform 76"/>
            <p:cNvSpPr>
              <a:spLocks/>
            </p:cNvSpPr>
            <p:nvPr/>
          </p:nvSpPr>
          <p:spPr bwMode="auto">
            <a:xfrm>
              <a:off x="1897" y="2001"/>
              <a:ext cx="750" cy="44"/>
            </a:xfrm>
            <a:custGeom>
              <a:avLst/>
              <a:gdLst>
                <a:gd name="T0" fmla="*/ 42 w 750"/>
                <a:gd name="T1" fmla="*/ 0 h 44"/>
                <a:gd name="T2" fmla="*/ 706 w 750"/>
                <a:gd name="T3" fmla="*/ 0 h 44"/>
                <a:gd name="T4" fmla="*/ 728 w 750"/>
                <a:gd name="T5" fmla="*/ 10 h 44"/>
                <a:gd name="T6" fmla="*/ 750 w 750"/>
                <a:gd name="T7" fmla="*/ 22 h 44"/>
                <a:gd name="T8" fmla="*/ 750 w 750"/>
                <a:gd name="T9" fmla="*/ 44 h 44"/>
                <a:gd name="T10" fmla="*/ 728 w 750"/>
                <a:gd name="T11" fmla="*/ 34 h 44"/>
                <a:gd name="T12" fmla="*/ 706 w 750"/>
                <a:gd name="T13" fmla="*/ 22 h 44"/>
                <a:gd name="T14" fmla="*/ 42 w 750"/>
                <a:gd name="T15" fmla="*/ 22 h 44"/>
                <a:gd name="T16" fmla="*/ 22 w 750"/>
                <a:gd name="T17" fmla="*/ 34 h 44"/>
                <a:gd name="T18" fmla="*/ 0 w 750"/>
                <a:gd name="T19" fmla="*/ 44 h 44"/>
                <a:gd name="T20" fmla="*/ 0 w 750"/>
                <a:gd name="T21" fmla="*/ 22 h 44"/>
                <a:gd name="T22" fmla="*/ 22 w 750"/>
                <a:gd name="T23" fmla="*/ 10 h 44"/>
                <a:gd name="T24" fmla="*/ 42 w 750"/>
                <a:gd name="T25" fmla="*/ 0 h 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0"/>
                <a:gd name="T40" fmla="*/ 0 h 44"/>
                <a:gd name="T41" fmla="*/ 750 w 750"/>
                <a:gd name="T42" fmla="*/ 44 h 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0" h="44">
                  <a:moveTo>
                    <a:pt x="42" y="0"/>
                  </a:moveTo>
                  <a:lnTo>
                    <a:pt x="706" y="0"/>
                  </a:lnTo>
                  <a:lnTo>
                    <a:pt x="728" y="10"/>
                  </a:lnTo>
                  <a:lnTo>
                    <a:pt x="750" y="22"/>
                  </a:lnTo>
                  <a:lnTo>
                    <a:pt x="750" y="44"/>
                  </a:lnTo>
                  <a:lnTo>
                    <a:pt x="728" y="34"/>
                  </a:lnTo>
                  <a:lnTo>
                    <a:pt x="706" y="22"/>
                  </a:lnTo>
                  <a:lnTo>
                    <a:pt x="42" y="22"/>
                  </a:lnTo>
                  <a:lnTo>
                    <a:pt x="22" y="34"/>
                  </a:lnTo>
                  <a:lnTo>
                    <a:pt x="0" y="44"/>
                  </a:lnTo>
                  <a:lnTo>
                    <a:pt x="0" y="22"/>
                  </a:lnTo>
                  <a:lnTo>
                    <a:pt x="22" y="10"/>
                  </a:lnTo>
                  <a:lnTo>
                    <a:pt x="42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99" name="Freeform 77"/>
            <p:cNvSpPr>
              <a:spLocks/>
            </p:cNvSpPr>
            <p:nvPr/>
          </p:nvSpPr>
          <p:spPr bwMode="auto">
            <a:xfrm>
              <a:off x="1897" y="2023"/>
              <a:ext cx="750" cy="22"/>
            </a:xfrm>
            <a:custGeom>
              <a:avLst/>
              <a:gdLst>
                <a:gd name="T0" fmla="*/ 42 w 750"/>
                <a:gd name="T1" fmla="*/ 0 h 22"/>
                <a:gd name="T2" fmla="*/ 706 w 750"/>
                <a:gd name="T3" fmla="*/ 0 h 22"/>
                <a:gd name="T4" fmla="*/ 728 w 750"/>
                <a:gd name="T5" fmla="*/ 12 h 22"/>
                <a:gd name="T6" fmla="*/ 750 w 750"/>
                <a:gd name="T7" fmla="*/ 22 h 22"/>
                <a:gd name="T8" fmla="*/ 0 w 750"/>
                <a:gd name="T9" fmla="*/ 22 h 22"/>
                <a:gd name="T10" fmla="*/ 22 w 750"/>
                <a:gd name="T11" fmla="*/ 12 h 22"/>
                <a:gd name="T12" fmla="*/ 42 w 750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50"/>
                <a:gd name="T22" fmla="*/ 0 h 22"/>
                <a:gd name="T23" fmla="*/ 750 w 750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50" h="22">
                  <a:moveTo>
                    <a:pt x="42" y="0"/>
                  </a:moveTo>
                  <a:lnTo>
                    <a:pt x="706" y="0"/>
                  </a:lnTo>
                  <a:lnTo>
                    <a:pt x="728" y="12"/>
                  </a:lnTo>
                  <a:lnTo>
                    <a:pt x="750" y="22"/>
                  </a:lnTo>
                  <a:lnTo>
                    <a:pt x="0" y="22"/>
                  </a:lnTo>
                  <a:lnTo>
                    <a:pt x="22" y="1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BABABA"/>
            </a:solidFill>
            <a:ln w="0">
              <a:solidFill>
                <a:srgbClr val="BABAB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00" name="Freeform 78"/>
            <p:cNvSpPr>
              <a:spLocks/>
            </p:cNvSpPr>
            <p:nvPr/>
          </p:nvSpPr>
          <p:spPr bwMode="auto">
            <a:xfrm>
              <a:off x="1897" y="2023"/>
              <a:ext cx="750" cy="22"/>
            </a:xfrm>
            <a:custGeom>
              <a:avLst/>
              <a:gdLst>
                <a:gd name="T0" fmla="*/ 42 w 750"/>
                <a:gd name="T1" fmla="*/ 0 h 22"/>
                <a:gd name="T2" fmla="*/ 706 w 750"/>
                <a:gd name="T3" fmla="*/ 0 h 22"/>
                <a:gd name="T4" fmla="*/ 728 w 750"/>
                <a:gd name="T5" fmla="*/ 12 h 22"/>
                <a:gd name="T6" fmla="*/ 750 w 750"/>
                <a:gd name="T7" fmla="*/ 22 h 22"/>
                <a:gd name="T8" fmla="*/ 0 w 750"/>
                <a:gd name="T9" fmla="*/ 22 h 22"/>
                <a:gd name="T10" fmla="*/ 22 w 750"/>
                <a:gd name="T11" fmla="*/ 12 h 22"/>
                <a:gd name="T12" fmla="*/ 42 w 750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50"/>
                <a:gd name="T22" fmla="*/ 0 h 22"/>
                <a:gd name="T23" fmla="*/ 750 w 750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50" h="22">
                  <a:moveTo>
                    <a:pt x="42" y="0"/>
                  </a:moveTo>
                  <a:lnTo>
                    <a:pt x="706" y="0"/>
                  </a:lnTo>
                  <a:lnTo>
                    <a:pt x="728" y="12"/>
                  </a:lnTo>
                  <a:lnTo>
                    <a:pt x="750" y="22"/>
                  </a:lnTo>
                  <a:lnTo>
                    <a:pt x="0" y="22"/>
                  </a:lnTo>
                  <a:lnTo>
                    <a:pt x="22" y="12"/>
                  </a:lnTo>
                  <a:lnTo>
                    <a:pt x="42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01" name="Freeform 79"/>
            <p:cNvSpPr>
              <a:spLocks/>
            </p:cNvSpPr>
            <p:nvPr/>
          </p:nvSpPr>
          <p:spPr bwMode="auto">
            <a:xfrm>
              <a:off x="1897" y="2065"/>
              <a:ext cx="750" cy="46"/>
            </a:xfrm>
            <a:custGeom>
              <a:avLst/>
              <a:gdLst>
                <a:gd name="T0" fmla="*/ 706 w 750"/>
                <a:gd name="T1" fmla="*/ 46 h 46"/>
                <a:gd name="T2" fmla="*/ 42 w 750"/>
                <a:gd name="T3" fmla="*/ 46 h 46"/>
                <a:gd name="T4" fmla="*/ 22 w 750"/>
                <a:gd name="T5" fmla="*/ 34 h 46"/>
                <a:gd name="T6" fmla="*/ 0 w 750"/>
                <a:gd name="T7" fmla="*/ 22 h 46"/>
                <a:gd name="T8" fmla="*/ 0 w 750"/>
                <a:gd name="T9" fmla="*/ 0 h 46"/>
                <a:gd name="T10" fmla="*/ 22 w 750"/>
                <a:gd name="T11" fmla="*/ 12 h 46"/>
                <a:gd name="T12" fmla="*/ 42 w 750"/>
                <a:gd name="T13" fmla="*/ 22 h 46"/>
                <a:gd name="T14" fmla="*/ 706 w 750"/>
                <a:gd name="T15" fmla="*/ 22 h 46"/>
                <a:gd name="T16" fmla="*/ 728 w 750"/>
                <a:gd name="T17" fmla="*/ 12 h 46"/>
                <a:gd name="T18" fmla="*/ 750 w 750"/>
                <a:gd name="T19" fmla="*/ 0 h 46"/>
                <a:gd name="T20" fmla="*/ 750 w 750"/>
                <a:gd name="T21" fmla="*/ 22 h 46"/>
                <a:gd name="T22" fmla="*/ 728 w 750"/>
                <a:gd name="T23" fmla="*/ 34 h 46"/>
                <a:gd name="T24" fmla="*/ 706 w 750"/>
                <a:gd name="T25" fmla="*/ 46 h 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0"/>
                <a:gd name="T40" fmla="*/ 0 h 46"/>
                <a:gd name="T41" fmla="*/ 750 w 750"/>
                <a:gd name="T42" fmla="*/ 46 h 4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0" h="46">
                  <a:moveTo>
                    <a:pt x="706" y="46"/>
                  </a:moveTo>
                  <a:lnTo>
                    <a:pt x="42" y="46"/>
                  </a:lnTo>
                  <a:lnTo>
                    <a:pt x="22" y="34"/>
                  </a:lnTo>
                  <a:lnTo>
                    <a:pt x="0" y="22"/>
                  </a:lnTo>
                  <a:lnTo>
                    <a:pt x="0" y="0"/>
                  </a:lnTo>
                  <a:lnTo>
                    <a:pt x="22" y="12"/>
                  </a:lnTo>
                  <a:lnTo>
                    <a:pt x="42" y="22"/>
                  </a:lnTo>
                  <a:lnTo>
                    <a:pt x="706" y="22"/>
                  </a:lnTo>
                  <a:lnTo>
                    <a:pt x="728" y="12"/>
                  </a:lnTo>
                  <a:lnTo>
                    <a:pt x="750" y="0"/>
                  </a:lnTo>
                  <a:lnTo>
                    <a:pt x="750" y="22"/>
                  </a:lnTo>
                  <a:lnTo>
                    <a:pt x="728" y="34"/>
                  </a:lnTo>
                  <a:lnTo>
                    <a:pt x="706" y="46"/>
                  </a:lnTo>
                  <a:close/>
                </a:path>
              </a:pathLst>
            </a:custGeom>
            <a:solidFill>
              <a:srgbClr val="BABABA"/>
            </a:solidFill>
            <a:ln w="0">
              <a:solidFill>
                <a:srgbClr val="BABAB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02" name="Freeform 80"/>
            <p:cNvSpPr>
              <a:spLocks/>
            </p:cNvSpPr>
            <p:nvPr/>
          </p:nvSpPr>
          <p:spPr bwMode="auto">
            <a:xfrm>
              <a:off x="1897" y="2065"/>
              <a:ext cx="750" cy="46"/>
            </a:xfrm>
            <a:custGeom>
              <a:avLst/>
              <a:gdLst>
                <a:gd name="T0" fmla="*/ 706 w 750"/>
                <a:gd name="T1" fmla="*/ 46 h 46"/>
                <a:gd name="T2" fmla="*/ 42 w 750"/>
                <a:gd name="T3" fmla="*/ 46 h 46"/>
                <a:gd name="T4" fmla="*/ 22 w 750"/>
                <a:gd name="T5" fmla="*/ 34 h 46"/>
                <a:gd name="T6" fmla="*/ 0 w 750"/>
                <a:gd name="T7" fmla="*/ 22 h 46"/>
                <a:gd name="T8" fmla="*/ 0 w 750"/>
                <a:gd name="T9" fmla="*/ 0 h 46"/>
                <a:gd name="T10" fmla="*/ 22 w 750"/>
                <a:gd name="T11" fmla="*/ 12 h 46"/>
                <a:gd name="T12" fmla="*/ 42 w 750"/>
                <a:gd name="T13" fmla="*/ 22 h 46"/>
                <a:gd name="T14" fmla="*/ 706 w 750"/>
                <a:gd name="T15" fmla="*/ 22 h 46"/>
                <a:gd name="T16" fmla="*/ 728 w 750"/>
                <a:gd name="T17" fmla="*/ 12 h 46"/>
                <a:gd name="T18" fmla="*/ 750 w 750"/>
                <a:gd name="T19" fmla="*/ 0 h 46"/>
                <a:gd name="T20" fmla="*/ 750 w 750"/>
                <a:gd name="T21" fmla="*/ 22 h 46"/>
                <a:gd name="T22" fmla="*/ 728 w 750"/>
                <a:gd name="T23" fmla="*/ 34 h 46"/>
                <a:gd name="T24" fmla="*/ 706 w 750"/>
                <a:gd name="T25" fmla="*/ 46 h 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0"/>
                <a:gd name="T40" fmla="*/ 0 h 46"/>
                <a:gd name="T41" fmla="*/ 750 w 750"/>
                <a:gd name="T42" fmla="*/ 46 h 4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0" h="46">
                  <a:moveTo>
                    <a:pt x="706" y="46"/>
                  </a:moveTo>
                  <a:lnTo>
                    <a:pt x="42" y="46"/>
                  </a:lnTo>
                  <a:lnTo>
                    <a:pt x="22" y="34"/>
                  </a:lnTo>
                  <a:lnTo>
                    <a:pt x="0" y="22"/>
                  </a:lnTo>
                  <a:lnTo>
                    <a:pt x="0" y="0"/>
                  </a:lnTo>
                  <a:lnTo>
                    <a:pt x="22" y="12"/>
                  </a:lnTo>
                  <a:lnTo>
                    <a:pt x="42" y="22"/>
                  </a:lnTo>
                  <a:lnTo>
                    <a:pt x="706" y="22"/>
                  </a:lnTo>
                  <a:lnTo>
                    <a:pt x="728" y="12"/>
                  </a:lnTo>
                  <a:lnTo>
                    <a:pt x="750" y="0"/>
                  </a:lnTo>
                  <a:lnTo>
                    <a:pt x="750" y="22"/>
                  </a:lnTo>
                  <a:lnTo>
                    <a:pt x="728" y="34"/>
                  </a:lnTo>
                  <a:lnTo>
                    <a:pt x="706" y="4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03" name="Freeform 81"/>
            <p:cNvSpPr>
              <a:spLocks/>
            </p:cNvSpPr>
            <p:nvPr/>
          </p:nvSpPr>
          <p:spPr bwMode="auto">
            <a:xfrm>
              <a:off x="1897" y="2065"/>
              <a:ext cx="750" cy="22"/>
            </a:xfrm>
            <a:custGeom>
              <a:avLst/>
              <a:gdLst>
                <a:gd name="T0" fmla="*/ 706 w 750"/>
                <a:gd name="T1" fmla="*/ 22 h 22"/>
                <a:gd name="T2" fmla="*/ 42 w 750"/>
                <a:gd name="T3" fmla="*/ 22 h 22"/>
                <a:gd name="T4" fmla="*/ 22 w 750"/>
                <a:gd name="T5" fmla="*/ 12 h 22"/>
                <a:gd name="T6" fmla="*/ 0 w 750"/>
                <a:gd name="T7" fmla="*/ 0 h 22"/>
                <a:gd name="T8" fmla="*/ 750 w 750"/>
                <a:gd name="T9" fmla="*/ 0 h 22"/>
                <a:gd name="T10" fmla="*/ 728 w 750"/>
                <a:gd name="T11" fmla="*/ 12 h 22"/>
                <a:gd name="T12" fmla="*/ 706 w 750"/>
                <a:gd name="T13" fmla="*/ 22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50"/>
                <a:gd name="T22" fmla="*/ 0 h 22"/>
                <a:gd name="T23" fmla="*/ 750 w 750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50" h="22">
                  <a:moveTo>
                    <a:pt x="706" y="22"/>
                  </a:moveTo>
                  <a:lnTo>
                    <a:pt x="42" y="22"/>
                  </a:lnTo>
                  <a:lnTo>
                    <a:pt x="22" y="12"/>
                  </a:lnTo>
                  <a:lnTo>
                    <a:pt x="0" y="0"/>
                  </a:lnTo>
                  <a:lnTo>
                    <a:pt x="750" y="0"/>
                  </a:lnTo>
                  <a:lnTo>
                    <a:pt x="728" y="12"/>
                  </a:lnTo>
                  <a:lnTo>
                    <a:pt x="706" y="22"/>
                  </a:lnTo>
                  <a:close/>
                </a:path>
              </a:pathLst>
            </a:custGeom>
            <a:solidFill>
              <a:srgbClr val="BABABA"/>
            </a:solidFill>
            <a:ln w="0">
              <a:solidFill>
                <a:srgbClr val="BABAB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04" name="Freeform 82"/>
            <p:cNvSpPr>
              <a:spLocks/>
            </p:cNvSpPr>
            <p:nvPr/>
          </p:nvSpPr>
          <p:spPr bwMode="auto">
            <a:xfrm>
              <a:off x="1897" y="2065"/>
              <a:ext cx="750" cy="22"/>
            </a:xfrm>
            <a:custGeom>
              <a:avLst/>
              <a:gdLst>
                <a:gd name="T0" fmla="*/ 706 w 750"/>
                <a:gd name="T1" fmla="*/ 22 h 22"/>
                <a:gd name="T2" fmla="*/ 42 w 750"/>
                <a:gd name="T3" fmla="*/ 22 h 22"/>
                <a:gd name="T4" fmla="*/ 22 w 750"/>
                <a:gd name="T5" fmla="*/ 12 h 22"/>
                <a:gd name="T6" fmla="*/ 0 w 750"/>
                <a:gd name="T7" fmla="*/ 0 h 22"/>
                <a:gd name="T8" fmla="*/ 750 w 750"/>
                <a:gd name="T9" fmla="*/ 0 h 22"/>
                <a:gd name="T10" fmla="*/ 728 w 750"/>
                <a:gd name="T11" fmla="*/ 12 h 22"/>
                <a:gd name="T12" fmla="*/ 706 w 750"/>
                <a:gd name="T13" fmla="*/ 22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50"/>
                <a:gd name="T22" fmla="*/ 0 h 22"/>
                <a:gd name="T23" fmla="*/ 750 w 750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50" h="22">
                  <a:moveTo>
                    <a:pt x="706" y="22"/>
                  </a:moveTo>
                  <a:lnTo>
                    <a:pt x="42" y="22"/>
                  </a:lnTo>
                  <a:lnTo>
                    <a:pt x="22" y="12"/>
                  </a:lnTo>
                  <a:lnTo>
                    <a:pt x="0" y="0"/>
                  </a:lnTo>
                  <a:lnTo>
                    <a:pt x="750" y="0"/>
                  </a:lnTo>
                  <a:lnTo>
                    <a:pt x="728" y="12"/>
                  </a:lnTo>
                  <a:lnTo>
                    <a:pt x="706" y="2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05" name="Rectangle 83"/>
            <p:cNvSpPr>
              <a:spLocks noChangeArrowheads="1"/>
            </p:cNvSpPr>
            <p:nvPr/>
          </p:nvSpPr>
          <p:spPr bwMode="auto">
            <a:xfrm>
              <a:off x="1951" y="1879"/>
              <a:ext cx="34" cy="340"/>
            </a:xfrm>
            <a:prstGeom prst="rect">
              <a:avLst/>
            </a:prstGeom>
            <a:solidFill>
              <a:srgbClr val="BABABA"/>
            </a:solidFill>
            <a:ln w="0">
              <a:solidFill>
                <a:srgbClr val="BABAB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06" name="Rectangle 84"/>
            <p:cNvSpPr>
              <a:spLocks noChangeArrowheads="1"/>
            </p:cNvSpPr>
            <p:nvPr/>
          </p:nvSpPr>
          <p:spPr bwMode="auto">
            <a:xfrm>
              <a:off x="1951" y="1879"/>
              <a:ext cx="34" cy="34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07" name="Rectangle 85"/>
            <p:cNvSpPr>
              <a:spLocks noChangeArrowheads="1"/>
            </p:cNvSpPr>
            <p:nvPr/>
          </p:nvSpPr>
          <p:spPr bwMode="auto">
            <a:xfrm>
              <a:off x="1939" y="1963"/>
              <a:ext cx="12" cy="172"/>
            </a:xfrm>
            <a:prstGeom prst="rect">
              <a:avLst/>
            </a:prstGeom>
            <a:solidFill>
              <a:srgbClr val="BABABA"/>
            </a:solidFill>
            <a:ln w="0">
              <a:solidFill>
                <a:srgbClr val="BABAB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08" name="Rectangle 86"/>
            <p:cNvSpPr>
              <a:spLocks noChangeArrowheads="1"/>
            </p:cNvSpPr>
            <p:nvPr/>
          </p:nvSpPr>
          <p:spPr bwMode="auto">
            <a:xfrm>
              <a:off x="1939" y="1963"/>
              <a:ext cx="12" cy="17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09" name="Rectangle 87"/>
            <p:cNvSpPr>
              <a:spLocks noChangeArrowheads="1"/>
            </p:cNvSpPr>
            <p:nvPr/>
          </p:nvSpPr>
          <p:spPr bwMode="auto">
            <a:xfrm>
              <a:off x="1985" y="1963"/>
              <a:ext cx="10" cy="172"/>
            </a:xfrm>
            <a:prstGeom prst="rect">
              <a:avLst/>
            </a:prstGeom>
            <a:solidFill>
              <a:srgbClr val="BABABA"/>
            </a:solidFill>
            <a:ln w="0">
              <a:solidFill>
                <a:srgbClr val="BABAB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10" name="Rectangle 88"/>
            <p:cNvSpPr>
              <a:spLocks noChangeArrowheads="1"/>
            </p:cNvSpPr>
            <p:nvPr/>
          </p:nvSpPr>
          <p:spPr bwMode="auto">
            <a:xfrm>
              <a:off x="1985" y="1963"/>
              <a:ext cx="10" cy="17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11" name="Rectangle 89"/>
            <p:cNvSpPr>
              <a:spLocks noChangeArrowheads="1"/>
            </p:cNvSpPr>
            <p:nvPr/>
          </p:nvSpPr>
          <p:spPr bwMode="auto">
            <a:xfrm>
              <a:off x="2559" y="1897"/>
              <a:ext cx="34" cy="340"/>
            </a:xfrm>
            <a:prstGeom prst="rect">
              <a:avLst/>
            </a:prstGeom>
            <a:solidFill>
              <a:srgbClr val="BABABA"/>
            </a:solidFill>
            <a:ln w="0">
              <a:solidFill>
                <a:srgbClr val="BABAB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12" name="Rectangle 90"/>
            <p:cNvSpPr>
              <a:spLocks noChangeArrowheads="1"/>
            </p:cNvSpPr>
            <p:nvPr/>
          </p:nvSpPr>
          <p:spPr bwMode="auto">
            <a:xfrm>
              <a:off x="2559" y="1897"/>
              <a:ext cx="34" cy="34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13" name="Rectangle 91"/>
            <p:cNvSpPr>
              <a:spLocks noChangeArrowheads="1"/>
            </p:cNvSpPr>
            <p:nvPr/>
          </p:nvSpPr>
          <p:spPr bwMode="auto">
            <a:xfrm>
              <a:off x="2549" y="1981"/>
              <a:ext cx="10" cy="172"/>
            </a:xfrm>
            <a:prstGeom prst="rect">
              <a:avLst/>
            </a:prstGeom>
            <a:solidFill>
              <a:srgbClr val="BABABA"/>
            </a:solidFill>
            <a:ln w="0">
              <a:solidFill>
                <a:srgbClr val="BABAB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14" name="Rectangle 92"/>
            <p:cNvSpPr>
              <a:spLocks noChangeArrowheads="1"/>
            </p:cNvSpPr>
            <p:nvPr/>
          </p:nvSpPr>
          <p:spPr bwMode="auto">
            <a:xfrm>
              <a:off x="2549" y="1981"/>
              <a:ext cx="10" cy="17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15" name="Rectangle 93"/>
            <p:cNvSpPr>
              <a:spLocks noChangeArrowheads="1"/>
            </p:cNvSpPr>
            <p:nvPr/>
          </p:nvSpPr>
          <p:spPr bwMode="auto">
            <a:xfrm>
              <a:off x="2593" y="1981"/>
              <a:ext cx="10" cy="172"/>
            </a:xfrm>
            <a:prstGeom prst="rect">
              <a:avLst/>
            </a:prstGeom>
            <a:solidFill>
              <a:srgbClr val="BABABA"/>
            </a:solidFill>
            <a:ln w="0">
              <a:solidFill>
                <a:srgbClr val="BABAB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16" name="Rectangle 94"/>
            <p:cNvSpPr>
              <a:spLocks noChangeArrowheads="1"/>
            </p:cNvSpPr>
            <p:nvPr/>
          </p:nvSpPr>
          <p:spPr bwMode="auto">
            <a:xfrm>
              <a:off x="2593" y="1981"/>
              <a:ext cx="10" cy="17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17" name="Rectangle 95"/>
            <p:cNvSpPr>
              <a:spLocks noChangeArrowheads="1"/>
            </p:cNvSpPr>
            <p:nvPr/>
          </p:nvSpPr>
          <p:spPr bwMode="auto">
            <a:xfrm>
              <a:off x="2715" y="2109"/>
              <a:ext cx="396" cy="12"/>
            </a:xfrm>
            <a:prstGeom prst="rect">
              <a:avLst/>
            </a:prstGeom>
            <a:solidFill>
              <a:srgbClr val="BABABA"/>
            </a:solidFill>
            <a:ln w="0">
              <a:solidFill>
                <a:srgbClr val="BABAB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18" name="Rectangle 96"/>
            <p:cNvSpPr>
              <a:spLocks noChangeArrowheads="1"/>
            </p:cNvSpPr>
            <p:nvPr/>
          </p:nvSpPr>
          <p:spPr bwMode="auto">
            <a:xfrm>
              <a:off x="2715" y="2109"/>
              <a:ext cx="396" cy="1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19" name="Rectangle 97"/>
            <p:cNvSpPr>
              <a:spLocks noChangeArrowheads="1"/>
            </p:cNvSpPr>
            <p:nvPr/>
          </p:nvSpPr>
          <p:spPr bwMode="auto">
            <a:xfrm>
              <a:off x="2715" y="2081"/>
              <a:ext cx="396" cy="12"/>
            </a:xfrm>
            <a:prstGeom prst="rect">
              <a:avLst/>
            </a:prstGeom>
            <a:solidFill>
              <a:srgbClr val="BABABA"/>
            </a:solidFill>
            <a:ln w="0">
              <a:solidFill>
                <a:srgbClr val="BABAB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20" name="Rectangle 98"/>
            <p:cNvSpPr>
              <a:spLocks noChangeArrowheads="1"/>
            </p:cNvSpPr>
            <p:nvPr/>
          </p:nvSpPr>
          <p:spPr bwMode="auto">
            <a:xfrm>
              <a:off x="2715" y="2081"/>
              <a:ext cx="396" cy="1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21" name="Rectangle 99"/>
            <p:cNvSpPr>
              <a:spLocks noChangeArrowheads="1"/>
            </p:cNvSpPr>
            <p:nvPr/>
          </p:nvSpPr>
          <p:spPr bwMode="auto">
            <a:xfrm>
              <a:off x="2715" y="2053"/>
              <a:ext cx="396" cy="10"/>
            </a:xfrm>
            <a:prstGeom prst="rect">
              <a:avLst/>
            </a:prstGeom>
            <a:solidFill>
              <a:srgbClr val="BABABA"/>
            </a:solidFill>
            <a:ln w="0">
              <a:solidFill>
                <a:srgbClr val="BABAB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22" name="Rectangle 100"/>
            <p:cNvSpPr>
              <a:spLocks noChangeArrowheads="1"/>
            </p:cNvSpPr>
            <p:nvPr/>
          </p:nvSpPr>
          <p:spPr bwMode="auto">
            <a:xfrm>
              <a:off x="2715" y="2053"/>
              <a:ext cx="396" cy="1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23" name="Rectangle 101"/>
            <p:cNvSpPr>
              <a:spLocks noChangeArrowheads="1"/>
            </p:cNvSpPr>
            <p:nvPr/>
          </p:nvSpPr>
          <p:spPr bwMode="auto">
            <a:xfrm>
              <a:off x="2715" y="2023"/>
              <a:ext cx="396" cy="12"/>
            </a:xfrm>
            <a:prstGeom prst="rect">
              <a:avLst/>
            </a:prstGeom>
            <a:solidFill>
              <a:srgbClr val="BABABA"/>
            </a:solidFill>
            <a:ln w="0">
              <a:solidFill>
                <a:srgbClr val="BABAB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24" name="Rectangle 102"/>
            <p:cNvSpPr>
              <a:spLocks noChangeArrowheads="1"/>
            </p:cNvSpPr>
            <p:nvPr/>
          </p:nvSpPr>
          <p:spPr bwMode="auto">
            <a:xfrm>
              <a:off x="2715" y="2023"/>
              <a:ext cx="396" cy="1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25" name="Rectangle 103"/>
            <p:cNvSpPr>
              <a:spLocks noChangeArrowheads="1"/>
            </p:cNvSpPr>
            <p:nvPr/>
          </p:nvSpPr>
          <p:spPr bwMode="auto">
            <a:xfrm>
              <a:off x="2715" y="2093"/>
              <a:ext cx="396" cy="16"/>
            </a:xfrm>
            <a:prstGeom prst="rect">
              <a:avLst/>
            </a:prstGeom>
            <a:solidFill>
              <a:srgbClr val="BABABA"/>
            </a:solidFill>
            <a:ln w="0">
              <a:solidFill>
                <a:srgbClr val="BABAB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26" name="Rectangle 104"/>
            <p:cNvSpPr>
              <a:spLocks noChangeArrowheads="1"/>
            </p:cNvSpPr>
            <p:nvPr/>
          </p:nvSpPr>
          <p:spPr bwMode="auto">
            <a:xfrm>
              <a:off x="2715" y="2093"/>
              <a:ext cx="396" cy="1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27" name="Rectangle 105"/>
            <p:cNvSpPr>
              <a:spLocks noChangeArrowheads="1"/>
            </p:cNvSpPr>
            <p:nvPr/>
          </p:nvSpPr>
          <p:spPr bwMode="auto">
            <a:xfrm>
              <a:off x="2715" y="2063"/>
              <a:ext cx="396" cy="18"/>
            </a:xfrm>
            <a:prstGeom prst="rect">
              <a:avLst/>
            </a:prstGeom>
            <a:solidFill>
              <a:srgbClr val="BABABA"/>
            </a:solidFill>
            <a:ln w="0">
              <a:solidFill>
                <a:srgbClr val="BABAB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28" name="Rectangle 106"/>
            <p:cNvSpPr>
              <a:spLocks noChangeArrowheads="1"/>
            </p:cNvSpPr>
            <p:nvPr/>
          </p:nvSpPr>
          <p:spPr bwMode="auto">
            <a:xfrm>
              <a:off x="2715" y="2063"/>
              <a:ext cx="396" cy="18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29" name="Rectangle 107"/>
            <p:cNvSpPr>
              <a:spLocks noChangeArrowheads="1"/>
            </p:cNvSpPr>
            <p:nvPr/>
          </p:nvSpPr>
          <p:spPr bwMode="auto">
            <a:xfrm>
              <a:off x="2715" y="2035"/>
              <a:ext cx="396" cy="18"/>
            </a:xfrm>
            <a:prstGeom prst="rect">
              <a:avLst/>
            </a:prstGeom>
            <a:solidFill>
              <a:srgbClr val="BABABA"/>
            </a:solidFill>
            <a:ln w="0">
              <a:solidFill>
                <a:srgbClr val="BABAB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30" name="Rectangle 108"/>
            <p:cNvSpPr>
              <a:spLocks noChangeArrowheads="1"/>
            </p:cNvSpPr>
            <p:nvPr/>
          </p:nvSpPr>
          <p:spPr bwMode="auto">
            <a:xfrm>
              <a:off x="2715" y="2035"/>
              <a:ext cx="396" cy="18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31" name="Rectangle 109"/>
            <p:cNvSpPr>
              <a:spLocks noChangeArrowheads="1"/>
            </p:cNvSpPr>
            <p:nvPr/>
          </p:nvSpPr>
          <p:spPr bwMode="auto">
            <a:xfrm>
              <a:off x="2715" y="2007"/>
              <a:ext cx="396" cy="18"/>
            </a:xfrm>
            <a:prstGeom prst="rect">
              <a:avLst/>
            </a:prstGeom>
            <a:solidFill>
              <a:srgbClr val="BABABA"/>
            </a:solidFill>
            <a:ln w="0">
              <a:solidFill>
                <a:srgbClr val="BABAB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32" name="Rectangle 110"/>
            <p:cNvSpPr>
              <a:spLocks noChangeArrowheads="1"/>
            </p:cNvSpPr>
            <p:nvPr/>
          </p:nvSpPr>
          <p:spPr bwMode="auto">
            <a:xfrm>
              <a:off x="2715" y="2007"/>
              <a:ext cx="396" cy="18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33" name="Rectangle 111"/>
            <p:cNvSpPr>
              <a:spLocks noChangeArrowheads="1"/>
            </p:cNvSpPr>
            <p:nvPr/>
          </p:nvSpPr>
          <p:spPr bwMode="auto">
            <a:xfrm>
              <a:off x="2715" y="1995"/>
              <a:ext cx="396" cy="12"/>
            </a:xfrm>
            <a:prstGeom prst="rect">
              <a:avLst/>
            </a:prstGeom>
            <a:solidFill>
              <a:srgbClr val="BABABA"/>
            </a:solidFill>
            <a:ln w="0">
              <a:solidFill>
                <a:srgbClr val="BABAB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34" name="Rectangle 112"/>
            <p:cNvSpPr>
              <a:spLocks noChangeArrowheads="1"/>
            </p:cNvSpPr>
            <p:nvPr/>
          </p:nvSpPr>
          <p:spPr bwMode="auto">
            <a:xfrm>
              <a:off x="2715" y="1995"/>
              <a:ext cx="396" cy="1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35" name="Rectangle 113"/>
            <p:cNvSpPr>
              <a:spLocks noChangeArrowheads="1"/>
            </p:cNvSpPr>
            <p:nvPr/>
          </p:nvSpPr>
          <p:spPr bwMode="auto">
            <a:xfrm>
              <a:off x="2757" y="1887"/>
              <a:ext cx="34" cy="342"/>
            </a:xfrm>
            <a:prstGeom prst="rect">
              <a:avLst/>
            </a:prstGeom>
            <a:solidFill>
              <a:srgbClr val="BABABA"/>
            </a:solidFill>
            <a:ln w="0">
              <a:solidFill>
                <a:srgbClr val="BABAB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36" name="Rectangle 114"/>
            <p:cNvSpPr>
              <a:spLocks noChangeArrowheads="1"/>
            </p:cNvSpPr>
            <p:nvPr/>
          </p:nvSpPr>
          <p:spPr bwMode="auto">
            <a:xfrm>
              <a:off x="2757" y="1887"/>
              <a:ext cx="34" cy="34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37" name="Rectangle 115"/>
            <p:cNvSpPr>
              <a:spLocks noChangeArrowheads="1"/>
            </p:cNvSpPr>
            <p:nvPr/>
          </p:nvSpPr>
          <p:spPr bwMode="auto">
            <a:xfrm>
              <a:off x="2747" y="1973"/>
              <a:ext cx="10" cy="170"/>
            </a:xfrm>
            <a:prstGeom prst="rect">
              <a:avLst/>
            </a:prstGeom>
            <a:solidFill>
              <a:srgbClr val="BABABA"/>
            </a:solidFill>
            <a:ln w="0">
              <a:solidFill>
                <a:srgbClr val="BABAB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38" name="Rectangle 116"/>
            <p:cNvSpPr>
              <a:spLocks noChangeArrowheads="1"/>
            </p:cNvSpPr>
            <p:nvPr/>
          </p:nvSpPr>
          <p:spPr bwMode="auto">
            <a:xfrm>
              <a:off x="2747" y="1973"/>
              <a:ext cx="10" cy="17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39" name="Rectangle 117"/>
            <p:cNvSpPr>
              <a:spLocks noChangeArrowheads="1"/>
            </p:cNvSpPr>
            <p:nvPr/>
          </p:nvSpPr>
          <p:spPr bwMode="auto">
            <a:xfrm>
              <a:off x="2791" y="1973"/>
              <a:ext cx="10" cy="170"/>
            </a:xfrm>
            <a:prstGeom prst="rect">
              <a:avLst/>
            </a:prstGeom>
            <a:solidFill>
              <a:srgbClr val="BABABA"/>
            </a:solidFill>
            <a:ln w="0">
              <a:solidFill>
                <a:srgbClr val="BABAB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40" name="Rectangle 118"/>
            <p:cNvSpPr>
              <a:spLocks noChangeArrowheads="1"/>
            </p:cNvSpPr>
            <p:nvPr/>
          </p:nvSpPr>
          <p:spPr bwMode="auto">
            <a:xfrm>
              <a:off x="2791" y="1973"/>
              <a:ext cx="10" cy="17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41" name="Rectangle 119"/>
            <p:cNvSpPr>
              <a:spLocks noChangeArrowheads="1"/>
            </p:cNvSpPr>
            <p:nvPr/>
          </p:nvSpPr>
          <p:spPr bwMode="auto">
            <a:xfrm>
              <a:off x="3035" y="1887"/>
              <a:ext cx="34" cy="342"/>
            </a:xfrm>
            <a:prstGeom prst="rect">
              <a:avLst/>
            </a:prstGeom>
            <a:solidFill>
              <a:srgbClr val="BABABA"/>
            </a:solidFill>
            <a:ln w="0">
              <a:solidFill>
                <a:srgbClr val="BABAB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42" name="Rectangle 120"/>
            <p:cNvSpPr>
              <a:spLocks noChangeArrowheads="1"/>
            </p:cNvSpPr>
            <p:nvPr/>
          </p:nvSpPr>
          <p:spPr bwMode="auto">
            <a:xfrm>
              <a:off x="3035" y="1887"/>
              <a:ext cx="34" cy="34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43" name="Rectangle 121"/>
            <p:cNvSpPr>
              <a:spLocks noChangeArrowheads="1"/>
            </p:cNvSpPr>
            <p:nvPr/>
          </p:nvSpPr>
          <p:spPr bwMode="auto">
            <a:xfrm>
              <a:off x="3025" y="1973"/>
              <a:ext cx="10" cy="170"/>
            </a:xfrm>
            <a:prstGeom prst="rect">
              <a:avLst/>
            </a:prstGeom>
            <a:solidFill>
              <a:srgbClr val="BABABA"/>
            </a:solidFill>
            <a:ln w="0">
              <a:solidFill>
                <a:srgbClr val="BABAB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44" name="Rectangle 122"/>
            <p:cNvSpPr>
              <a:spLocks noChangeArrowheads="1"/>
            </p:cNvSpPr>
            <p:nvPr/>
          </p:nvSpPr>
          <p:spPr bwMode="auto">
            <a:xfrm>
              <a:off x="3025" y="1973"/>
              <a:ext cx="10" cy="17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45" name="Rectangle 123"/>
            <p:cNvSpPr>
              <a:spLocks noChangeArrowheads="1"/>
            </p:cNvSpPr>
            <p:nvPr/>
          </p:nvSpPr>
          <p:spPr bwMode="auto">
            <a:xfrm>
              <a:off x="3069" y="1973"/>
              <a:ext cx="10" cy="170"/>
            </a:xfrm>
            <a:prstGeom prst="rect">
              <a:avLst/>
            </a:prstGeom>
            <a:solidFill>
              <a:srgbClr val="BABABA"/>
            </a:solidFill>
            <a:ln w="0">
              <a:solidFill>
                <a:srgbClr val="BABAB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46" name="Rectangle 124"/>
            <p:cNvSpPr>
              <a:spLocks noChangeArrowheads="1"/>
            </p:cNvSpPr>
            <p:nvPr/>
          </p:nvSpPr>
          <p:spPr bwMode="auto">
            <a:xfrm>
              <a:off x="3069" y="1973"/>
              <a:ext cx="10" cy="17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47" name="Freeform 125"/>
            <p:cNvSpPr>
              <a:spLocks/>
            </p:cNvSpPr>
            <p:nvPr/>
          </p:nvSpPr>
          <p:spPr bwMode="auto">
            <a:xfrm>
              <a:off x="2649" y="1679"/>
              <a:ext cx="58" cy="188"/>
            </a:xfrm>
            <a:custGeom>
              <a:avLst/>
              <a:gdLst>
                <a:gd name="T0" fmla="*/ 0 w 58"/>
                <a:gd name="T1" fmla="*/ 0 h 188"/>
                <a:gd name="T2" fmla="*/ 58 w 58"/>
                <a:gd name="T3" fmla="*/ 0 h 188"/>
                <a:gd name="T4" fmla="*/ 58 w 58"/>
                <a:gd name="T5" fmla="*/ 188 h 188"/>
                <a:gd name="T6" fmla="*/ 18 w 58"/>
                <a:gd name="T7" fmla="*/ 188 h 188"/>
                <a:gd name="T8" fmla="*/ 18 w 58"/>
                <a:gd name="T9" fmla="*/ 156 h 188"/>
                <a:gd name="T10" fmla="*/ 0 w 58"/>
                <a:gd name="T11" fmla="*/ 156 h 188"/>
                <a:gd name="T12" fmla="*/ 0 w 58"/>
                <a:gd name="T13" fmla="*/ 0 h 1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"/>
                <a:gd name="T22" fmla="*/ 0 h 188"/>
                <a:gd name="T23" fmla="*/ 58 w 58"/>
                <a:gd name="T24" fmla="*/ 188 h 18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" h="188">
                  <a:moveTo>
                    <a:pt x="0" y="0"/>
                  </a:moveTo>
                  <a:lnTo>
                    <a:pt x="58" y="0"/>
                  </a:lnTo>
                  <a:lnTo>
                    <a:pt x="58" y="188"/>
                  </a:lnTo>
                  <a:lnTo>
                    <a:pt x="18" y="188"/>
                  </a:lnTo>
                  <a:lnTo>
                    <a:pt x="18" y="156"/>
                  </a:lnTo>
                  <a:lnTo>
                    <a:pt x="0" y="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BABA"/>
            </a:solidFill>
            <a:ln w="0">
              <a:solidFill>
                <a:srgbClr val="BABAB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48" name="Freeform 126"/>
            <p:cNvSpPr>
              <a:spLocks/>
            </p:cNvSpPr>
            <p:nvPr/>
          </p:nvSpPr>
          <p:spPr bwMode="auto">
            <a:xfrm>
              <a:off x="2649" y="1679"/>
              <a:ext cx="58" cy="188"/>
            </a:xfrm>
            <a:custGeom>
              <a:avLst/>
              <a:gdLst>
                <a:gd name="T0" fmla="*/ 0 w 58"/>
                <a:gd name="T1" fmla="*/ 0 h 188"/>
                <a:gd name="T2" fmla="*/ 58 w 58"/>
                <a:gd name="T3" fmla="*/ 0 h 188"/>
                <a:gd name="T4" fmla="*/ 58 w 58"/>
                <a:gd name="T5" fmla="*/ 188 h 188"/>
                <a:gd name="T6" fmla="*/ 18 w 58"/>
                <a:gd name="T7" fmla="*/ 188 h 188"/>
                <a:gd name="T8" fmla="*/ 18 w 58"/>
                <a:gd name="T9" fmla="*/ 156 h 188"/>
                <a:gd name="T10" fmla="*/ 0 w 58"/>
                <a:gd name="T11" fmla="*/ 156 h 188"/>
                <a:gd name="T12" fmla="*/ 0 w 58"/>
                <a:gd name="T13" fmla="*/ 0 h 1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"/>
                <a:gd name="T22" fmla="*/ 0 h 188"/>
                <a:gd name="T23" fmla="*/ 58 w 58"/>
                <a:gd name="T24" fmla="*/ 188 h 18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" h="188">
                  <a:moveTo>
                    <a:pt x="0" y="0"/>
                  </a:moveTo>
                  <a:lnTo>
                    <a:pt x="58" y="0"/>
                  </a:lnTo>
                  <a:lnTo>
                    <a:pt x="58" y="188"/>
                  </a:lnTo>
                  <a:lnTo>
                    <a:pt x="18" y="188"/>
                  </a:lnTo>
                  <a:lnTo>
                    <a:pt x="18" y="156"/>
                  </a:lnTo>
                  <a:lnTo>
                    <a:pt x="0" y="156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49" name="Freeform 127"/>
            <p:cNvSpPr>
              <a:spLocks/>
            </p:cNvSpPr>
            <p:nvPr/>
          </p:nvSpPr>
          <p:spPr bwMode="auto">
            <a:xfrm>
              <a:off x="2667" y="1835"/>
              <a:ext cx="40" cy="196"/>
            </a:xfrm>
            <a:custGeom>
              <a:avLst/>
              <a:gdLst>
                <a:gd name="T0" fmla="*/ 0 w 40"/>
                <a:gd name="T1" fmla="*/ 184 h 196"/>
                <a:gd name="T2" fmla="*/ 0 w 40"/>
                <a:gd name="T3" fmla="*/ 0 h 196"/>
                <a:gd name="T4" fmla="*/ 12 w 40"/>
                <a:gd name="T5" fmla="*/ 0 h 196"/>
                <a:gd name="T6" fmla="*/ 12 w 40"/>
                <a:gd name="T7" fmla="*/ 180 h 196"/>
                <a:gd name="T8" fmla="*/ 40 w 40"/>
                <a:gd name="T9" fmla="*/ 196 h 196"/>
                <a:gd name="T10" fmla="*/ 22 w 40"/>
                <a:gd name="T11" fmla="*/ 196 h 196"/>
                <a:gd name="T12" fmla="*/ 0 w 40"/>
                <a:gd name="T13" fmla="*/ 184 h 1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96"/>
                <a:gd name="T23" fmla="*/ 40 w 40"/>
                <a:gd name="T24" fmla="*/ 196 h 1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96">
                  <a:moveTo>
                    <a:pt x="0" y="184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2" y="180"/>
                  </a:lnTo>
                  <a:lnTo>
                    <a:pt x="40" y="196"/>
                  </a:lnTo>
                  <a:lnTo>
                    <a:pt x="22" y="196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BABABA"/>
            </a:solidFill>
            <a:ln w="0">
              <a:solidFill>
                <a:srgbClr val="BABAB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50" name="Freeform 128"/>
            <p:cNvSpPr>
              <a:spLocks/>
            </p:cNvSpPr>
            <p:nvPr/>
          </p:nvSpPr>
          <p:spPr bwMode="auto">
            <a:xfrm>
              <a:off x="2667" y="1835"/>
              <a:ext cx="40" cy="196"/>
            </a:xfrm>
            <a:custGeom>
              <a:avLst/>
              <a:gdLst>
                <a:gd name="T0" fmla="*/ 0 w 40"/>
                <a:gd name="T1" fmla="*/ 184 h 196"/>
                <a:gd name="T2" fmla="*/ 0 w 40"/>
                <a:gd name="T3" fmla="*/ 0 h 196"/>
                <a:gd name="T4" fmla="*/ 12 w 40"/>
                <a:gd name="T5" fmla="*/ 0 h 196"/>
                <a:gd name="T6" fmla="*/ 12 w 40"/>
                <a:gd name="T7" fmla="*/ 180 h 196"/>
                <a:gd name="T8" fmla="*/ 40 w 40"/>
                <a:gd name="T9" fmla="*/ 196 h 196"/>
                <a:gd name="T10" fmla="*/ 22 w 40"/>
                <a:gd name="T11" fmla="*/ 196 h 196"/>
                <a:gd name="T12" fmla="*/ 0 w 40"/>
                <a:gd name="T13" fmla="*/ 184 h 1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96"/>
                <a:gd name="T23" fmla="*/ 40 w 40"/>
                <a:gd name="T24" fmla="*/ 196 h 1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96">
                  <a:moveTo>
                    <a:pt x="0" y="184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2" y="180"/>
                  </a:lnTo>
                  <a:lnTo>
                    <a:pt x="40" y="196"/>
                  </a:lnTo>
                  <a:lnTo>
                    <a:pt x="22" y="196"/>
                  </a:lnTo>
                  <a:lnTo>
                    <a:pt x="0" y="18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51" name="Freeform 129"/>
            <p:cNvSpPr>
              <a:spLocks/>
            </p:cNvSpPr>
            <p:nvPr/>
          </p:nvSpPr>
          <p:spPr bwMode="auto">
            <a:xfrm>
              <a:off x="2649" y="2249"/>
              <a:ext cx="58" cy="188"/>
            </a:xfrm>
            <a:custGeom>
              <a:avLst/>
              <a:gdLst>
                <a:gd name="T0" fmla="*/ 0 w 58"/>
                <a:gd name="T1" fmla="*/ 188 h 188"/>
                <a:gd name="T2" fmla="*/ 58 w 58"/>
                <a:gd name="T3" fmla="*/ 188 h 188"/>
                <a:gd name="T4" fmla="*/ 58 w 58"/>
                <a:gd name="T5" fmla="*/ 0 h 188"/>
                <a:gd name="T6" fmla="*/ 18 w 58"/>
                <a:gd name="T7" fmla="*/ 0 h 188"/>
                <a:gd name="T8" fmla="*/ 18 w 58"/>
                <a:gd name="T9" fmla="*/ 32 h 188"/>
                <a:gd name="T10" fmla="*/ 0 w 58"/>
                <a:gd name="T11" fmla="*/ 32 h 188"/>
                <a:gd name="T12" fmla="*/ 0 w 58"/>
                <a:gd name="T13" fmla="*/ 188 h 1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"/>
                <a:gd name="T22" fmla="*/ 0 h 188"/>
                <a:gd name="T23" fmla="*/ 58 w 58"/>
                <a:gd name="T24" fmla="*/ 188 h 18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" h="188">
                  <a:moveTo>
                    <a:pt x="0" y="188"/>
                  </a:moveTo>
                  <a:lnTo>
                    <a:pt x="58" y="188"/>
                  </a:lnTo>
                  <a:lnTo>
                    <a:pt x="58" y="0"/>
                  </a:lnTo>
                  <a:lnTo>
                    <a:pt x="18" y="0"/>
                  </a:lnTo>
                  <a:lnTo>
                    <a:pt x="18" y="32"/>
                  </a:lnTo>
                  <a:lnTo>
                    <a:pt x="0" y="32"/>
                  </a:lnTo>
                  <a:lnTo>
                    <a:pt x="0" y="188"/>
                  </a:lnTo>
                  <a:close/>
                </a:path>
              </a:pathLst>
            </a:custGeom>
            <a:solidFill>
              <a:srgbClr val="BABABA"/>
            </a:solidFill>
            <a:ln w="0">
              <a:solidFill>
                <a:srgbClr val="BABAB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52" name="Freeform 130"/>
            <p:cNvSpPr>
              <a:spLocks/>
            </p:cNvSpPr>
            <p:nvPr/>
          </p:nvSpPr>
          <p:spPr bwMode="auto">
            <a:xfrm>
              <a:off x="2649" y="2249"/>
              <a:ext cx="58" cy="188"/>
            </a:xfrm>
            <a:custGeom>
              <a:avLst/>
              <a:gdLst>
                <a:gd name="T0" fmla="*/ 0 w 58"/>
                <a:gd name="T1" fmla="*/ 188 h 188"/>
                <a:gd name="T2" fmla="*/ 58 w 58"/>
                <a:gd name="T3" fmla="*/ 188 h 188"/>
                <a:gd name="T4" fmla="*/ 58 w 58"/>
                <a:gd name="T5" fmla="*/ 0 h 188"/>
                <a:gd name="T6" fmla="*/ 18 w 58"/>
                <a:gd name="T7" fmla="*/ 0 h 188"/>
                <a:gd name="T8" fmla="*/ 18 w 58"/>
                <a:gd name="T9" fmla="*/ 32 h 188"/>
                <a:gd name="T10" fmla="*/ 0 w 58"/>
                <a:gd name="T11" fmla="*/ 32 h 188"/>
                <a:gd name="T12" fmla="*/ 0 w 58"/>
                <a:gd name="T13" fmla="*/ 188 h 1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"/>
                <a:gd name="T22" fmla="*/ 0 h 188"/>
                <a:gd name="T23" fmla="*/ 58 w 58"/>
                <a:gd name="T24" fmla="*/ 188 h 18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" h="188">
                  <a:moveTo>
                    <a:pt x="0" y="188"/>
                  </a:moveTo>
                  <a:lnTo>
                    <a:pt x="58" y="188"/>
                  </a:lnTo>
                  <a:lnTo>
                    <a:pt x="58" y="0"/>
                  </a:lnTo>
                  <a:lnTo>
                    <a:pt x="18" y="0"/>
                  </a:lnTo>
                  <a:lnTo>
                    <a:pt x="18" y="32"/>
                  </a:lnTo>
                  <a:lnTo>
                    <a:pt x="0" y="32"/>
                  </a:lnTo>
                  <a:lnTo>
                    <a:pt x="0" y="18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53" name="Freeform 131"/>
            <p:cNvSpPr>
              <a:spLocks/>
            </p:cNvSpPr>
            <p:nvPr/>
          </p:nvSpPr>
          <p:spPr bwMode="auto">
            <a:xfrm>
              <a:off x="2667" y="2085"/>
              <a:ext cx="40" cy="196"/>
            </a:xfrm>
            <a:custGeom>
              <a:avLst/>
              <a:gdLst>
                <a:gd name="T0" fmla="*/ 0 w 40"/>
                <a:gd name="T1" fmla="*/ 12 h 196"/>
                <a:gd name="T2" fmla="*/ 0 w 40"/>
                <a:gd name="T3" fmla="*/ 196 h 196"/>
                <a:gd name="T4" fmla="*/ 12 w 40"/>
                <a:gd name="T5" fmla="*/ 196 h 196"/>
                <a:gd name="T6" fmla="*/ 12 w 40"/>
                <a:gd name="T7" fmla="*/ 16 h 196"/>
                <a:gd name="T8" fmla="*/ 40 w 40"/>
                <a:gd name="T9" fmla="*/ 0 h 196"/>
                <a:gd name="T10" fmla="*/ 22 w 40"/>
                <a:gd name="T11" fmla="*/ 0 h 196"/>
                <a:gd name="T12" fmla="*/ 0 w 40"/>
                <a:gd name="T13" fmla="*/ 12 h 1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96"/>
                <a:gd name="T23" fmla="*/ 40 w 40"/>
                <a:gd name="T24" fmla="*/ 196 h 1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96">
                  <a:moveTo>
                    <a:pt x="0" y="12"/>
                  </a:moveTo>
                  <a:lnTo>
                    <a:pt x="0" y="196"/>
                  </a:lnTo>
                  <a:lnTo>
                    <a:pt x="12" y="196"/>
                  </a:lnTo>
                  <a:lnTo>
                    <a:pt x="12" y="16"/>
                  </a:lnTo>
                  <a:lnTo>
                    <a:pt x="40" y="0"/>
                  </a:lnTo>
                  <a:lnTo>
                    <a:pt x="22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BABABA"/>
            </a:solidFill>
            <a:ln w="0">
              <a:solidFill>
                <a:srgbClr val="BABAB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54" name="Freeform 132"/>
            <p:cNvSpPr>
              <a:spLocks/>
            </p:cNvSpPr>
            <p:nvPr/>
          </p:nvSpPr>
          <p:spPr bwMode="auto">
            <a:xfrm>
              <a:off x="2667" y="2085"/>
              <a:ext cx="40" cy="196"/>
            </a:xfrm>
            <a:custGeom>
              <a:avLst/>
              <a:gdLst>
                <a:gd name="T0" fmla="*/ 0 w 40"/>
                <a:gd name="T1" fmla="*/ 12 h 196"/>
                <a:gd name="T2" fmla="*/ 0 w 40"/>
                <a:gd name="T3" fmla="*/ 196 h 196"/>
                <a:gd name="T4" fmla="*/ 12 w 40"/>
                <a:gd name="T5" fmla="*/ 196 h 196"/>
                <a:gd name="T6" fmla="*/ 12 w 40"/>
                <a:gd name="T7" fmla="*/ 16 h 196"/>
                <a:gd name="T8" fmla="*/ 40 w 40"/>
                <a:gd name="T9" fmla="*/ 0 h 196"/>
                <a:gd name="T10" fmla="*/ 22 w 40"/>
                <a:gd name="T11" fmla="*/ 0 h 196"/>
                <a:gd name="T12" fmla="*/ 0 w 40"/>
                <a:gd name="T13" fmla="*/ 12 h 1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96"/>
                <a:gd name="T23" fmla="*/ 40 w 40"/>
                <a:gd name="T24" fmla="*/ 196 h 1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96">
                  <a:moveTo>
                    <a:pt x="0" y="12"/>
                  </a:moveTo>
                  <a:lnTo>
                    <a:pt x="0" y="196"/>
                  </a:lnTo>
                  <a:lnTo>
                    <a:pt x="12" y="196"/>
                  </a:lnTo>
                  <a:lnTo>
                    <a:pt x="12" y="16"/>
                  </a:lnTo>
                  <a:lnTo>
                    <a:pt x="40" y="0"/>
                  </a:lnTo>
                  <a:lnTo>
                    <a:pt x="22" y="0"/>
                  </a:lnTo>
                  <a:lnTo>
                    <a:pt x="0" y="1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55" name="Rectangle 133"/>
            <p:cNvSpPr>
              <a:spLocks noChangeArrowheads="1"/>
            </p:cNvSpPr>
            <p:nvPr/>
          </p:nvSpPr>
          <p:spPr bwMode="auto">
            <a:xfrm>
              <a:off x="3135" y="1825"/>
              <a:ext cx="10" cy="202"/>
            </a:xfrm>
            <a:prstGeom prst="rect">
              <a:avLst/>
            </a:prstGeom>
            <a:solidFill>
              <a:srgbClr val="BABABA"/>
            </a:solidFill>
            <a:ln w="0">
              <a:solidFill>
                <a:srgbClr val="BABAB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56" name="Rectangle 134"/>
            <p:cNvSpPr>
              <a:spLocks noChangeArrowheads="1"/>
            </p:cNvSpPr>
            <p:nvPr/>
          </p:nvSpPr>
          <p:spPr bwMode="auto">
            <a:xfrm>
              <a:off x="3135" y="1825"/>
              <a:ext cx="10" cy="20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57" name="Rectangle 135"/>
            <p:cNvSpPr>
              <a:spLocks noChangeArrowheads="1"/>
            </p:cNvSpPr>
            <p:nvPr/>
          </p:nvSpPr>
          <p:spPr bwMode="auto">
            <a:xfrm>
              <a:off x="3135" y="2087"/>
              <a:ext cx="10" cy="204"/>
            </a:xfrm>
            <a:prstGeom prst="rect">
              <a:avLst/>
            </a:prstGeom>
            <a:solidFill>
              <a:srgbClr val="BABABA"/>
            </a:solidFill>
            <a:ln w="0">
              <a:solidFill>
                <a:srgbClr val="BABAB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58" name="Rectangle 136"/>
            <p:cNvSpPr>
              <a:spLocks noChangeArrowheads="1"/>
            </p:cNvSpPr>
            <p:nvPr/>
          </p:nvSpPr>
          <p:spPr bwMode="auto">
            <a:xfrm>
              <a:off x="3135" y="2087"/>
              <a:ext cx="10" cy="204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59" name="Freeform 137"/>
            <p:cNvSpPr>
              <a:spLocks noEditPoints="1"/>
            </p:cNvSpPr>
            <p:nvPr/>
          </p:nvSpPr>
          <p:spPr bwMode="auto">
            <a:xfrm>
              <a:off x="3153" y="1887"/>
              <a:ext cx="170" cy="342"/>
            </a:xfrm>
            <a:custGeom>
              <a:avLst/>
              <a:gdLst>
                <a:gd name="T0" fmla="*/ 170 w 170"/>
                <a:gd name="T1" fmla="*/ 228 h 342"/>
                <a:gd name="T2" fmla="*/ 170 w 170"/>
                <a:gd name="T3" fmla="*/ 342 h 342"/>
                <a:gd name="T4" fmla="*/ 0 w 170"/>
                <a:gd name="T5" fmla="*/ 342 h 342"/>
                <a:gd name="T6" fmla="*/ 0 w 170"/>
                <a:gd name="T7" fmla="*/ 228 h 342"/>
                <a:gd name="T8" fmla="*/ 170 w 170"/>
                <a:gd name="T9" fmla="*/ 228 h 342"/>
                <a:gd name="T10" fmla="*/ 0 w 170"/>
                <a:gd name="T11" fmla="*/ 0 h 342"/>
                <a:gd name="T12" fmla="*/ 170 w 170"/>
                <a:gd name="T13" fmla="*/ 0 h 342"/>
                <a:gd name="T14" fmla="*/ 170 w 170"/>
                <a:gd name="T15" fmla="*/ 114 h 342"/>
                <a:gd name="T16" fmla="*/ 0 w 170"/>
                <a:gd name="T17" fmla="*/ 114 h 342"/>
                <a:gd name="T18" fmla="*/ 0 w 170"/>
                <a:gd name="T19" fmla="*/ 0 h 3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0"/>
                <a:gd name="T31" fmla="*/ 0 h 342"/>
                <a:gd name="T32" fmla="*/ 170 w 170"/>
                <a:gd name="T33" fmla="*/ 342 h 34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0" h="342">
                  <a:moveTo>
                    <a:pt x="170" y="228"/>
                  </a:moveTo>
                  <a:lnTo>
                    <a:pt x="170" y="342"/>
                  </a:lnTo>
                  <a:lnTo>
                    <a:pt x="0" y="342"/>
                  </a:lnTo>
                  <a:lnTo>
                    <a:pt x="0" y="228"/>
                  </a:lnTo>
                  <a:lnTo>
                    <a:pt x="170" y="228"/>
                  </a:lnTo>
                  <a:close/>
                  <a:moveTo>
                    <a:pt x="0" y="0"/>
                  </a:moveTo>
                  <a:lnTo>
                    <a:pt x="170" y="0"/>
                  </a:lnTo>
                  <a:lnTo>
                    <a:pt x="170" y="114"/>
                  </a:lnTo>
                  <a:lnTo>
                    <a:pt x="0" y="1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BABA"/>
            </a:solidFill>
            <a:ln w="0">
              <a:solidFill>
                <a:srgbClr val="BABAB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60" name="Rectangle 138"/>
            <p:cNvSpPr>
              <a:spLocks noChangeArrowheads="1"/>
            </p:cNvSpPr>
            <p:nvPr/>
          </p:nvSpPr>
          <p:spPr bwMode="auto">
            <a:xfrm>
              <a:off x="3153" y="2115"/>
              <a:ext cx="170" cy="114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61" name="Rectangle 139"/>
            <p:cNvSpPr>
              <a:spLocks noChangeArrowheads="1"/>
            </p:cNvSpPr>
            <p:nvPr/>
          </p:nvSpPr>
          <p:spPr bwMode="auto">
            <a:xfrm>
              <a:off x="3153" y="1887"/>
              <a:ext cx="170" cy="114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62" name="Freeform 140"/>
            <p:cNvSpPr>
              <a:spLocks noEditPoints="1"/>
            </p:cNvSpPr>
            <p:nvPr/>
          </p:nvSpPr>
          <p:spPr bwMode="auto">
            <a:xfrm>
              <a:off x="3679" y="1887"/>
              <a:ext cx="170" cy="342"/>
            </a:xfrm>
            <a:custGeom>
              <a:avLst/>
              <a:gdLst>
                <a:gd name="T0" fmla="*/ 170 w 170"/>
                <a:gd name="T1" fmla="*/ 228 h 342"/>
                <a:gd name="T2" fmla="*/ 170 w 170"/>
                <a:gd name="T3" fmla="*/ 342 h 342"/>
                <a:gd name="T4" fmla="*/ 0 w 170"/>
                <a:gd name="T5" fmla="*/ 342 h 342"/>
                <a:gd name="T6" fmla="*/ 0 w 170"/>
                <a:gd name="T7" fmla="*/ 228 h 342"/>
                <a:gd name="T8" fmla="*/ 170 w 170"/>
                <a:gd name="T9" fmla="*/ 228 h 342"/>
                <a:gd name="T10" fmla="*/ 0 w 170"/>
                <a:gd name="T11" fmla="*/ 0 h 342"/>
                <a:gd name="T12" fmla="*/ 170 w 170"/>
                <a:gd name="T13" fmla="*/ 0 h 342"/>
                <a:gd name="T14" fmla="*/ 170 w 170"/>
                <a:gd name="T15" fmla="*/ 114 h 342"/>
                <a:gd name="T16" fmla="*/ 0 w 170"/>
                <a:gd name="T17" fmla="*/ 114 h 342"/>
                <a:gd name="T18" fmla="*/ 0 w 170"/>
                <a:gd name="T19" fmla="*/ 0 h 3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0"/>
                <a:gd name="T31" fmla="*/ 0 h 342"/>
                <a:gd name="T32" fmla="*/ 170 w 170"/>
                <a:gd name="T33" fmla="*/ 342 h 34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0" h="342">
                  <a:moveTo>
                    <a:pt x="170" y="228"/>
                  </a:moveTo>
                  <a:lnTo>
                    <a:pt x="170" y="342"/>
                  </a:lnTo>
                  <a:lnTo>
                    <a:pt x="0" y="342"/>
                  </a:lnTo>
                  <a:lnTo>
                    <a:pt x="0" y="228"/>
                  </a:lnTo>
                  <a:lnTo>
                    <a:pt x="170" y="228"/>
                  </a:lnTo>
                  <a:close/>
                  <a:moveTo>
                    <a:pt x="0" y="0"/>
                  </a:moveTo>
                  <a:lnTo>
                    <a:pt x="170" y="0"/>
                  </a:lnTo>
                  <a:lnTo>
                    <a:pt x="170" y="114"/>
                  </a:lnTo>
                  <a:lnTo>
                    <a:pt x="0" y="1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BABA"/>
            </a:solidFill>
            <a:ln w="0">
              <a:solidFill>
                <a:srgbClr val="BABAB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63" name="Rectangle 141"/>
            <p:cNvSpPr>
              <a:spLocks noChangeArrowheads="1"/>
            </p:cNvSpPr>
            <p:nvPr/>
          </p:nvSpPr>
          <p:spPr bwMode="auto">
            <a:xfrm>
              <a:off x="3679" y="2115"/>
              <a:ext cx="170" cy="114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64" name="Rectangle 142"/>
            <p:cNvSpPr>
              <a:spLocks noChangeArrowheads="1"/>
            </p:cNvSpPr>
            <p:nvPr/>
          </p:nvSpPr>
          <p:spPr bwMode="auto">
            <a:xfrm>
              <a:off x="3679" y="1887"/>
              <a:ext cx="170" cy="114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65" name="Freeform 143"/>
            <p:cNvSpPr>
              <a:spLocks noEditPoints="1"/>
            </p:cNvSpPr>
            <p:nvPr/>
          </p:nvSpPr>
          <p:spPr bwMode="auto">
            <a:xfrm>
              <a:off x="3331" y="1887"/>
              <a:ext cx="340" cy="342"/>
            </a:xfrm>
            <a:custGeom>
              <a:avLst/>
              <a:gdLst>
                <a:gd name="T0" fmla="*/ 340 w 340"/>
                <a:gd name="T1" fmla="*/ 228 h 342"/>
                <a:gd name="T2" fmla="*/ 340 w 340"/>
                <a:gd name="T3" fmla="*/ 342 h 342"/>
                <a:gd name="T4" fmla="*/ 0 w 340"/>
                <a:gd name="T5" fmla="*/ 342 h 342"/>
                <a:gd name="T6" fmla="*/ 0 w 340"/>
                <a:gd name="T7" fmla="*/ 228 h 342"/>
                <a:gd name="T8" fmla="*/ 340 w 340"/>
                <a:gd name="T9" fmla="*/ 228 h 342"/>
                <a:gd name="T10" fmla="*/ 0 w 340"/>
                <a:gd name="T11" fmla="*/ 0 h 342"/>
                <a:gd name="T12" fmla="*/ 340 w 340"/>
                <a:gd name="T13" fmla="*/ 0 h 342"/>
                <a:gd name="T14" fmla="*/ 340 w 340"/>
                <a:gd name="T15" fmla="*/ 114 h 342"/>
                <a:gd name="T16" fmla="*/ 0 w 340"/>
                <a:gd name="T17" fmla="*/ 114 h 342"/>
                <a:gd name="T18" fmla="*/ 0 w 340"/>
                <a:gd name="T19" fmla="*/ 0 h 3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0"/>
                <a:gd name="T31" fmla="*/ 0 h 342"/>
                <a:gd name="T32" fmla="*/ 340 w 340"/>
                <a:gd name="T33" fmla="*/ 342 h 34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0" h="342">
                  <a:moveTo>
                    <a:pt x="340" y="228"/>
                  </a:moveTo>
                  <a:lnTo>
                    <a:pt x="340" y="342"/>
                  </a:lnTo>
                  <a:lnTo>
                    <a:pt x="0" y="342"/>
                  </a:lnTo>
                  <a:lnTo>
                    <a:pt x="0" y="228"/>
                  </a:lnTo>
                  <a:lnTo>
                    <a:pt x="340" y="228"/>
                  </a:lnTo>
                  <a:close/>
                  <a:moveTo>
                    <a:pt x="0" y="0"/>
                  </a:moveTo>
                  <a:lnTo>
                    <a:pt x="340" y="0"/>
                  </a:lnTo>
                  <a:lnTo>
                    <a:pt x="340" y="114"/>
                  </a:lnTo>
                  <a:lnTo>
                    <a:pt x="0" y="1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BABA"/>
            </a:solidFill>
            <a:ln w="0">
              <a:solidFill>
                <a:srgbClr val="BABAB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66" name="Rectangle 144"/>
            <p:cNvSpPr>
              <a:spLocks noChangeArrowheads="1"/>
            </p:cNvSpPr>
            <p:nvPr/>
          </p:nvSpPr>
          <p:spPr bwMode="auto">
            <a:xfrm>
              <a:off x="3331" y="2115"/>
              <a:ext cx="340" cy="114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67" name="Rectangle 145"/>
            <p:cNvSpPr>
              <a:spLocks noChangeArrowheads="1"/>
            </p:cNvSpPr>
            <p:nvPr/>
          </p:nvSpPr>
          <p:spPr bwMode="auto">
            <a:xfrm>
              <a:off x="3331" y="1887"/>
              <a:ext cx="340" cy="114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68" name="Rectangle 146"/>
            <p:cNvSpPr>
              <a:spLocks noChangeArrowheads="1"/>
            </p:cNvSpPr>
            <p:nvPr/>
          </p:nvSpPr>
          <p:spPr bwMode="auto">
            <a:xfrm>
              <a:off x="3857" y="1825"/>
              <a:ext cx="12" cy="202"/>
            </a:xfrm>
            <a:prstGeom prst="rect">
              <a:avLst/>
            </a:prstGeom>
            <a:solidFill>
              <a:srgbClr val="BABABA"/>
            </a:solidFill>
            <a:ln w="0">
              <a:solidFill>
                <a:srgbClr val="BABAB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69" name="Rectangle 147"/>
            <p:cNvSpPr>
              <a:spLocks noChangeArrowheads="1"/>
            </p:cNvSpPr>
            <p:nvPr/>
          </p:nvSpPr>
          <p:spPr bwMode="auto">
            <a:xfrm>
              <a:off x="3857" y="1825"/>
              <a:ext cx="12" cy="20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70" name="Rectangle 148"/>
            <p:cNvSpPr>
              <a:spLocks noChangeArrowheads="1"/>
            </p:cNvSpPr>
            <p:nvPr/>
          </p:nvSpPr>
          <p:spPr bwMode="auto">
            <a:xfrm>
              <a:off x="3857" y="2087"/>
              <a:ext cx="12" cy="204"/>
            </a:xfrm>
            <a:prstGeom prst="rect">
              <a:avLst/>
            </a:prstGeom>
            <a:solidFill>
              <a:srgbClr val="BABABA"/>
            </a:solidFill>
            <a:ln w="0">
              <a:solidFill>
                <a:srgbClr val="BABAB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71" name="Rectangle 149"/>
            <p:cNvSpPr>
              <a:spLocks noChangeArrowheads="1"/>
            </p:cNvSpPr>
            <p:nvPr/>
          </p:nvSpPr>
          <p:spPr bwMode="auto">
            <a:xfrm>
              <a:off x="3857" y="2087"/>
              <a:ext cx="12" cy="204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72" name="Freeform 150"/>
            <p:cNvSpPr>
              <a:spLocks/>
            </p:cNvSpPr>
            <p:nvPr/>
          </p:nvSpPr>
          <p:spPr bwMode="auto">
            <a:xfrm>
              <a:off x="3409" y="1695"/>
              <a:ext cx="184" cy="184"/>
            </a:xfrm>
            <a:custGeom>
              <a:avLst/>
              <a:gdLst>
                <a:gd name="T0" fmla="*/ 0 w 184"/>
                <a:gd name="T1" fmla="*/ 92 h 184"/>
                <a:gd name="T2" fmla="*/ 6 w 184"/>
                <a:gd name="T3" fmla="*/ 62 h 184"/>
                <a:gd name="T4" fmla="*/ 18 w 184"/>
                <a:gd name="T5" fmla="*/ 38 h 184"/>
                <a:gd name="T6" fmla="*/ 38 w 184"/>
                <a:gd name="T7" fmla="*/ 18 h 184"/>
                <a:gd name="T8" fmla="*/ 64 w 184"/>
                <a:gd name="T9" fmla="*/ 4 h 184"/>
                <a:gd name="T10" fmla="*/ 92 w 184"/>
                <a:gd name="T11" fmla="*/ 0 h 184"/>
                <a:gd name="T12" fmla="*/ 122 w 184"/>
                <a:gd name="T13" fmla="*/ 4 h 184"/>
                <a:gd name="T14" fmla="*/ 146 w 184"/>
                <a:gd name="T15" fmla="*/ 18 h 184"/>
                <a:gd name="T16" fmla="*/ 166 w 184"/>
                <a:gd name="T17" fmla="*/ 38 h 184"/>
                <a:gd name="T18" fmla="*/ 180 w 184"/>
                <a:gd name="T19" fmla="*/ 62 h 184"/>
                <a:gd name="T20" fmla="*/ 184 w 184"/>
                <a:gd name="T21" fmla="*/ 92 h 184"/>
                <a:gd name="T22" fmla="*/ 180 w 184"/>
                <a:gd name="T23" fmla="*/ 120 h 184"/>
                <a:gd name="T24" fmla="*/ 166 w 184"/>
                <a:gd name="T25" fmla="*/ 146 h 184"/>
                <a:gd name="T26" fmla="*/ 146 w 184"/>
                <a:gd name="T27" fmla="*/ 166 h 184"/>
                <a:gd name="T28" fmla="*/ 122 w 184"/>
                <a:gd name="T29" fmla="*/ 178 h 184"/>
                <a:gd name="T30" fmla="*/ 92 w 184"/>
                <a:gd name="T31" fmla="*/ 184 h 184"/>
                <a:gd name="T32" fmla="*/ 64 w 184"/>
                <a:gd name="T33" fmla="*/ 178 h 184"/>
                <a:gd name="T34" fmla="*/ 38 w 184"/>
                <a:gd name="T35" fmla="*/ 166 h 184"/>
                <a:gd name="T36" fmla="*/ 18 w 184"/>
                <a:gd name="T37" fmla="*/ 146 h 184"/>
                <a:gd name="T38" fmla="*/ 6 w 184"/>
                <a:gd name="T39" fmla="*/ 120 h 184"/>
                <a:gd name="T40" fmla="*/ 0 w 184"/>
                <a:gd name="T41" fmla="*/ 92 h 1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4"/>
                <a:gd name="T64" fmla="*/ 0 h 184"/>
                <a:gd name="T65" fmla="*/ 184 w 184"/>
                <a:gd name="T66" fmla="*/ 184 h 1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4" h="184">
                  <a:moveTo>
                    <a:pt x="0" y="92"/>
                  </a:moveTo>
                  <a:lnTo>
                    <a:pt x="6" y="62"/>
                  </a:lnTo>
                  <a:lnTo>
                    <a:pt x="18" y="38"/>
                  </a:lnTo>
                  <a:lnTo>
                    <a:pt x="38" y="18"/>
                  </a:lnTo>
                  <a:lnTo>
                    <a:pt x="64" y="4"/>
                  </a:lnTo>
                  <a:lnTo>
                    <a:pt x="92" y="0"/>
                  </a:lnTo>
                  <a:lnTo>
                    <a:pt x="122" y="4"/>
                  </a:lnTo>
                  <a:lnTo>
                    <a:pt x="146" y="18"/>
                  </a:lnTo>
                  <a:lnTo>
                    <a:pt x="166" y="38"/>
                  </a:lnTo>
                  <a:lnTo>
                    <a:pt x="180" y="62"/>
                  </a:lnTo>
                  <a:lnTo>
                    <a:pt x="184" y="92"/>
                  </a:lnTo>
                  <a:lnTo>
                    <a:pt x="180" y="120"/>
                  </a:lnTo>
                  <a:lnTo>
                    <a:pt x="166" y="146"/>
                  </a:lnTo>
                  <a:lnTo>
                    <a:pt x="146" y="166"/>
                  </a:lnTo>
                  <a:lnTo>
                    <a:pt x="122" y="178"/>
                  </a:lnTo>
                  <a:lnTo>
                    <a:pt x="92" y="184"/>
                  </a:lnTo>
                  <a:lnTo>
                    <a:pt x="64" y="178"/>
                  </a:lnTo>
                  <a:lnTo>
                    <a:pt x="38" y="166"/>
                  </a:lnTo>
                  <a:lnTo>
                    <a:pt x="18" y="146"/>
                  </a:lnTo>
                  <a:lnTo>
                    <a:pt x="6" y="120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BABABA"/>
            </a:solidFill>
            <a:ln w="0">
              <a:solidFill>
                <a:srgbClr val="BABAB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73" name="Freeform 151"/>
            <p:cNvSpPr>
              <a:spLocks/>
            </p:cNvSpPr>
            <p:nvPr/>
          </p:nvSpPr>
          <p:spPr bwMode="auto">
            <a:xfrm>
              <a:off x="3409" y="1695"/>
              <a:ext cx="184" cy="184"/>
            </a:xfrm>
            <a:custGeom>
              <a:avLst/>
              <a:gdLst>
                <a:gd name="T0" fmla="*/ 0 w 184"/>
                <a:gd name="T1" fmla="*/ 92 h 184"/>
                <a:gd name="T2" fmla="*/ 6 w 184"/>
                <a:gd name="T3" fmla="*/ 62 h 184"/>
                <a:gd name="T4" fmla="*/ 18 w 184"/>
                <a:gd name="T5" fmla="*/ 38 h 184"/>
                <a:gd name="T6" fmla="*/ 38 w 184"/>
                <a:gd name="T7" fmla="*/ 18 h 184"/>
                <a:gd name="T8" fmla="*/ 64 w 184"/>
                <a:gd name="T9" fmla="*/ 4 h 184"/>
                <a:gd name="T10" fmla="*/ 92 w 184"/>
                <a:gd name="T11" fmla="*/ 0 h 184"/>
                <a:gd name="T12" fmla="*/ 122 w 184"/>
                <a:gd name="T13" fmla="*/ 4 h 184"/>
                <a:gd name="T14" fmla="*/ 146 w 184"/>
                <a:gd name="T15" fmla="*/ 18 h 184"/>
                <a:gd name="T16" fmla="*/ 166 w 184"/>
                <a:gd name="T17" fmla="*/ 38 h 184"/>
                <a:gd name="T18" fmla="*/ 180 w 184"/>
                <a:gd name="T19" fmla="*/ 62 h 184"/>
                <a:gd name="T20" fmla="*/ 184 w 184"/>
                <a:gd name="T21" fmla="*/ 92 h 184"/>
                <a:gd name="T22" fmla="*/ 180 w 184"/>
                <a:gd name="T23" fmla="*/ 120 h 184"/>
                <a:gd name="T24" fmla="*/ 166 w 184"/>
                <a:gd name="T25" fmla="*/ 146 h 184"/>
                <a:gd name="T26" fmla="*/ 146 w 184"/>
                <a:gd name="T27" fmla="*/ 166 h 184"/>
                <a:gd name="T28" fmla="*/ 122 w 184"/>
                <a:gd name="T29" fmla="*/ 178 h 184"/>
                <a:gd name="T30" fmla="*/ 92 w 184"/>
                <a:gd name="T31" fmla="*/ 184 h 184"/>
                <a:gd name="T32" fmla="*/ 64 w 184"/>
                <a:gd name="T33" fmla="*/ 178 h 184"/>
                <a:gd name="T34" fmla="*/ 38 w 184"/>
                <a:gd name="T35" fmla="*/ 166 h 184"/>
                <a:gd name="T36" fmla="*/ 18 w 184"/>
                <a:gd name="T37" fmla="*/ 146 h 184"/>
                <a:gd name="T38" fmla="*/ 6 w 184"/>
                <a:gd name="T39" fmla="*/ 120 h 184"/>
                <a:gd name="T40" fmla="*/ 0 w 184"/>
                <a:gd name="T41" fmla="*/ 92 h 1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4"/>
                <a:gd name="T64" fmla="*/ 0 h 184"/>
                <a:gd name="T65" fmla="*/ 184 w 184"/>
                <a:gd name="T66" fmla="*/ 184 h 1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4" h="184">
                  <a:moveTo>
                    <a:pt x="0" y="92"/>
                  </a:moveTo>
                  <a:lnTo>
                    <a:pt x="6" y="62"/>
                  </a:lnTo>
                  <a:lnTo>
                    <a:pt x="18" y="38"/>
                  </a:lnTo>
                  <a:lnTo>
                    <a:pt x="38" y="18"/>
                  </a:lnTo>
                  <a:lnTo>
                    <a:pt x="64" y="4"/>
                  </a:lnTo>
                  <a:lnTo>
                    <a:pt x="92" y="0"/>
                  </a:lnTo>
                  <a:lnTo>
                    <a:pt x="122" y="4"/>
                  </a:lnTo>
                  <a:lnTo>
                    <a:pt x="146" y="18"/>
                  </a:lnTo>
                  <a:lnTo>
                    <a:pt x="166" y="38"/>
                  </a:lnTo>
                  <a:lnTo>
                    <a:pt x="180" y="62"/>
                  </a:lnTo>
                  <a:lnTo>
                    <a:pt x="184" y="92"/>
                  </a:lnTo>
                  <a:lnTo>
                    <a:pt x="180" y="120"/>
                  </a:lnTo>
                  <a:lnTo>
                    <a:pt x="166" y="146"/>
                  </a:lnTo>
                  <a:lnTo>
                    <a:pt x="146" y="166"/>
                  </a:lnTo>
                  <a:lnTo>
                    <a:pt x="122" y="178"/>
                  </a:lnTo>
                  <a:lnTo>
                    <a:pt x="92" y="184"/>
                  </a:lnTo>
                  <a:lnTo>
                    <a:pt x="64" y="178"/>
                  </a:lnTo>
                  <a:lnTo>
                    <a:pt x="38" y="166"/>
                  </a:lnTo>
                  <a:lnTo>
                    <a:pt x="18" y="146"/>
                  </a:lnTo>
                  <a:lnTo>
                    <a:pt x="6" y="120"/>
                  </a:lnTo>
                  <a:lnTo>
                    <a:pt x="0" y="9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74" name="Rectangle 152"/>
            <p:cNvSpPr>
              <a:spLocks noChangeArrowheads="1"/>
            </p:cNvSpPr>
            <p:nvPr/>
          </p:nvSpPr>
          <p:spPr bwMode="auto">
            <a:xfrm>
              <a:off x="3153" y="2001"/>
              <a:ext cx="696" cy="114"/>
            </a:xfrm>
            <a:prstGeom prst="rect">
              <a:avLst/>
            </a:prstGeom>
            <a:solidFill>
              <a:srgbClr val="DDDDDD"/>
            </a:solidFill>
            <a:ln w="0">
              <a:solidFill>
                <a:srgbClr val="DDDDD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75" name="Rectangle 153"/>
            <p:cNvSpPr>
              <a:spLocks noChangeArrowheads="1"/>
            </p:cNvSpPr>
            <p:nvPr/>
          </p:nvSpPr>
          <p:spPr bwMode="auto">
            <a:xfrm>
              <a:off x="3153" y="2001"/>
              <a:ext cx="696" cy="114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76" name="Freeform 154"/>
            <p:cNvSpPr>
              <a:spLocks/>
            </p:cNvSpPr>
            <p:nvPr/>
          </p:nvSpPr>
          <p:spPr bwMode="auto">
            <a:xfrm>
              <a:off x="3409" y="2237"/>
              <a:ext cx="184" cy="184"/>
            </a:xfrm>
            <a:custGeom>
              <a:avLst/>
              <a:gdLst>
                <a:gd name="T0" fmla="*/ 0 w 184"/>
                <a:gd name="T1" fmla="*/ 92 h 184"/>
                <a:gd name="T2" fmla="*/ 6 w 184"/>
                <a:gd name="T3" fmla="*/ 64 h 184"/>
                <a:gd name="T4" fmla="*/ 18 w 184"/>
                <a:gd name="T5" fmla="*/ 38 h 184"/>
                <a:gd name="T6" fmla="*/ 38 w 184"/>
                <a:gd name="T7" fmla="*/ 18 h 184"/>
                <a:gd name="T8" fmla="*/ 64 w 184"/>
                <a:gd name="T9" fmla="*/ 6 h 184"/>
                <a:gd name="T10" fmla="*/ 92 w 184"/>
                <a:gd name="T11" fmla="*/ 0 h 184"/>
                <a:gd name="T12" fmla="*/ 122 w 184"/>
                <a:gd name="T13" fmla="*/ 6 h 184"/>
                <a:gd name="T14" fmla="*/ 146 w 184"/>
                <a:gd name="T15" fmla="*/ 18 h 184"/>
                <a:gd name="T16" fmla="*/ 166 w 184"/>
                <a:gd name="T17" fmla="*/ 38 h 184"/>
                <a:gd name="T18" fmla="*/ 180 w 184"/>
                <a:gd name="T19" fmla="*/ 64 h 184"/>
                <a:gd name="T20" fmla="*/ 184 w 184"/>
                <a:gd name="T21" fmla="*/ 92 h 184"/>
                <a:gd name="T22" fmla="*/ 180 w 184"/>
                <a:gd name="T23" fmla="*/ 122 h 184"/>
                <a:gd name="T24" fmla="*/ 166 w 184"/>
                <a:gd name="T25" fmla="*/ 146 h 184"/>
                <a:gd name="T26" fmla="*/ 146 w 184"/>
                <a:gd name="T27" fmla="*/ 166 h 184"/>
                <a:gd name="T28" fmla="*/ 122 w 184"/>
                <a:gd name="T29" fmla="*/ 180 h 184"/>
                <a:gd name="T30" fmla="*/ 92 w 184"/>
                <a:gd name="T31" fmla="*/ 184 h 184"/>
                <a:gd name="T32" fmla="*/ 64 w 184"/>
                <a:gd name="T33" fmla="*/ 180 h 184"/>
                <a:gd name="T34" fmla="*/ 38 w 184"/>
                <a:gd name="T35" fmla="*/ 166 h 184"/>
                <a:gd name="T36" fmla="*/ 18 w 184"/>
                <a:gd name="T37" fmla="*/ 146 h 184"/>
                <a:gd name="T38" fmla="*/ 6 w 184"/>
                <a:gd name="T39" fmla="*/ 122 h 184"/>
                <a:gd name="T40" fmla="*/ 0 w 184"/>
                <a:gd name="T41" fmla="*/ 92 h 1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4"/>
                <a:gd name="T64" fmla="*/ 0 h 184"/>
                <a:gd name="T65" fmla="*/ 184 w 184"/>
                <a:gd name="T66" fmla="*/ 184 h 1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4" h="184">
                  <a:moveTo>
                    <a:pt x="0" y="92"/>
                  </a:moveTo>
                  <a:lnTo>
                    <a:pt x="6" y="64"/>
                  </a:lnTo>
                  <a:lnTo>
                    <a:pt x="18" y="38"/>
                  </a:lnTo>
                  <a:lnTo>
                    <a:pt x="38" y="18"/>
                  </a:lnTo>
                  <a:lnTo>
                    <a:pt x="64" y="6"/>
                  </a:lnTo>
                  <a:lnTo>
                    <a:pt x="92" y="0"/>
                  </a:lnTo>
                  <a:lnTo>
                    <a:pt x="122" y="6"/>
                  </a:lnTo>
                  <a:lnTo>
                    <a:pt x="146" y="18"/>
                  </a:lnTo>
                  <a:lnTo>
                    <a:pt x="166" y="38"/>
                  </a:lnTo>
                  <a:lnTo>
                    <a:pt x="180" y="64"/>
                  </a:lnTo>
                  <a:lnTo>
                    <a:pt x="184" y="92"/>
                  </a:lnTo>
                  <a:lnTo>
                    <a:pt x="180" y="122"/>
                  </a:lnTo>
                  <a:lnTo>
                    <a:pt x="166" y="146"/>
                  </a:lnTo>
                  <a:lnTo>
                    <a:pt x="146" y="166"/>
                  </a:lnTo>
                  <a:lnTo>
                    <a:pt x="122" y="180"/>
                  </a:lnTo>
                  <a:lnTo>
                    <a:pt x="92" y="184"/>
                  </a:lnTo>
                  <a:lnTo>
                    <a:pt x="64" y="180"/>
                  </a:lnTo>
                  <a:lnTo>
                    <a:pt x="38" y="166"/>
                  </a:lnTo>
                  <a:lnTo>
                    <a:pt x="18" y="146"/>
                  </a:lnTo>
                  <a:lnTo>
                    <a:pt x="6" y="12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BABABA"/>
            </a:solidFill>
            <a:ln w="0">
              <a:solidFill>
                <a:srgbClr val="BABAB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77" name="Freeform 155"/>
            <p:cNvSpPr>
              <a:spLocks/>
            </p:cNvSpPr>
            <p:nvPr/>
          </p:nvSpPr>
          <p:spPr bwMode="auto">
            <a:xfrm>
              <a:off x="3409" y="2237"/>
              <a:ext cx="184" cy="184"/>
            </a:xfrm>
            <a:custGeom>
              <a:avLst/>
              <a:gdLst>
                <a:gd name="T0" fmla="*/ 0 w 184"/>
                <a:gd name="T1" fmla="*/ 92 h 184"/>
                <a:gd name="T2" fmla="*/ 6 w 184"/>
                <a:gd name="T3" fmla="*/ 64 h 184"/>
                <a:gd name="T4" fmla="*/ 18 w 184"/>
                <a:gd name="T5" fmla="*/ 38 h 184"/>
                <a:gd name="T6" fmla="*/ 38 w 184"/>
                <a:gd name="T7" fmla="*/ 18 h 184"/>
                <a:gd name="T8" fmla="*/ 64 w 184"/>
                <a:gd name="T9" fmla="*/ 6 h 184"/>
                <a:gd name="T10" fmla="*/ 92 w 184"/>
                <a:gd name="T11" fmla="*/ 0 h 184"/>
                <a:gd name="T12" fmla="*/ 122 w 184"/>
                <a:gd name="T13" fmla="*/ 6 h 184"/>
                <a:gd name="T14" fmla="*/ 146 w 184"/>
                <a:gd name="T15" fmla="*/ 18 h 184"/>
                <a:gd name="T16" fmla="*/ 166 w 184"/>
                <a:gd name="T17" fmla="*/ 38 h 184"/>
                <a:gd name="T18" fmla="*/ 180 w 184"/>
                <a:gd name="T19" fmla="*/ 64 h 184"/>
                <a:gd name="T20" fmla="*/ 184 w 184"/>
                <a:gd name="T21" fmla="*/ 92 h 184"/>
                <a:gd name="T22" fmla="*/ 180 w 184"/>
                <a:gd name="T23" fmla="*/ 122 h 184"/>
                <a:gd name="T24" fmla="*/ 166 w 184"/>
                <a:gd name="T25" fmla="*/ 146 h 184"/>
                <a:gd name="T26" fmla="*/ 146 w 184"/>
                <a:gd name="T27" fmla="*/ 166 h 184"/>
                <a:gd name="T28" fmla="*/ 122 w 184"/>
                <a:gd name="T29" fmla="*/ 180 h 184"/>
                <a:gd name="T30" fmla="*/ 92 w 184"/>
                <a:gd name="T31" fmla="*/ 184 h 184"/>
                <a:gd name="T32" fmla="*/ 64 w 184"/>
                <a:gd name="T33" fmla="*/ 180 h 184"/>
                <a:gd name="T34" fmla="*/ 38 w 184"/>
                <a:gd name="T35" fmla="*/ 166 h 184"/>
                <a:gd name="T36" fmla="*/ 18 w 184"/>
                <a:gd name="T37" fmla="*/ 146 h 184"/>
                <a:gd name="T38" fmla="*/ 6 w 184"/>
                <a:gd name="T39" fmla="*/ 122 h 184"/>
                <a:gd name="T40" fmla="*/ 0 w 184"/>
                <a:gd name="T41" fmla="*/ 92 h 1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4"/>
                <a:gd name="T64" fmla="*/ 0 h 184"/>
                <a:gd name="T65" fmla="*/ 184 w 184"/>
                <a:gd name="T66" fmla="*/ 184 h 1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4" h="184">
                  <a:moveTo>
                    <a:pt x="0" y="92"/>
                  </a:moveTo>
                  <a:lnTo>
                    <a:pt x="6" y="64"/>
                  </a:lnTo>
                  <a:lnTo>
                    <a:pt x="18" y="38"/>
                  </a:lnTo>
                  <a:lnTo>
                    <a:pt x="38" y="18"/>
                  </a:lnTo>
                  <a:lnTo>
                    <a:pt x="64" y="6"/>
                  </a:lnTo>
                  <a:lnTo>
                    <a:pt x="92" y="0"/>
                  </a:lnTo>
                  <a:lnTo>
                    <a:pt x="122" y="6"/>
                  </a:lnTo>
                  <a:lnTo>
                    <a:pt x="146" y="18"/>
                  </a:lnTo>
                  <a:lnTo>
                    <a:pt x="166" y="38"/>
                  </a:lnTo>
                  <a:lnTo>
                    <a:pt x="180" y="64"/>
                  </a:lnTo>
                  <a:lnTo>
                    <a:pt x="184" y="92"/>
                  </a:lnTo>
                  <a:lnTo>
                    <a:pt x="180" y="122"/>
                  </a:lnTo>
                  <a:lnTo>
                    <a:pt x="166" y="146"/>
                  </a:lnTo>
                  <a:lnTo>
                    <a:pt x="146" y="166"/>
                  </a:lnTo>
                  <a:lnTo>
                    <a:pt x="122" y="180"/>
                  </a:lnTo>
                  <a:lnTo>
                    <a:pt x="92" y="184"/>
                  </a:lnTo>
                  <a:lnTo>
                    <a:pt x="64" y="180"/>
                  </a:lnTo>
                  <a:lnTo>
                    <a:pt x="38" y="166"/>
                  </a:lnTo>
                  <a:lnTo>
                    <a:pt x="18" y="146"/>
                  </a:lnTo>
                  <a:lnTo>
                    <a:pt x="6" y="122"/>
                  </a:lnTo>
                  <a:lnTo>
                    <a:pt x="0" y="9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78" name="Freeform 156"/>
            <p:cNvSpPr>
              <a:spLocks noEditPoints="1"/>
            </p:cNvSpPr>
            <p:nvPr/>
          </p:nvSpPr>
          <p:spPr bwMode="auto">
            <a:xfrm>
              <a:off x="301" y="1667"/>
              <a:ext cx="5194" cy="1736"/>
            </a:xfrm>
            <a:custGeom>
              <a:avLst/>
              <a:gdLst>
                <a:gd name="T0" fmla="*/ 2978 w 5194"/>
                <a:gd name="T1" fmla="*/ 756 h 1736"/>
                <a:gd name="T2" fmla="*/ 2204 w 5194"/>
                <a:gd name="T3" fmla="*/ 778 h 1736"/>
                <a:gd name="T4" fmla="*/ 1480 w 5194"/>
                <a:gd name="T5" fmla="*/ 756 h 1736"/>
                <a:gd name="T6" fmla="*/ 1748 w 5194"/>
                <a:gd name="T7" fmla="*/ 778 h 1736"/>
                <a:gd name="T8" fmla="*/ 1480 w 5194"/>
                <a:gd name="T9" fmla="*/ 756 h 1736"/>
                <a:gd name="T10" fmla="*/ 1322 w 5194"/>
                <a:gd name="T11" fmla="*/ 756 h 1736"/>
                <a:gd name="T12" fmla="*/ 1048 w 5194"/>
                <a:gd name="T13" fmla="*/ 778 h 1736"/>
                <a:gd name="T14" fmla="*/ 5172 w 5194"/>
                <a:gd name="T15" fmla="*/ 802 h 1736"/>
                <a:gd name="T16" fmla="*/ 4862 w 5194"/>
                <a:gd name="T17" fmla="*/ 778 h 1736"/>
                <a:gd name="T18" fmla="*/ 5172 w 5194"/>
                <a:gd name="T19" fmla="*/ 756 h 1736"/>
                <a:gd name="T20" fmla="*/ 22 w 5194"/>
                <a:gd name="T21" fmla="*/ 24 h 1736"/>
                <a:gd name="T22" fmla="*/ 890 w 5194"/>
                <a:gd name="T23" fmla="*/ 756 h 1736"/>
                <a:gd name="T24" fmla="*/ 0 w 5194"/>
                <a:gd name="T25" fmla="*/ 778 h 1736"/>
                <a:gd name="T26" fmla="*/ 5194 w 5194"/>
                <a:gd name="T27" fmla="*/ 0 h 1736"/>
                <a:gd name="T28" fmla="*/ 5194 w 5194"/>
                <a:gd name="T29" fmla="*/ 778 h 1736"/>
                <a:gd name="T30" fmla="*/ 5172 w 5194"/>
                <a:gd name="T31" fmla="*/ 802 h 1736"/>
                <a:gd name="T32" fmla="*/ 5172 w 5194"/>
                <a:gd name="T33" fmla="*/ 1006 h 1736"/>
                <a:gd name="T34" fmla="*/ 4902 w 5194"/>
                <a:gd name="T35" fmla="*/ 982 h 1736"/>
                <a:gd name="T36" fmla="*/ 5172 w 5194"/>
                <a:gd name="T37" fmla="*/ 960 h 1736"/>
                <a:gd name="T38" fmla="*/ 5194 w 5194"/>
                <a:gd name="T39" fmla="*/ 1036 h 1736"/>
                <a:gd name="T40" fmla="*/ 4522 w 5194"/>
                <a:gd name="T41" fmla="*/ 1006 h 1736"/>
                <a:gd name="T42" fmla="*/ 5004 w 5194"/>
                <a:gd name="T43" fmla="*/ 1086 h 1736"/>
                <a:gd name="T44" fmla="*/ 5172 w 5194"/>
                <a:gd name="T45" fmla="*/ 1224 h 1736"/>
                <a:gd name="T46" fmla="*/ 5194 w 5194"/>
                <a:gd name="T47" fmla="*/ 1194 h 1736"/>
                <a:gd name="T48" fmla="*/ 5172 w 5194"/>
                <a:gd name="T49" fmla="*/ 1402 h 1736"/>
                <a:gd name="T50" fmla="*/ 4980 w 5194"/>
                <a:gd name="T51" fmla="*/ 1246 h 1736"/>
                <a:gd name="T52" fmla="*/ 4500 w 5194"/>
                <a:gd name="T53" fmla="*/ 1110 h 1736"/>
                <a:gd name="T54" fmla="*/ 3998 w 5194"/>
                <a:gd name="T55" fmla="*/ 1006 h 1736"/>
                <a:gd name="T56" fmla="*/ 5172 w 5194"/>
                <a:gd name="T57" fmla="*/ 1714 h 1736"/>
                <a:gd name="T58" fmla="*/ 5194 w 5194"/>
                <a:gd name="T59" fmla="*/ 1560 h 1736"/>
                <a:gd name="T60" fmla="*/ 3974 w 5194"/>
                <a:gd name="T61" fmla="*/ 1736 h 1736"/>
                <a:gd name="T62" fmla="*/ 3434 w 5194"/>
                <a:gd name="T63" fmla="*/ 778 h 1736"/>
                <a:gd name="T64" fmla="*/ 3974 w 5194"/>
                <a:gd name="T65" fmla="*/ 756 h 1736"/>
                <a:gd name="T66" fmla="*/ 4632 w 5194"/>
                <a:gd name="T67" fmla="*/ 778 h 1736"/>
                <a:gd name="T68" fmla="*/ 3998 w 5194"/>
                <a:gd name="T69" fmla="*/ 974 h 1736"/>
                <a:gd name="T70" fmla="*/ 4672 w 5194"/>
                <a:gd name="T71" fmla="*/ 982 h 1736"/>
                <a:gd name="T72" fmla="*/ 4522 w 5194"/>
                <a:gd name="T73" fmla="*/ 1006 h 17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194"/>
                <a:gd name="T112" fmla="*/ 0 h 1736"/>
                <a:gd name="T113" fmla="*/ 5194 w 5194"/>
                <a:gd name="T114" fmla="*/ 1736 h 17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194" h="1736">
                  <a:moveTo>
                    <a:pt x="2204" y="756"/>
                  </a:moveTo>
                  <a:lnTo>
                    <a:pt x="2978" y="756"/>
                  </a:lnTo>
                  <a:lnTo>
                    <a:pt x="2978" y="778"/>
                  </a:lnTo>
                  <a:lnTo>
                    <a:pt x="2204" y="778"/>
                  </a:lnTo>
                  <a:lnTo>
                    <a:pt x="2204" y="756"/>
                  </a:lnTo>
                  <a:close/>
                  <a:moveTo>
                    <a:pt x="1480" y="756"/>
                  </a:moveTo>
                  <a:lnTo>
                    <a:pt x="1748" y="756"/>
                  </a:lnTo>
                  <a:lnTo>
                    <a:pt x="1748" y="778"/>
                  </a:lnTo>
                  <a:lnTo>
                    <a:pt x="1480" y="778"/>
                  </a:lnTo>
                  <a:lnTo>
                    <a:pt x="1480" y="756"/>
                  </a:lnTo>
                  <a:close/>
                  <a:moveTo>
                    <a:pt x="1048" y="756"/>
                  </a:moveTo>
                  <a:lnTo>
                    <a:pt x="1322" y="756"/>
                  </a:lnTo>
                  <a:lnTo>
                    <a:pt x="1322" y="778"/>
                  </a:lnTo>
                  <a:lnTo>
                    <a:pt x="1048" y="778"/>
                  </a:lnTo>
                  <a:lnTo>
                    <a:pt x="1048" y="756"/>
                  </a:lnTo>
                  <a:close/>
                  <a:moveTo>
                    <a:pt x="5172" y="802"/>
                  </a:moveTo>
                  <a:lnTo>
                    <a:pt x="5172" y="778"/>
                  </a:lnTo>
                  <a:lnTo>
                    <a:pt x="4862" y="778"/>
                  </a:lnTo>
                  <a:lnTo>
                    <a:pt x="4862" y="756"/>
                  </a:lnTo>
                  <a:lnTo>
                    <a:pt x="5172" y="756"/>
                  </a:lnTo>
                  <a:lnTo>
                    <a:pt x="5172" y="24"/>
                  </a:lnTo>
                  <a:lnTo>
                    <a:pt x="22" y="24"/>
                  </a:lnTo>
                  <a:lnTo>
                    <a:pt x="22" y="756"/>
                  </a:lnTo>
                  <a:lnTo>
                    <a:pt x="890" y="756"/>
                  </a:lnTo>
                  <a:lnTo>
                    <a:pt x="890" y="778"/>
                  </a:lnTo>
                  <a:lnTo>
                    <a:pt x="0" y="778"/>
                  </a:lnTo>
                  <a:lnTo>
                    <a:pt x="0" y="0"/>
                  </a:lnTo>
                  <a:lnTo>
                    <a:pt x="5194" y="0"/>
                  </a:lnTo>
                  <a:lnTo>
                    <a:pt x="5194" y="766"/>
                  </a:lnTo>
                  <a:lnTo>
                    <a:pt x="5194" y="778"/>
                  </a:lnTo>
                  <a:lnTo>
                    <a:pt x="5194" y="802"/>
                  </a:lnTo>
                  <a:lnTo>
                    <a:pt x="5172" y="802"/>
                  </a:lnTo>
                  <a:close/>
                  <a:moveTo>
                    <a:pt x="5172" y="1036"/>
                  </a:moveTo>
                  <a:lnTo>
                    <a:pt x="5172" y="1006"/>
                  </a:lnTo>
                  <a:lnTo>
                    <a:pt x="4902" y="1006"/>
                  </a:lnTo>
                  <a:lnTo>
                    <a:pt x="4902" y="982"/>
                  </a:lnTo>
                  <a:lnTo>
                    <a:pt x="5172" y="982"/>
                  </a:lnTo>
                  <a:lnTo>
                    <a:pt x="5172" y="960"/>
                  </a:lnTo>
                  <a:lnTo>
                    <a:pt x="5194" y="960"/>
                  </a:lnTo>
                  <a:lnTo>
                    <a:pt x="5194" y="1036"/>
                  </a:lnTo>
                  <a:lnTo>
                    <a:pt x="5172" y="1036"/>
                  </a:lnTo>
                  <a:close/>
                  <a:moveTo>
                    <a:pt x="4522" y="1006"/>
                  </a:moveTo>
                  <a:lnTo>
                    <a:pt x="4522" y="1086"/>
                  </a:lnTo>
                  <a:lnTo>
                    <a:pt x="5004" y="1086"/>
                  </a:lnTo>
                  <a:lnTo>
                    <a:pt x="5004" y="1224"/>
                  </a:lnTo>
                  <a:lnTo>
                    <a:pt x="5172" y="1224"/>
                  </a:lnTo>
                  <a:lnTo>
                    <a:pt x="5172" y="1194"/>
                  </a:lnTo>
                  <a:lnTo>
                    <a:pt x="5194" y="1194"/>
                  </a:lnTo>
                  <a:lnTo>
                    <a:pt x="5194" y="1402"/>
                  </a:lnTo>
                  <a:lnTo>
                    <a:pt x="5172" y="1402"/>
                  </a:lnTo>
                  <a:lnTo>
                    <a:pt x="5172" y="1246"/>
                  </a:lnTo>
                  <a:lnTo>
                    <a:pt x="4980" y="1246"/>
                  </a:lnTo>
                  <a:lnTo>
                    <a:pt x="4980" y="1110"/>
                  </a:lnTo>
                  <a:lnTo>
                    <a:pt x="4500" y="1110"/>
                  </a:lnTo>
                  <a:lnTo>
                    <a:pt x="4500" y="1006"/>
                  </a:lnTo>
                  <a:lnTo>
                    <a:pt x="3998" y="1006"/>
                  </a:lnTo>
                  <a:lnTo>
                    <a:pt x="3998" y="1714"/>
                  </a:lnTo>
                  <a:lnTo>
                    <a:pt x="5172" y="1714"/>
                  </a:lnTo>
                  <a:lnTo>
                    <a:pt x="5172" y="1560"/>
                  </a:lnTo>
                  <a:lnTo>
                    <a:pt x="5194" y="1560"/>
                  </a:lnTo>
                  <a:lnTo>
                    <a:pt x="5194" y="1736"/>
                  </a:lnTo>
                  <a:lnTo>
                    <a:pt x="3974" y="1736"/>
                  </a:lnTo>
                  <a:lnTo>
                    <a:pt x="3974" y="778"/>
                  </a:lnTo>
                  <a:lnTo>
                    <a:pt x="3434" y="778"/>
                  </a:lnTo>
                  <a:lnTo>
                    <a:pt x="3434" y="756"/>
                  </a:lnTo>
                  <a:lnTo>
                    <a:pt x="3974" y="756"/>
                  </a:lnTo>
                  <a:lnTo>
                    <a:pt x="4632" y="756"/>
                  </a:lnTo>
                  <a:lnTo>
                    <a:pt x="4632" y="778"/>
                  </a:lnTo>
                  <a:lnTo>
                    <a:pt x="3998" y="778"/>
                  </a:lnTo>
                  <a:lnTo>
                    <a:pt x="3998" y="974"/>
                  </a:lnTo>
                  <a:lnTo>
                    <a:pt x="3998" y="982"/>
                  </a:lnTo>
                  <a:lnTo>
                    <a:pt x="4672" y="982"/>
                  </a:lnTo>
                  <a:lnTo>
                    <a:pt x="4672" y="1006"/>
                  </a:lnTo>
                  <a:lnTo>
                    <a:pt x="4522" y="1006"/>
                  </a:lnTo>
                  <a:close/>
                </a:path>
              </a:pathLst>
            </a:custGeom>
            <a:solidFill>
              <a:srgbClr val="BABABA"/>
            </a:solidFill>
            <a:ln w="0">
              <a:solidFill>
                <a:srgbClr val="BABAB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79" name="Rectangle 157"/>
            <p:cNvSpPr>
              <a:spLocks noChangeArrowheads="1"/>
            </p:cNvSpPr>
            <p:nvPr/>
          </p:nvSpPr>
          <p:spPr bwMode="auto">
            <a:xfrm>
              <a:off x="2505" y="2423"/>
              <a:ext cx="774" cy="2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80" name="Rectangle 158"/>
            <p:cNvSpPr>
              <a:spLocks noChangeArrowheads="1"/>
            </p:cNvSpPr>
            <p:nvPr/>
          </p:nvSpPr>
          <p:spPr bwMode="auto">
            <a:xfrm>
              <a:off x="1781" y="2423"/>
              <a:ext cx="268" cy="2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81" name="Rectangle 159"/>
            <p:cNvSpPr>
              <a:spLocks noChangeArrowheads="1"/>
            </p:cNvSpPr>
            <p:nvPr/>
          </p:nvSpPr>
          <p:spPr bwMode="auto">
            <a:xfrm>
              <a:off x="1349" y="2423"/>
              <a:ext cx="274" cy="2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82" name="Freeform 160"/>
            <p:cNvSpPr>
              <a:spLocks/>
            </p:cNvSpPr>
            <p:nvPr/>
          </p:nvSpPr>
          <p:spPr bwMode="auto">
            <a:xfrm>
              <a:off x="301" y="1667"/>
              <a:ext cx="5194" cy="802"/>
            </a:xfrm>
            <a:custGeom>
              <a:avLst/>
              <a:gdLst>
                <a:gd name="T0" fmla="*/ 5172 w 5194"/>
                <a:gd name="T1" fmla="*/ 802 h 802"/>
                <a:gd name="T2" fmla="*/ 5172 w 5194"/>
                <a:gd name="T3" fmla="*/ 778 h 802"/>
                <a:gd name="T4" fmla="*/ 4862 w 5194"/>
                <a:gd name="T5" fmla="*/ 778 h 802"/>
                <a:gd name="T6" fmla="*/ 4862 w 5194"/>
                <a:gd name="T7" fmla="*/ 756 h 802"/>
                <a:gd name="T8" fmla="*/ 5172 w 5194"/>
                <a:gd name="T9" fmla="*/ 756 h 802"/>
                <a:gd name="T10" fmla="*/ 5172 w 5194"/>
                <a:gd name="T11" fmla="*/ 24 h 802"/>
                <a:gd name="T12" fmla="*/ 22 w 5194"/>
                <a:gd name="T13" fmla="*/ 24 h 802"/>
                <a:gd name="T14" fmla="*/ 22 w 5194"/>
                <a:gd name="T15" fmla="*/ 756 h 802"/>
                <a:gd name="T16" fmla="*/ 890 w 5194"/>
                <a:gd name="T17" fmla="*/ 756 h 802"/>
                <a:gd name="T18" fmla="*/ 890 w 5194"/>
                <a:gd name="T19" fmla="*/ 778 h 802"/>
                <a:gd name="T20" fmla="*/ 0 w 5194"/>
                <a:gd name="T21" fmla="*/ 778 h 802"/>
                <a:gd name="T22" fmla="*/ 0 w 5194"/>
                <a:gd name="T23" fmla="*/ 0 h 802"/>
                <a:gd name="T24" fmla="*/ 5194 w 5194"/>
                <a:gd name="T25" fmla="*/ 0 h 802"/>
                <a:gd name="T26" fmla="*/ 5194 w 5194"/>
                <a:gd name="T27" fmla="*/ 766 h 802"/>
                <a:gd name="T28" fmla="*/ 5194 w 5194"/>
                <a:gd name="T29" fmla="*/ 778 h 802"/>
                <a:gd name="T30" fmla="*/ 5194 w 5194"/>
                <a:gd name="T31" fmla="*/ 802 h 802"/>
                <a:gd name="T32" fmla="*/ 5172 w 5194"/>
                <a:gd name="T33" fmla="*/ 802 h 80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194"/>
                <a:gd name="T52" fmla="*/ 0 h 802"/>
                <a:gd name="T53" fmla="*/ 5194 w 5194"/>
                <a:gd name="T54" fmla="*/ 802 h 80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194" h="802">
                  <a:moveTo>
                    <a:pt x="5172" y="802"/>
                  </a:moveTo>
                  <a:lnTo>
                    <a:pt x="5172" y="778"/>
                  </a:lnTo>
                  <a:lnTo>
                    <a:pt x="4862" y="778"/>
                  </a:lnTo>
                  <a:lnTo>
                    <a:pt x="4862" y="756"/>
                  </a:lnTo>
                  <a:lnTo>
                    <a:pt x="5172" y="756"/>
                  </a:lnTo>
                  <a:lnTo>
                    <a:pt x="5172" y="24"/>
                  </a:lnTo>
                  <a:lnTo>
                    <a:pt x="22" y="24"/>
                  </a:lnTo>
                  <a:lnTo>
                    <a:pt x="22" y="756"/>
                  </a:lnTo>
                  <a:lnTo>
                    <a:pt x="890" y="756"/>
                  </a:lnTo>
                  <a:lnTo>
                    <a:pt x="890" y="778"/>
                  </a:lnTo>
                  <a:lnTo>
                    <a:pt x="0" y="778"/>
                  </a:lnTo>
                  <a:lnTo>
                    <a:pt x="0" y="0"/>
                  </a:lnTo>
                  <a:lnTo>
                    <a:pt x="5194" y="0"/>
                  </a:lnTo>
                  <a:lnTo>
                    <a:pt x="5194" y="766"/>
                  </a:lnTo>
                  <a:lnTo>
                    <a:pt x="5194" y="778"/>
                  </a:lnTo>
                  <a:lnTo>
                    <a:pt x="5194" y="802"/>
                  </a:lnTo>
                  <a:lnTo>
                    <a:pt x="5172" y="80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83" name="Freeform 161"/>
            <p:cNvSpPr>
              <a:spLocks/>
            </p:cNvSpPr>
            <p:nvPr/>
          </p:nvSpPr>
          <p:spPr bwMode="auto">
            <a:xfrm>
              <a:off x="5203" y="2627"/>
              <a:ext cx="292" cy="76"/>
            </a:xfrm>
            <a:custGeom>
              <a:avLst/>
              <a:gdLst>
                <a:gd name="T0" fmla="*/ 270 w 292"/>
                <a:gd name="T1" fmla="*/ 76 h 76"/>
                <a:gd name="T2" fmla="*/ 270 w 292"/>
                <a:gd name="T3" fmla="*/ 46 h 76"/>
                <a:gd name="T4" fmla="*/ 0 w 292"/>
                <a:gd name="T5" fmla="*/ 46 h 76"/>
                <a:gd name="T6" fmla="*/ 0 w 292"/>
                <a:gd name="T7" fmla="*/ 22 h 76"/>
                <a:gd name="T8" fmla="*/ 270 w 292"/>
                <a:gd name="T9" fmla="*/ 22 h 76"/>
                <a:gd name="T10" fmla="*/ 270 w 292"/>
                <a:gd name="T11" fmla="*/ 0 h 76"/>
                <a:gd name="T12" fmla="*/ 292 w 292"/>
                <a:gd name="T13" fmla="*/ 0 h 76"/>
                <a:gd name="T14" fmla="*/ 292 w 292"/>
                <a:gd name="T15" fmla="*/ 76 h 76"/>
                <a:gd name="T16" fmla="*/ 270 w 292"/>
                <a:gd name="T17" fmla="*/ 76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2"/>
                <a:gd name="T28" fmla="*/ 0 h 76"/>
                <a:gd name="T29" fmla="*/ 292 w 292"/>
                <a:gd name="T30" fmla="*/ 76 h 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2" h="76">
                  <a:moveTo>
                    <a:pt x="270" y="76"/>
                  </a:moveTo>
                  <a:lnTo>
                    <a:pt x="270" y="46"/>
                  </a:lnTo>
                  <a:lnTo>
                    <a:pt x="0" y="46"/>
                  </a:lnTo>
                  <a:lnTo>
                    <a:pt x="0" y="22"/>
                  </a:lnTo>
                  <a:lnTo>
                    <a:pt x="270" y="22"/>
                  </a:lnTo>
                  <a:lnTo>
                    <a:pt x="270" y="0"/>
                  </a:lnTo>
                  <a:lnTo>
                    <a:pt x="292" y="0"/>
                  </a:lnTo>
                  <a:lnTo>
                    <a:pt x="292" y="76"/>
                  </a:lnTo>
                  <a:lnTo>
                    <a:pt x="270" y="7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84" name="Freeform 162"/>
            <p:cNvSpPr>
              <a:spLocks/>
            </p:cNvSpPr>
            <p:nvPr/>
          </p:nvSpPr>
          <p:spPr bwMode="auto">
            <a:xfrm>
              <a:off x="3735" y="2423"/>
              <a:ext cx="1760" cy="980"/>
            </a:xfrm>
            <a:custGeom>
              <a:avLst/>
              <a:gdLst>
                <a:gd name="T0" fmla="*/ 1088 w 1760"/>
                <a:gd name="T1" fmla="*/ 250 h 980"/>
                <a:gd name="T2" fmla="*/ 1088 w 1760"/>
                <a:gd name="T3" fmla="*/ 330 h 980"/>
                <a:gd name="T4" fmla="*/ 1570 w 1760"/>
                <a:gd name="T5" fmla="*/ 330 h 980"/>
                <a:gd name="T6" fmla="*/ 1570 w 1760"/>
                <a:gd name="T7" fmla="*/ 468 h 980"/>
                <a:gd name="T8" fmla="*/ 1738 w 1760"/>
                <a:gd name="T9" fmla="*/ 468 h 980"/>
                <a:gd name="T10" fmla="*/ 1738 w 1760"/>
                <a:gd name="T11" fmla="*/ 438 h 980"/>
                <a:gd name="T12" fmla="*/ 1760 w 1760"/>
                <a:gd name="T13" fmla="*/ 438 h 980"/>
                <a:gd name="T14" fmla="*/ 1760 w 1760"/>
                <a:gd name="T15" fmla="*/ 646 h 980"/>
                <a:gd name="T16" fmla="*/ 1738 w 1760"/>
                <a:gd name="T17" fmla="*/ 646 h 980"/>
                <a:gd name="T18" fmla="*/ 1738 w 1760"/>
                <a:gd name="T19" fmla="*/ 490 h 980"/>
                <a:gd name="T20" fmla="*/ 1546 w 1760"/>
                <a:gd name="T21" fmla="*/ 490 h 980"/>
                <a:gd name="T22" fmla="*/ 1546 w 1760"/>
                <a:gd name="T23" fmla="*/ 354 h 980"/>
                <a:gd name="T24" fmla="*/ 1066 w 1760"/>
                <a:gd name="T25" fmla="*/ 354 h 980"/>
                <a:gd name="T26" fmla="*/ 1066 w 1760"/>
                <a:gd name="T27" fmla="*/ 250 h 980"/>
                <a:gd name="T28" fmla="*/ 564 w 1760"/>
                <a:gd name="T29" fmla="*/ 250 h 980"/>
                <a:gd name="T30" fmla="*/ 564 w 1760"/>
                <a:gd name="T31" fmla="*/ 958 h 980"/>
                <a:gd name="T32" fmla="*/ 1738 w 1760"/>
                <a:gd name="T33" fmla="*/ 958 h 980"/>
                <a:gd name="T34" fmla="*/ 1738 w 1760"/>
                <a:gd name="T35" fmla="*/ 804 h 980"/>
                <a:gd name="T36" fmla="*/ 1760 w 1760"/>
                <a:gd name="T37" fmla="*/ 804 h 980"/>
                <a:gd name="T38" fmla="*/ 1760 w 1760"/>
                <a:gd name="T39" fmla="*/ 980 h 980"/>
                <a:gd name="T40" fmla="*/ 540 w 1760"/>
                <a:gd name="T41" fmla="*/ 980 h 980"/>
                <a:gd name="T42" fmla="*/ 540 w 1760"/>
                <a:gd name="T43" fmla="*/ 22 h 980"/>
                <a:gd name="T44" fmla="*/ 0 w 1760"/>
                <a:gd name="T45" fmla="*/ 22 h 980"/>
                <a:gd name="T46" fmla="*/ 0 w 1760"/>
                <a:gd name="T47" fmla="*/ 0 h 980"/>
                <a:gd name="T48" fmla="*/ 540 w 1760"/>
                <a:gd name="T49" fmla="*/ 0 h 980"/>
                <a:gd name="T50" fmla="*/ 1198 w 1760"/>
                <a:gd name="T51" fmla="*/ 0 h 980"/>
                <a:gd name="T52" fmla="*/ 1198 w 1760"/>
                <a:gd name="T53" fmla="*/ 22 h 980"/>
                <a:gd name="T54" fmla="*/ 564 w 1760"/>
                <a:gd name="T55" fmla="*/ 22 h 980"/>
                <a:gd name="T56" fmla="*/ 564 w 1760"/>
                <a:gd name="T57" fmla="*/ 218 h 980"/>
                <a:gd name="T58" fmla="*/ 564 w 1760"/>
                <a:gd name="T59" fmla="*/ 226 h 980"/>
                <a:gd name="T60" fmla="*/ 1238 w 1760"/>
                <a:gd name="T61" fmla="*/ 226 h 980"/>
                <a:gd name="T62" fmla="*/ 1238 w 1760"/>
                <a:gd name="T63" fmla="*/ 250 h 980"/>
                <a:gd name="T64" fmla="*/ 1088 w 1760"/>
                <a:gd name="T65" fmla="*/ 250 h 9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60"/>
                <a:gd name="T100" fmla="*/ 0 h 980"/>
                <a:gd name="T101" fmla="*/ 1760 w 1760"/>
                <a:gd name="T102" fmla="*/ 980 h 98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60" h="980">
                  <a:moveTo>
                    <a:pt x="1088" y="250"/>
                  </a:moveTo>
                  <a:lnTo>
                    <a:pt x="1088" y="330"/>
                  </a:lnTo>
                  <a:lnTo>
                    <a:pt x="1570" y="330"/>
                  </a:lnTo>
                  <a:lnTo>
                    <a:pt x="1570" y="468"/>
                  </a:lnTo>
                  <a:lnTo>
                    <a:pt x="1738" y="468"/>
                  </a:lnTo>
                  <a:lnTo>
                    <a:pt x="1738" y="438"/>
                  </a:lnTo>
                  <a:lnTo>
                    <a:pt x="1760" y="438"/>
                  </a:lnTo>
                  <a:lnTo>
                    <a:pt x="1760" y="646"/>
                  </a:lnTo>
                  <a:lnTo>
                    <a:pt x="1738" y="646"/>
                  </a:lnTo>
                  <a:lnTo>
                    <a:pt x="1738" y="490"/>
                  </a:lnTo>
                  <a:lnTo>
                    <a:pt x="1546" y="490"/>
                  </a:lnTo>
                  <a:lnTo>
                    <a:pt x="1546" y="354"/>
                  </a:lnTo>
                  <a:lnTo>
                    <a:pt x="1066" y="354"/>
                  </a:lnTo>
                  <a:lnTo>
                    <a:pt x="1066" y="250"/>
                  </a:lnTo>
                  <a:lnTo>
                    <a:pt x="564" y="250"/>
                  </a:lnTo>
                  <a:lnTo>
                    <a:pt x="564" y="958"/>
                  </a:lnTo>
                  <a:lnTo>
                    <a:pt x="1738" y="958"/>
                  </a:lnTo>
                  <a:lnTo>
                    <a:pt x="1738" y="804"/>
                  </a:lnTo>
                  <a:lnTo>
                    <a:pt x="1760" y="804"/>
                  </a:lnTo>
                  <a:lnTo>
                    <a:pt x="1760" y="980"/>
                  </a:lnTo>
                  <a:lnTo>
                    <a:pt x="540" y="980"/>
                  </a:lnTo>
                  <a:lnTo>
                    <a:pt x="540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540" y="0"/>
                  </a:lnTo>
                  <a:lnTo>
                    <a:pt x="1198" y="0"/>
                  </a:lnTo>
                  <a:lnTo>
                    <a:pt x="1198" y="22"/>
                  </a:lnTo>
                  <a:lnTo>
                    <a:pt x="564" y="22"/>
                  </a:lnTo>
                  <a:lnTo>
                    <a:pt x="564" y="218"/>
                  </a:lnTo>
                  <a:lnTo>
                    <a:pt x="564" y="226"/>
                  </a:lnTo>
                  <a:lnTo>
                    <a:pt x="1238" y="226"/>
                  </a:lnTo>
                  <a:lnTo>
                    <a:pt x="1238" y="250"/>
                  </a:lnTo>
                  <a:lnTo>
                    <a:pt x="1088" y="25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85" name="Rectangle 163"/>
            <p:cNvSpPr>
              <a:spLocks noChangeArrowheads="1"/>
            </p:cNvSpPr>
            <p:nvPr/>
          </p:nvSpPr>
          <p:spPr bwMode="auto">
            <a:xfrm>
              <a:off x="3889" y="2113"/>
              <a:ext cx="918" cy="12"/>
            </a:xfrm>
            <a:prstGeom prst="rect">
              <a:avLst/>
            </a:prstGeom>
            <a:solidFill>
              <a:srgbClr val="474747"/>
            </a:solidFill>
            <a:ln w="0">
              <a:solidFill>
                <a:srgbClr val="47474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86" name="Rectangle 164"/>
            <p:cNvSpPr>
              <a:spLocks noChangeArrowheads="1"/>
            </p:cNvSpPr>
            <p:nvPr/>
          </p:nvSpPr>
          <p:spPr bwMode="auto">
            <a:xfrm>
              <a:off x="3889" y="2113"/>
              <a:ext cx="918" cy="1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87" name="Rectangle 165"/>
            <p:cNvSpPr>
              <a:spLocks noChangeArrowheads="1"/>
            </p:cNvSpPr>
            <p:nvPr/>
          </p:nvSpPr>
          <p:spPr bwMode="auto">
            <a:xfrm>
              <a:off x="3889" y="2085"/>
              <a:ext cx="918" cy="10"/>
            </a:xfrm>
            <a:prstGeom prst="rect">
              <a:avLst/>
            </a:prstGeom>
            <a:solidFill>
              <a:srgbClr val="474747"/>
            </a:solidFill>
            <a:ln w="0">
              <a:solidFill>
                <a:srgbClr val="47474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88" name="Rectangle 166"/>
            <p:cNvSpPr>
              <a:spLocks noChangeArrowheads="1"/>
            </p:cNvSpPr>
            <p:nvPr/>
          </p:nvSpPr>
          <p:spPr bwMode="auto">
            <a:xfrm>
              <a:off x="3889" y="2085"/>
              <a:ext cx="918" cy="1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89" name="Rectangle 167"/>
            <p:cNvSpPr>
              <a:spLocks noChangeArrowheads="1"/>
            </p:cNvSpPr>
            <p:nvPr/>
          </p:nvSpPr>
          <p:spPr bwMode="auto">
            <a:xfrm>
              <a:off x="3889" y="2057"/>
              <a:ext cx="918" cy="10"/>
            </a:xfrm>
            <a:prstGeom prst="rect">
              <a:avLst/>
            </a:prstGeom>
            <a:solidFill>
              <a:srgbClr val="474747"/>
            </a:solidFill>
            <a:ln w="0">
              <a:solidFill>
                <a:srgbClr val="47474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90" name="Rectangle 168"/>
            <p:cNvSpPr>
              <a:spLocks noChangeArrowheads="1"/>
            </p:cNvSpPr>
            <p:nvPr/>
          </p:nvSpPr>
          <p:spPr bwMode="auto">
            <a:xfrm>
              <a:off x="3889" y="2057"/>
              <a:ext cx="918" cy="1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91" name="Rectangle 169"/>
            <p:cNvSpPr>
              <a:spLocks noChangeArrowheads="1"/>
            </p:cNvSpPr>
            <p:nvPr/>
          </p:nvSpPr>
          <p:spPr bwMode="auto">
            <a:xfrm>
              <a:off x="3889" y="2027"/>
              <a:ext cx="918" cy="12"/>
            </a:xfrm>
            <a:prstGeom prst="rect">
              <a:avLst/>
            </a:prstGeom>
            <a:solidFill>
              <a:srgbClr val="474747"/>
            </a:solidFill>
            <a:ln w="0">
              <a:solidFill>
                <a:srgbClr val="47474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92" name="Rectangle 170"/>
            <p:cNvSpPr>
              <a:spLocks noChangeArrowheads="1"/>
            </p:cNvSpPr>
            <p:nvPr/>
          </p:nvSpPr>
          <p:spPr bwMode="auto">
            <a:xfrm>
              <a:off x="3889" y="2027"/>
              <a:ext cx="918" cy="1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93" name="Rectangle 171"/>
            <p:cNvSpPr>
              <a:spLocks noChangeArrowheads="1"/>
            </p:cNvSpPr>
            <p:nvPr/>
          </p:nvSpPr>
          <p:spPr bwMode="auto">
            <a:xfrm>
              <a:off x="3889" y="2095"/>
              <a:ext cx="920" cy="18"/>
            </a:xfrm>
            <a:prstGeom prst="rect">
              <a:avLst/>
            </a:prstGeom>
            <a:solidFill>
              <a:srgbClr val="3D96E3"/>
            </a:solidFill>
            <a:ln w="0">
              <a:solidFill>
                <a:srgbClr val="3D96E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94" name="Rectangle 172"/>
            <p:cNvSpPr>
              <a:spLocks noChangeArrowheads="1"/>
            </p:cNvSpPr>
            <p:nvPr/>
          </p:nvSpPr>
          <p:spPr bwMode="auto">
            <a:xfrm>
              <a:off x="3889" y="2095"/>
              <a:ext cx="920" cy="18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95" name="Rectangle 173"/>
            <p:cNvSpPr>
              <a:spLocks noChangeArrowheads="1"/>
            </p:cNvSpPr>
            <p:nvPr/>
          </p:nvSpPr>
          <p:spPr bwMode="auto">
            <a:xfrm>
              <a:off x="3889" y="2067"/>
              <a:ext cx="920" cy="18"/>
            </a:xfrm>
            <a:prstGeom prst="rect">
              <a:avLst/>
            </a:prstGeom>
            <a:solidFill>
              <a:srgbClr val="3D96E3"/>
            </a:solidFill>
            <a:ln w="0">
              <a:solidFill>
                <a:srgbClr val="3D96E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96" name="Rectangle 174"/>
            <p:cNvSpPr>
              <a:spLocks noChangeArrowheads="1"/>
            </p:cNvSpPr>
            <p:nvPr/>
          </p:nvSpPr>
          <p:spPr bwMode="auto">
            <a:xfrm>
              <a:off x="3889" y="2067"/>
              <a:ext cx="920" cy="18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97" name="Rectangle 175"/>
            <p:cNvSpPr>
              <a:spLocks noChangeArrowheads="1"/>
            </p:cNvSpPr>
            <p:nvPr/>
          </p:nvSpPr>
          <p:spPr bwMode="auto">
            <a:xfrm>
              <a:off x="3889" y="2039"/>
              <a:ext cx="920" cy="18"/>
            </a:xfrm>
            <a:prstGeom prst="rect">
              <a:avLst/>
            </a:prstGeom>
            <a:solidFill>
              <a:srgbClr val="3D96E3"/>
            </a:solidFill>
            <a:ln w="0">
              <a:solidFill>
                <a:srgbClr val="3D96E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98" name="Rectangle 176"/>
            <p:cNvSpPr>
              <a:spLocks noChangeArrowheads="1"/>
            </p:cNvSpPr>
            <p:nvPr/>
          </p:nvSpPr>
          <p:spPr bwMode="auto">
            <a:xfrm>
              <a:off x="3889" y="2039"/>
              <a:ext cx="920" cy="18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99" name="Rectangle 177"/>
            <p:cNvSpPr>
              <a:spLocks noChangeArrowheads="1"/>
            </p:cNvSpPr>
            <p:nvPr/>
          </p:nvSpPr>
          <p:spPr bwMode="auto">
            <a:xfrm>
              <a:off x="3889" y="2011"/>
              <a:ext cx="920" cy="16"/>
            </a:xfrm>
            <a:prstGeom prst="rect">
              <a:avLst/>
            </a:prstGeom>
            <a:solidFill>
              <a:srgbClr val="3D96E3"/>
            </a:solidFill>
            <a:ln w="0">
              <a:solidFill>
                <a:srgbClr val="3D96E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00" name="Rectangle 178"/>
            <p:cNvSpPr>
              <a:spLocks noChangeArrowheads="1"/>
            </p:cNvSpPr>
            <p:nvPr/>
          </p:nvSpPr>
          <p:spPr bwMode="auto">
            <a:xfrm>
              <a:off x="3889" y="2011"/>
              <a:ext cx="920" cy="1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01" name="Rectangle 179"/>
            <p:cNvSpPr>
              <a:spLocks noChangeArrowheads="1"/>
            </p:cNvSpPr>
            <p:nvPr/>
          </p:nvSpPr>
          <p:spPr bwMode="auto">
            <a:xfrm>
              <a:off x="3889" y="1999"/>
              <a:ext cx="918" cy="12"/>
            </a:xfrm>
            <a:prstGeom prst="rect">
              <a:avLst/>
            </a:prstGeom>
            <a:solidFill>
              <a:srgbClr val="474747"/>
            </a:solidFill>
            <a:ln w="0">
              <a:solidFill>
                <a:srgbClr val="47474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02" name="Rectangle 180"/>
            <p:cNvSpPr>
              <a:spLocks noChangeArrowheads="1"/>
            </p:cNvSpPr>
            <p:nvPr/>
          </p:nvSpPr>
          <p:spPr bwMode="auto">
            <a:xfrm>
              <a:off x="3889" y="1999"/>
              <a:ext cx="918" cy="1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03" name="Rectangle 181"/>
            <p:cNvSpPr>
              <a:spLocks noChangeArrowheads="1"/>
            </p:cNvSpPr>
            <p:nvPr/>
          </p:nvSpPr>
          <p:spPr bwMode="auto">
            <a:xfrm>
              <a:off x="4017" y="1891"/>
              <a:ext cx="34" cy="342"/>
            </a:xfrm>
            <a:prstGeom prst="rect">
              <a:avLst/>
            </a:prstGeom>
            <a:solidFill>
              <a:srgbClr val="BABABA"/>
            </a:solidFill>
            <a:ln w="0">
              <a:solidFill>
                <a:srgbClr val="BABAB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04" name="Rectangle 182"/>
            <p:cNvSpPr>
              <a:spLocks noChangeArrowheads="1"/>
            </p:cNvSpPr>
            <p:nvPr/>
          </p:nvSpPr>
          <p:spPr bwMode="auto">
            <a:xfrm>
              <a:off x="4017" y="1891"/>
              <a:ext cx="34" cy="34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05" name="Rectangle 183"/>
            <p:cNvSpPr>
              <a:spLocks noChangeArrowheads="1"/>
            </p:cNvSpPr>
            <p:nvPr/>
          </p:nvSpPr>
          <p:spPr bwMode="auto">
            <a:xfrm>
              <a:off x="4007" y="1977"/>
              <a:ext cx="10" cy="17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06" name="Rectangle 184"/>
            <p:cNvSpPr>
              <a:spLocks noChangeArrowheads="1"/>
            </p:cNvSpPr>
            <p:nvPr/>
          </p:nvSpPr>
          <p:spPr bwMode="auto">
            <a:xfrm>
              <a:off x="4007" y="1977"/>
              <a:ext cx="10" cy="17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07" name="Rectangle 185"/>
            <p:cNvSpPr>
              <a:spLocks noChangeArrowheads="1"/>
            </p:cNvSpPr>
            <p:nvPr/>
          </p:nvSpPr>
          <p:spPr bwMode="auto">
            <a:xfrm>
              <a:off x="4051" y="1977"/>
              <a:ext cx="10" cy="17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08" name="Rectangle 186"/>
            <p:cNvSpPr>
              <a:spLocks noChangeArrowheads="1"/>
            </p:cNvSpPr>
            <p:nvPr/>
          </p:nvSpPr>
          <p:spPr bwMode="auto">
            <a:xfrm>
              <a:off x="4051" y="1977"/>
              <a:ext cx="10" cy="17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09" name="Rectangle 187"/>
            <p:cNvSpPr>
              <a:spLocks noChangeArrowheads="1"/>
            </p:cNvSpPr>
            <p:nvPr/>
          </p:nvSpPr>
          <p:spPr bwMode="auto">
            <a:xfrm>
              <a:off x="4647" y="1891"/>
              <a:ext cx="34" cy="342"/>
            </a:xfrm>
            <a:prstGeom prst="rect">
              <a:avLst/>
            </a:prstGeom>
            <a:solidFill>
              <a:srgbClr val="BABABA"/>
            </a:solidFill>
            <a:ln w="0">
              <a:solidFill>
                <a:srgbClr val="BABAB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10" name="Rectangle 188"/>
            <p:cNvSpPr>
              <a:spLocks noChangeArrowheads="1"/>
            </p:cNvSpPr>
            <p:nvPr/>
          </p:nvSpPr>
          <p:spPr bwMode="auto">
            <a:xfrm>
              <a:off x="4647" y="1891"/>
              <a:ext cx="34" cy="34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11" name="Rectangle 189"/>
            <p:cNvSpPr>
              <a:spLocks noChangeArrowheads="1"/>
            </p:cNvSpPr>
            <p:nvPr/>
          </p:nvSpPr>
          <p:spPr bwMode="auto">
            <a:xfrm>
              <a:off x="4637" y="1977"/>
              <a:ext cx="10" cy="17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12" name="Rectangle 190"/>
            <p:cNvSpPr>
              <a:spLocks noChangeArrowheads="1"/>
            </p:cNvSpPr>
            <p:nvPr/>
          </p:nvSpPr>
          <p:spPr bwMode="auto">
            <a:xfrm>
              <a:off x="4637" y="1977"/>
              <a:ext cx="10" cy="17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13" name="Rectangle 191"/>
            <p:cNvSpPr>
              <a:spLocks noChangeArrowheads="1"/>
            </p:cNvSpPr>
            <p:nvPr/>
          </p:nvSpPr>
          <p:spPr bwMode="auto">
            <a:xfrm>
              <a:off x="4681" y="1977"/>
              <a:ext cx="10" cy="17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14" name="Rectangle 192"/>
            <p:cNvSpPr>
              <a:spLocks noChangeArrowheads="1"/>
            </p:cNvSpPr>
            <p:nvPr/>
          </p:nvSpPr>
          <p:spPr bwMode="auto">
            <a:xfrm>
              <a:off x="4681" y="1977"/>
              <a:ext cx="10" cy="17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15" name="Freeform 193"/>
            <p:cNvSpPr>
              <a:spLocks/>
            </p:cNvSpPr>
            <p:nvPr/>
          </p:nvSpPr>
          <p:spPr bwMode="auto">
            <a:xfrm>
              <a:off x="5099" y="2795"/>
              <a:ext cx="124" cy="56"/>
            </a:xfrm>
            <a:custGeom>
              <a:avLst/>
              <a:gdLst>
                <a:gd name="T0" fmla="*/ 0 w 124"/>
                <a:gd name="T1" fmla="*/ 24 h 56"/>
                <a:gd name="T2" fmla="*/ 2 w 124"/>
                <a:gd name="T3" fmla="*/ 16 h 56"/>
                <a:gd name="T4" fmla="*/ 6 w 124"/>
                <a:gd name="T5" fmla="*/ 10 h 56"/>
                <a:gd name="T6" fmla="*/ 10 w 124"/>
                <a:gd name="T7" fmla="*/ 6 h 56"/>
                <a:gd name="T8" fmla="*/ 16 w 124"/>
                <a:gd name="T9" fmla="*/ 2 h 56"/>
                <a:gd name="T10" fmla="*/ 24 w 124"/>
                <a:gd name="T11" fmla="*/ 0 h 56"/>
                <a:gd name="T12" fmla="*/ 124 w 124"/>
                <a:gd name="T13" fmla="*/ 0 h 56"/>
                <a:gd name="T14" fmla="*/ 124 w 124"/>
                <a:gd name="T15" fmla="*/ 56 h 56"/>
                <a:gd name="T16" fmla="*/ 24 w 124"/>
                <a:gd name="T17" fmla="*/ 56 h 56"/>
                <a:gd name="T18" fmla="*/ 16 w 124"/>
                <a:gd name="T19" fmla="*/ 56 h 56"/>
                <a:gd name="T20" fmla="*/ 10 w 124"/>
                <a:gd name="T21" fmla="*/ 52 h 56"/>
                <a:gd name="T22" fmla="*/ 6 w 124"/>
                <a:gd name="T23" fmla="*/ 48 h 56"/>
                <a:gd name="T24" fmla="*/ 2 w 124"/>
                <a:gd name="T25" fmla="*/ 42 h 56"/>
                <a:gd name="T26" fmla="*/ 0 w 124"/>
                <a:gd name="T27" fmla="*/ 34 h 56"/>
                <a:gd name="T28" fmla="*/ 0 w 124"/>
                <a:gd name="T29" fmla="*/ 24 h 5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4"/>
                <a:gd name="T46" fmla="*/ 0 h 56"/>
                <a:gd name="T47" fmla="*/ 124 w 124"/>
                <a:gd name="T48" fmla="*/ 56 h 5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4" h="56">
                  <a:moveTo>
                    <a:pt x="0" y="24"/>
                  </a:moveTo>
                  <a:lnTo>
                    <a:pt x="2" y="16"/>
                  </a:lnTo>
                  <a:lnTo>
                    <a:pt x="6" y="10"/>
                  </a:lnTo>
                  <a:lnTo>
                    <a:pt x="10" y="6"/>
                  </a:lnTo>
                  <a:lnTo>
                    <a:pt x="16" y="2"/>
                  </a:lnTo>
                  <a:lnTo>
                    <a:pt x="24" y="0"/>
                  </a:lnTo>
                  <a:lnTo>
                    <a:pt x="124" y="0"/>
                  </a:lnTo>
                  <a:lnTo>
                    <a:pt x="124" y="56"/>
                  </a:lnTo>
                  <a:lnTo>
                    <a:pt x="24" y="56"/>
                  </a:lnTo>
                  <a:lnTo>
                    <a:pt x="16" y="56"/>
                  </a:lnTo>
                  <a:lnTo>
                    <a:pt x="10" y="52"/>
                  </a:lnTo>
                  <a:lnTo>
                    <a:pt x="6" y="48"/>
                  </a:lnTo>
                  <a:lnTo>
                    <a:pt x="2" y="42"/>
                  </a:lnTo>
                  <a:lnTo>
                    <a:pt x="0" y="3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BABABA"/>
            </a:solidFill>
            <a:ln w="0">
              <a:solidFill>
                <a:srgbClr val="BABAB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16" name="Freeform 194"/>
            <p:cNvSpPr>
              <a:spLocks/>
            </p:cNvSpPr>
            <p:nvPr/>
          </p:nvSpPr>
          <p:spPr bwMode="auto">
            <a:xfrm>
              <a:off x="5099" y="2795"/>
              <a:ext cx="124" cy="56"/>
            </a:xfrm>
            <a:custGeom>
              <a:avLst/>
              <a:gdLst>
                <a:gd name="T0" fmla="*/ 0 w 124"/>
                <a:gd name="T1" fmla="*/ 24 h 56"/>
                <a:gd name="T2" fmla="*/ 2 w 124"/>
                <a:gd name="T3" fmla="*/ 16 h 56"/>
                <a:gd name="T4" fmla="*/ 6 w 124"/>
                <a:gd name="T5" fmla="*/ 10 h 56"/>
                <a:gd name="T6" fmla="*/ 10 w 124"/>
                <a:gd name="T7" fmla="*/ 6 h 56"/>
                <a:gd name="T8" fmla="*/ 16 w 124"/>
                <a:gd name="T9" fmla="*/ 2 h 56"/>
                <a:gd name="T10" fmla="*/ 24 w 124"/>
                <a:gd name="T11" fmla="*/ 0 h 56"/>
                <a:gd name="T12" fmla="*/ 124 w 124"/>
                <a:gd name="T13" fmla="*/ 0 h 56"/>
                <a:gd name="T14" fmla="*/ 124 w 124"/>
                <a:gd name="T15" fmla="*/ 56 h 56"/>
                <a:gd name="T16" fmla="*/ 24 w 124"/>
                <a:gd name="T17" fmla="*/ 56 h 56"/>
                <a:gd name="T18" fmla="*/ 16 w 124"/>
                <a:gd name="T19" fmla="*/ 56 h 56"/>
                <a:gd name="T20" fmla="*/ 10 w 124"/>
                <a:gd name="T21" fmla="*/ 52 h 56"/>
                <a:gd name="T22" fmla="*/ 6 w 124"/>
                <a:gd name="T23" fmla="*/ 48 h 56"/>
                <a:gd name="T24" fmla="*/ 2 w 124"/>
                <a:gd name="T25" fmla="*/ 42 h 56"/>
                <a:gd name="T26" fmla="*/ 0 w 124"/>
                <a:gd name="T27" fmla="*/ 34 h 56"/>
                <a:gd name="T28" fmla="*/ 0 w 124"/>
                <a:gd name="T29" fmla="*/ 24 h 5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4"/>
                <a:gd name="T46" fmla="*/ 0 h 56"/>
                <a:gd name="T47" fmla="*/ 124 w 124"/>
                <a:gd name="T48" fmla="*/ 56 h 5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4" h="56">
                  <a:moveTo>
                    <a:pt x="0" y="24"/>
                  </a:moveTo>
                  <a:lnTo>
                    <a:pt x="2" y="16"/>
                  </a:lnTo>
                  <a:lnTo>
                    <a:pt x="6" y="10"/>
                  </a:lnTo>
                  <a:lnTo>
                    <a:pt x="10" y="6"/>
                  </a:lnTo>
                  <a:lnTo>
                    <a:pt x="16" y="2"/>
                  </a:lnTo>
                  <a:lnTo>
                    <a:pt x="24" y="0"/>
                  </a:lnTo>
                  <a:lnTo>
                    <a:pt x="124" y="0"/>
                  </a:lnTo>
                  <a:lnTo>
                    <a:pt x="124" y="56"/>
                  </a:lnTo>
                  <a:lnTo>
                    <a:pt x="24" y="56"/>
                  </a:lnTo>
                  <a:lnTo>
                    <a:pt x="16" y="56"/>
                  </a:lnTo>
                  <a:lnTo>
                    <a:pt x="10" y="52"/>
                  </a:lnTo>
                  <a:lnTo>
                    <a:pt x="6" y="48"/>
                  </a:lnTo>
                  <a:lnTo>
                    <a:pt x="2" y="42"/>
                  </a:lnTo>
                  <a:lnTo>
                    <a:pt x="0" y="34"/>
                  </a:lnTo>
                  <a:lnTo>
                    <a:pt x="0" y="2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17" name="Freeform 195"/>
            <p:cNvSpPr>
              <a:spLocks/>
            </p:cNvSpPr>
            <p:nvPr/>
          </p:nvSpPr>
          <p:spPr bwMode="auto">
            <a:xfrm>
              <a:off x="4849" y="1865"/>
              <a:ext cx="500" cy="144"/>
            </a:xfrm>
            <a:custGeom>
              <a:avLst/>
              <a:gdLst>
                <a:gd name="T0" fmla="*/ 0 w 500"/>
                <a:gd name="T1" fmla="*/ 48 h 144"/>
                <a:gd name="T2" fmla="*/ 66 w 500"/>
                <a:gd name="T3" fmla="*/ 48 h 144"/>
                <a:gd name="T4" fmla="*/ 90 w 500"/>
                <a:gd name="T5" fmla="*/ 46 h 144"/>
                <a:gd name="T6" fmla="*/ 116 w 500"/>
                <a:gd name="T7" fmla="*/ 36 h 144"/>
                <a:gd name="T8" fmla="*/ 146 w 500"/>
                <a:gd name="T9" fmla="*/ 24 h 144"/>
                <a:gd name="T10" fmla="*/ 176 w 500"/>
                <a:gd name="T11" fmla="*/ 12 h 144"/>
                <a:gd name="T12" fmla="*/ 212 w 500"/>
                <a:gd name="T13" fmla="*/ 4 h 144"/>
                <a:gd name="T14" fmla="*/ 250 w 500"/>
                <a:gd name="T15" fmla="*/ 0 h 144"/>
                <a:gd name="T16" fmla="*/ 288 w 500"/>
                <a:gd name="T17" fmla="*/ 4 h 144"/>
                <a:gd name="T18" fmla="*/ 324 w 500"/>
                <a:gd name="T19" fmla="*/ 12 h 144"/>
                <a:gd name="T20" fmla="*/ 356 w 500"/>
                <a:gd name="T21" fmla="*/ 24 h 144"/>
                <a:gd name="T22" fmla="*/ 384 w 500"/>
                <a:gd name="T23" fmla="*/ 36 h 144"/>
                <a:gd name="T24" fmla="*/ 410 w 500"/>
                <a:gd name="T25" fmla="*/ 46 h 144"/>
                <a:gd name="T26" fmla="*/ 434 w 500"/>
                <a:gd name="T27" fmla="*/ 48 h 144"/>
                <a:gd name="T28" fmla="*/ 500 w 500"/>
                <a:gd name="T29" fmla="*/ 48 h 144"/>
                <a:gd name="T30" fmla="*/ 500 w 500"/>
                <a:gd name="T31" fmla="*/ 144 h 144"/>
                <a:gd name="T32" fmla="*/ 434 w 500"/>
                <a:gd name="T33" fmla="*/ 144 h 144"/>
                <a:gd name="T34" fmla="*/ 394 w 500"/>
                <a:gd name="T35" fmla="*/ 140 h 144"/>
                <a:gd name="T36" fmla="*/ 358 w 500"/>
                <a:gd name="T37" fmla="*/ 128 h 144"/>
                <a:gd name="T38" fmla="*/ 322 w 500"/>
                <a:gd name="T39" fmla="*/ 112 h 144"/>
                <a:gd name="T40" fmla="*/ 286 w 500"/>
                <a:gd name="T41" fmla="*/ 100 h 144"/>
                <a:gd name="T42" fmla="*/ 250 w 500"/>
                <a:gd name="T43" fmla="*/ 96 h 144"/>
                <a:gd name="T44" fmla="*/ 214 w 500"/>
                <a:gd name="T45" fmla="*/ 100 h 144"/>
                <a:gd name="T46" fmla="*/ 178 w 500"/>
                <a:gd name="T47" fmla="*/ 112 h 144"/>
                <a:gd name="T48" fmla="*/ 144 w 500"/>
                <a:gd name="T49" fmla="*/ 128 h 144"/>
                <a:gd name="T50" fmla="*/ 106 w 500"/>
                <a:gd name="T51" fmla="*/ 140 h 144"/>
                <a:gd name="T52" fmla="*/ 66 w 500"/>
                <a:gd name="T53" fmla="*/ 144 h 144"/>
                <a:gd name="T54" fmla="*/ 0 w 500"/>
                <a:gd name="T55" fmla="*/ 144 h 144"/>
                <a:gd name="T56" fmla="*/ 0 w 500"/>
                <a:gd name="T57" fmla="*/ 48 h 14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00"/>
                <a:gd name="T88" fmla="*/ 0 h 144"/>
                <a:gd name="T89" fmla="*/ 500 w 500"/>
                <a:gd name="T90" fmla="*/ 144 h 14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00" h="144">
                  <a:moveTo>
                    <a:pt x="0" y="48"/>
                  </a:moveTo>
                  <a:lnTo>
                    <a:pt x="66" y="48"/>
                  </a:lnTo>
                  <a:lnTo>
                    <a:pt x="90" y="46"/>
                  </a:lnTo>
                  <a:lnTo>
                    <a:pt x="116" y="36"/>
                  </a:lnTo>
                  <a:lnTo>
                    <a:pt x="146" y="24"/>
                  </a:lnTo>
                  <a:lnTo>
                    <a:pt x="176" y="12"/>
                  </a:lnTo>
                  <a:lnTo>
                    <a:pt x="212" y="4"/>
                  </a:lnTo>
                  <a:lnTo>
                    <a:pt x="250" y="0"/>
                  </a:lnTo>
                  <a:lnTo>
                    <a:pt x="288" y="4"/>
                  </a:lnTo>
                  <a:lnTo>
                    <a:pt x="324" y="12"/>
                  </a:lnTo>
                  <a:lnTo>
                    <a:pt x="356" y="24"/>
                  </a:lnTo>
                  <a:lnTo>
                    <a:pt x="384" y="36"/>
                  </a:lnTo>
                  <a:lnTo>
                    <a:pt x="410" y="46"/>
                  </a:lnTo>
                  <a:lnTo>
                    <a:pt x="434" y="48"/>
                  </a:lnTo>
                  <a:lnTo>
                    <a:pt x="500" y="48"/>
                  </a:lnTo>
                  <a:lnTo>
                    <a:pt x="500" y="144"/>
                  </a:lnTo>
                  <a:lnTo>
                    <a:pt x="434" y="144"/>
                  </a:lnTo>
                  <a:lnTo>
                    <a:pt x="394" y="140"/>
                  </a:lnTo>
                  <a:lnTo>
                    <a:pt x="358" y="128"/>
                  </a:lnTo>
                  <a:lnTo>
                    <a:pt x="322" y="112"/>
                  </a:lnTo>
                  <a:lnTo>
                    <a:pt x="286" y="100"/>
                  </a:lnTo>
                  <a:lnTo>
                    <a:pt x="250" y="96"/>
                  </a:lnTo>
                  <a:lnTo>
                    <a:pt x="214" y="100"/>
                  </a:lnTo>
                  <a:lnTo>
                    <a:pt x="178" y="112"/>
                  </a:lnTo>
                  <a:lnTo>
                    <a:pt x="144" y="128"/>
                  </a:lnTo>
                  <a:lnTo>
                    <a:pt x="106" y="140"/>
                  </a:lnTo>
                  <a:lnTo>
                    <a:pt x="66" y="144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3D96E3"/>
            </a:solidFill>
            <a:ln w="0">
              <a:solidFill>
                <a:srgbClr val="3D96E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18" name="Freeform 196"/>
            <p:cNvSpPr>
              <a:spLocks/>
            </p:cNvSpPr>
            <p:nvPr/>
          </p:nvSpPr>
          <p:spPr bwMode="auto">
            <a:xfrm>
              <a:off x="4849" y="1865"/>
              <a:ext cx="500" cy="144"/>
            </a:xfrm>
            <a:custGeom>
              <a:avLst/>
              <a:gdLst>
                <a:gd name="T0" fmla="*/ 0 w 500"/>
                <a:gd name="T1" fmla="*/ 48 h 144"/>
                <a:gd name="T2" fmla="*/ 66 w 500"/>
                <a:gd name="T3" fmla="*/ 48 h 144"/>
                <a:gd name="T4" fmla="*/ 90 w 500"/>
                <a:gd name="T5" fmla="*/ 46 h 144"/>
                <a:gd name="T6" fmla="*/ 116 w 500"/>
                <a:gd name="T7" fmla="*/ 36 h 144"/>
                <a:gd name="T8" fmla="*/ 146 w 500"/>
                <a:gd name="T9" fmla="*/ 24 h 144"/>
                <a:gd name="T10" fmla="*/ 176 w 500"/>
                <a:gd name="T11" fmla="*/ 12 h 144"/>
                <a:gd name="T12" fmla="*/ 212 w 500"/>
                <a:gd name="T13" fmla="*/ 4 h 144"/>
                <a:gd name="T14" fmla="*/ 250 w 500"/>
                <a:gd name="T15" fmla="*/ 0 h 144"/>
                <a:gd name="T16" fmla="*/ 288 w 500"/>
                <a:gd name="T17" fmla="*/ 4 h 144"/>
                <a:gd name="T18" fmla="*/ 324 w 500"/>
                <a:gd name="T19" fmla="*/ 12 h 144"/>
                <a:gd name="T20" fmla="*/ 356 w 500"/>
                <a:gd name="T21" fmla="*/ 24 h 144"/>
                <a:gd name="T22" fmla="*/ 384 w 500"/>
                <a:gd name="T23" fmla="*/ 36 h 144"/>
                <a:gd name="T24" fmla="*/ 410 w 500"/>
                <a:gd name="T25" fmla="*/ 46 h 144"/>
                <a:gd name="T26" fmla="*/ 434 w 500"/>
                <a:gd name="T27" fmla="*/ 48 h 144"/>
                <a:gd name="T28" fmla="*/ 500 w 500"/>
                <a:gd name="T29" fmla="*/ 48 h 144"/>
                <a:gd name="T30" fmla="*/ 500 w 500"/>
                <a:gd name="T31" fmla="*/ 144 h 144"/>
                <a:gd name="T32" fmla="*/ 434 w 500"/>
                <a:gd name="T33" fmla="*/ 144 h 144"/>
                <a:gd name="T34" fmla="*/ 394 w 500"/>
                <a:gd name="T35" fmla="*/ 140 h 144"/>
                <a:gd name="T36" fmla="*/ 358 w 500"/>
                <a:gd name="T37" fmla="*/ 128 h 144"/>
                <a:gd name="T38" fmla="*/ 322 w 500"/>
                <a:gd name="T39" fmla="*/ 112 h 144"/>
                <a:gd name="T40" fmla="*/ 286 w 500"/>
                <a:gd name="T41" fmla="*/ 100 h 144"/>
                <a:gd name="T42" fmla="*/ 250 w 500"/>
                <a:gd name="T43" fmla="*/ 96 h 144"/>
                <a:gd name="T44" fmla="*/ 214 w 500"/>
                <a:gd name="T45" fmla="*/ 100 h 144"/>
                <a:gd name="T46" fmla="*/ 178 w 500"/>
                <a:gd name="T47" fmla="*/ 112 h 144"/>
                <a:gd name="T48" fmla="*/ 144 w 500"/>
                <a:gd name="T49" fmla="*/ 128 h 144"/>
                <a:gd name="T50" fmla="*/ 106 w 500"/>
                <a:gd name="T51" fmla="*/ 140 h 144"/>
                <a:gd name="T52" fmla="*/ 66 w 500"/>
                <a:gd name="T53" fmla="*/ 144 h 144"/>
                <a:gd name="T54" fmla="*/ 0 w 500"/>
                <a:gd name="T55" fmla="*/ 144 h 144"/>
                <a:gd name="T56" fmla="*/ 0 w 500"/>
                <a:gd name="T57" fmla="*/ 48 h 14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00"/>
                <a:gd name="T88" fmla="*/ 0 h 144"/>
                <a:gd name="T89" fmla="*/ 500 w 500"/>
                <a:gd name="T90" fmla="*/ 144 h 14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00" h="144">
                  <a:moveTo>
                    <a:pt x="0" y="48"/>
                  </a:moveTo>
                  <a:lnTo>
                    <a:pt x="66" y="48"/>
                  </a:lnTo>
                  <a:lnTo>
                    <a:pt x="90" y="46"/>
                  </a:lnTo>
                  <a:lnTo>
                    <a:pt x="116" y="36"/>
                  </a:lnTo>
                  <a:lnTo>
                    <a:pt x="146" y="24"/>
                  </a:lnTo>
                  <a:lnTo>
                    <a:pt x="176" y="12"/>
                  </a:lnTo>
                  <a:lnTo>
                    <a:pt x="212" y="4"/>
                  </a:lnTo>
                  <a:lnTo>
                    <a:pt x="250" y="0"/>
                  </a:lnTo>
                  <a:lnTo>
                    <a:pt x="288" y="4"/>
                  </a:lnTo>
                  <a:lnTo>
                    <a:pt x="324" y="12"/>
                  </a:lnTo>
                  <a:lnTo>
                    <a:pt x="356" y="24"/>
                  </a:lnTo>
                  <a:lnTo>
                    <a:pt x="384" y="36"/>
                  </a:lnTo>
                  <a:lnTo>
                    <a:pt x="410" y="46"/>
                  </a:lnTo>
                  <a:lnTo>
                    <a:pt x="434" y="48"/>
                  </a:lnTo>
                  <a:lnTo>
                    <a:pt x="500" y="48"/>
                  </a:lnTo>
                  <a:lnTo>
                    <a:pt x="500" y="144"/>
                  </a:lnTo>
                  <a:lnTo>
                    <a:pt x="434" y="144"/>
                  </a:lnTo>
                  <a:lnTo>
                    <a:pt x="394" y="140"/>
                  </a:lnTo>
                  <a:lnTo>
                    <a:pt x="358" y="128"/>
                  </a:lnTo>
                  <a:lnTo>
                    <a:pt x="322" y="112"/>
                  </a:lnTo>
                  <a:lnTo>
                    <a:pt x="286" y="100"/>
                  </a:lnTo>
                  <a:lnTo>
                    <a:pt x="250" y="96"/>
                  </a:lnTo>
                  <a:lnTo>
                    <a:pt x="214" y="100"/>
                  </a:lnTo>
                  <a:lnTo>
                    <a:pt x="178" y="112"/>
                  </a:lnTo>
                  <a:lnTo>
                    <a:pt x="144" y="128"/>
                  </a:lnTo>
                  <a:lnTo>
                    <a:pt x="106" y="140"/>
                  </a:lnTo>
                  <a:lnTo>
                    <a:pt x="66" y="144"/>
                  </a:lnTo>
                  <a:lnTo>
                    <a:pt x="0" y="144"/>
                  </a:lnTo>
                  <a:lnTo>
                    <a:pt x="0" y="4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19" name="Freeform 197"/>
            <p:cNvSpPr>
              <a:spLocks/>
            </p:cNvSpPr>
            <p:nvPr/>
          </p:nvSpPr>
          <p:spPr bwMode="auto">
            <a:xfrm>
              <a:off x="4849" y="1961"/>
              <a:ext cx="500" cy="144"/>
            </a:xfrm>
            <a:custGeom>
              <a:avLst/>
              <a:gdLst>
                <a:gd name="T0" fmla="*/ 0 w 500"/>
                <a:gd name="T1" fmla="*/ 48 h 144"/>
                <a:gd name="T2" fmla="*/ 66 w 500"/>
                <a:gd name="T3" fmla="*/ 48 h 144"/>
                <a:gd name="T4" fmla="*/ 90 w 500"/>
                <a:gd name="T5" fmla="*/ 46 h 144"/>
                <a:gd name="T6" fmla="*/ 116 w 500"/>
                <a:gd name="T7" fmla="*/ 36 h 144"/>
                <a:gd name="T8" fmla="*/ 146 w 500"/>
                <a:gd name="T9" fmla="*/ 24 h 144"/>
                <a:gd name="T10" fmla="*/ 176 w 500"/>
                <a:gd name="T11" fmla="*/ 12 h 144"/>
                <a:gd name="T12" fmla="*/ 212 w 500"/>
                <a:gd name="T13" fmla="*/ 4 h 144"/>
                <a:gd name="T14" fmla="*/ 250 w 500"/>
                <a:gd name="T15" fmla="*/ 0 h 144"/>
                <a:gd name="T16" fmla="*/ 288 w 500"/>
                <a:gd name="T17" fmla="*/ 4 h 144"/>
                <a:gd name="T18" fmla="*/ 324 w 500"/>
                <a:gd name="T19" fmla="*/ 12 h 144"/>
                <a:gd name="T20" fmla="*/ 356 w 500"/>
                <a:gd name="T21" fmla="*/ 24 h 144"/>
                <a:gd name="T22" fmla="*/ 384 w 500"/>
                <a:gd name="T23" fmla="*/ 36 h 144"/>
                <a:gd name="T24" fmla="*/ 410 w 500"/>
                <a:gd name="T25" fmla="*/ 46 h 144"/>
                <a:gd name="T26" fmla="*/ 434 w 500"/>
                <a:gd name="T27" fmla="*/ 48 h 144"/>
                <a:gd name="T28" fmla="*/ 500 w 500"/>
                <a:gd name="T29" fmla="*/ 48 h 144"/>
                <a:gd name="T30" fmla="*/ 500 w 500"/>
                <a:gd name="T31" fmla="*/ 144 h 144"/>
                <a:gd name="T32" fmla="*/ 434 w 500"/>
                <a:gd name="T33" fmla="*/ 144 h 144"/>
                <a:gd name="T34" fmla="*/ 394 w 500"/>
                <a:gd name="T35" fmla="*/ 140 h 144"/>
                <a:gd name="T36" fmla="*/ 358 w 500"/>
                <a:gd name="T37" fmla="*/ 128 h 144"/>
                <a:gd name="T38" fmla="*/ 322 w 500"/>
                <a:gd name="T39" fmla="*/ 112 h 144"/>
                <a:gd name="T40" fmla="*/ 286 w 500"/>
                <a:gd name="T41" fmla="*/ 100 h 144"/>
                <a:gd name="T42" fmla="*/ 250 w 500"/>
                <a:gd name="T43" fmla="*/ 96 h 144"/>
                <a:gd name="T44" fmla="*/ 214 w 500"/>
                <a:gd name="T45" fmla="*/ 100 h 144"/>
                <a:gd name="T46" fmla="*/ 178 w 500"/>
                <a:gd name="T47" fmla="*/ 112 h 144"/>
                <a:gd name="T48" fmla="*/ 144 w 500"/>
                <a:gd name="T49" fmla="*/ 128 h 144"/>
                <a:gd name="T50" fmla="*/ 106 w 500"/>
                <a:gd name="T51" fmla="*/ 140 h 144"/>
                <a:gd name="T52" fmla="*/ 66 w 500"/>
                <a:gd name="T53" fmla="*/ 144 h 144"/>
                <a:gd name="T54" fmla="*/ 0 w 500"/>
                <a:gd name="T55" fmla="*/ 144 h 144"/>
                <a:gd name="T56" fmla="*/ 0 w 500"/>
                <a:gd name="T57" fmla="*/ 48 h 14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00"/>
                <a:gd name="T88" fmla="*/ 0 h 144"/>
                <a:gd name="T89" fmla="*/ 500 w 500"/>
                <a:gd name="T90" fmla="*/ 144 h 14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00" h="144">
                  <a:moveTo>
                    <a:pt x="0" y="48"/>
                  </a:moveTo>
                  <a:lnTo>
                    <a:pt x="66" y="48"/>
                  </a:lnTo>
                  <a:lnTo>
                    <a:pt x="90" y="46"/>
                  </a:lnTo>
                  <a:lnTo>
                    <a:pt x="116" y="36"/>
                  </a:lnTo>
                  <a:lnTo>
                    <a:pt x="146" y="24"/>
                  </a:lnTo>
                  <a:lnTo>
                    <a:pt x="176" y="12"/>
                  </a:lnTo>
                  <a:lnTo>
                    <a:pt x="212" y="4"/>
                  </a:lnTo>
                  <a:lnTo>
                    <a:pt x="250" y="0"/>
                  </a:lnTo>
                  <a:lnTo>
                    <a:pt x="288" y="4"/>
                  </a:lnTo>
                  <a:lnTo>
                    <a:pt x="324" y="12"/>
                  </a:lnTo>
                  <a:lnTo>
                    <a:pt x="356" y="24"/>
                  </a:lnTo>
                  <a:lnTo>
                    <a:pt x="384" y="36"/>
                  </a:lnTo>
                  <a:lnTo>
                    <a:pt x="410" y="46"/>
                  </a:lnTo>
                  <a:lnTo>
                    <a:pt x="434" y="48"/>
                  </a:lnTo>
                  <a:lnTo>
                    <a:pt x="500" y="48"/>
                  </a:lnTo>
                  <a:lnTo>
                    <a:pt x="500" y="144"/>
                  </a:lnTo>
                  <a:lnTo>
                    <a:pt x="434" y="144"/>
                  </a:lnTo>
                  <a:lnTo>
                    <a:pt x="394" y="140"/>
                  </a:lnTo>
                  <a:lnTo>
                    <a:pt x="358" y="128"/>
                  </a:lnTo>
                  <a:lnTo>
                    <a:pt x="322" y="112"/>
                  </a:lnTo>
                  <a:lnTo>
                    <a:pt x="286" y="100"/>
                  </a:lnTo>
                  <a:lnTo>
                    <a:pt x="250" y="96"/>
                  </a:lnTo>
                  <a:lnTo>
                    <a:pt x="214" y="100"/>
                  </a:lnTo>
                  <a:lnTo>
                    <a:pt x="178" y="112"/>
                  </a:lnTo>
                  <a:lnTo>
                    <a:pt x="144" y="128"/>
                  </a:lnTo>
                  <a:lnTo>
                    <a:pt x="106" y="140"/>
                  </a:lnTo>
                  <a:lnTo>
                    <a:pt x="66" y="144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9ECBF1"/>
            </a:solidFill>
            <a:ln w="0">
              <a:solidFill>
                <a:srgbClr val="9ECBF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20" name="Freeform 198"/>
            <p:cNvSpPr>
              <a:spLocks/>
            </p:cNvSpPr>
            <p:nvPr/>
          </p:nvSpPr>
          <p:spPr bwMode="auto">
            <a:xfrm>
              <a:off x="4849" y="1961"/>
              <a:ext cx="500" cy="144"/>
            </a:xfrm>
            <a:custGeom>
              <a:avLst/>
              <a:gdLst>
                <a:gd name="T0" fmla="*/ 0 w 500"/>
                <a:gd name="T1" fmla="*/ 48 h 144"/>
                <a:gd name="T2" fmla="*/ 66 w 500"/>
                <a:gd name="T3" fmla="*/ 48 h 144"/>
                <a:gd name="T4" fmla="*/ 90 w 500"/>
                <a:gd name="T5" fmla="*/ 46 h 144"/>
                <a:gd name="T6" fmla="*/ 116 w 500"/>
                <a:gd name="T7" fmla="*/ 36 h 144"/>
                <a:gd name="T8" fmla="*/ 146 w 500"/>
                <a:gd name="T9" fmla="*/ 24 h 144"/>
                <a:gd name="T10" fmla="*/ 176 w 500"/>
                <a:gd name="T11" fmla="*/ 12 h 144"/>
                <a:gd name="T12" fmla="*/ 212 w 500"/>
                <a:gd name="T13" fmla="*/ 4 h 144"/>
                <a:gd name="T14" fmla="*/ 250 w 500"/>
                <a:gd name="T15" fmla="*/ 0 h 144"/>
                <a:gd name="T16" fmla="*/ 288 w 500"/>
                <a:gd name="T17" fmla="*/ 4 h 144"/>
                <a:gd name="T18" fmla="*/ 324 w 500"/>
                <a:gd name="T19" fmla="*/ 12 h 144"/>
                <a:gd name="T20" fmla="*/ 356 w 500"/>
                <a:gd name="T21" fmla="*/ 24 h 144"/>
                <a:gd name="T22" fmla="*/ 384 w 500"/>
                <a:gd name="T23" fmla="*/ 36 h 144"/>
                <a:gd name="T24" fmla="*/ 410 w 500"/>
                <a:gd name="T25" fmla="*/ 46 h 144"/>
                <a:gd name="T26" fmla="*/ 434 w 500"/>
                <a:gd name="T27" fmla="*/ 48 h 144"/>
                <a:gd name="T28" fmla="*/ 500 w 500"/>
                <a:gd name="T29" fmla="*/ 48 h 144"/>
                <a:gd name="T30" fmla="*/ 500 w 500"/>
                <a:gd name="T31" fmla="*/ 144 h 144"/>
                <a:gd name="T32" fmla="*/ 434 w 500"/>
                <a:gd name="T33" fmla="*/ 144 h 144"/>
                <a:gd name="T34" fmla="*/ 394 w 500"/>
                <a:gd name="T35" fmla="*/ 140 h 144"/>
                <a:gd name="T36" fmla="*/ 358 w 500"/>
                <a:gd name="T37" fmla="*/ 128 h 144"/>
                <a:gd name="T38" fmla="*/ 322 w 500"/>
                <a:gd name="T39" fmla="*/ 112 h 144"/>
                <a:gd name="T40" fmla="*/ 286 w 500"/>
                <a:gd name="T41" fmla="*/ 100 h 144"/>
                <a:gd name="T42" fmla="*/ 250 w 500"/>
                <a:gd name="T43" fmla="*/ 96 h 144"/>
                <a:gd name="T44" fmla="*/ 214 w 500"/>
                <a:gd name="T45" fmla="*/ 100 h 144"/>
                <a:gd name="T46" fmla="*/ 178 w 500"/>
                <a:gd name="T47" fmla="*/ 112 h 144"/>
                <a:gd name="T48" fmla="*/ 144 w 500"/>
                <a:gd name="T49" fmla="*/ 128 h 144"/>
                <a:gd name="T50" fmla="*/ 106 w 500"/>
                <a:gd name="T51" fmla="*/ 140 h 144"/>
                <a:gd name="T52" fmla="*/ 66 w 500"/>
                <a:gd name="T53" fmla="*/ 144 h 144"/>
                <a:gd name="T54" fmla="*/ 0 w 500"/>
                <a:gd name="T55" fmla="*/ 144 h 144"/>
                <a:gd name="T56" fmla="*/ 0 w 500"/>
                <a:gd name="T57" fmla="*/ 48 h 14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00"/>
                <a:gd name="T88" fmla="*/ 0 h 144"/>
                <a:gd name="T89" fmla="*/ 500 w 500"/>
                <a:gd name="T90" fmla="*/ 144 h 14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00" h="144">
                  <a:moveTo>
                    <a:pt x="0" y="48"/>
                  </a:moveTo>
                  <a:lnTo>
                    <a:pt x="66" y="48"/>
                  </a:lnTo>
                  <a:lnTo>
                    <a:pt x="90" y="46"/>
                  </a:lnTo>
                  <a:lnTo>
                    <a:pt x="116" y="36"/>
                  </a:lnTo>
                  <a:lnTo>
                    <a:pt x="146" y="24"/>
                  </a:lnTo>
                  <a:lnTo>
                    <a:pt x="176" y="12"/>
                  </a:lnTo>
                  <a:lnTo>
                    <a:pt x="212" y="4"/>
                  </a:lnTo>
                  <a:lnTo>
                    <a:pt x="250" y="0"/>
                  </a:lnTo>
                  <a:lnTo>
                    <a:pt x="288" y="4"/>
                  </a:lnTo>
                  <a:lnTo>
                    <a:pt x="324" y="12"/>
                  </a:lnTo>
                  <a:lnTo>
                    <a:pt x="356" y="24"/>
                  </a:lnTo>
                  <a:lnTo>
                    <a:pt x="384" y="36"/>
                  </a:lnTo>
                  <a:lnTo>
                    <a:pt x="410" y="46"/>
                  </a:lnTo>
                  <a:lnTo>
                    <a:pt x="434" y="48"/>
                  </a:lnTo>
                  <a:lnTo>
                    <a:pt x="500" y="48"/>
                  </a:lnTo>
                  <a:lnTo>
                    <a:pt x="500" y="144"/>
                  </a:lnTo>
                  <a:lnTo>
                    <a:pt x="434" y="144"/>
                  </a:lnTo>
                  <a:lnTo>
                    <a:pt x="394" y="140"/>
                  </a:lnTo>
                  <a:lnTo>
                    <a:pt x="358" y="128"/>
                  </a:lnTo>
                  <a:lnTo>
                    <a:pt x="322" y="112"/>
                  </a:lnTo>
                  <a:lnTo>
                    <a:pt x="286" y="100"/>
                  </a:lnTo>
                  <a:lnTo>
                    <a:pt x="250" y="96"/>
                  </a:lnTo>
                  <a:lnTo>
                    <a:pt x="214" y="100"/>
                  </a:lnTo>
                  <a:lnTo>
                    <a:pt x="178" y="112"/>
                  </a:lnTo>
                  <a:lnTo>
                    <a:pt x="144" y="128"/>
                  </a:lnTo>
                  <a:lnTo>
                    <a:pt x="106" y="140"/>
                  </a:lnTo>
                  <a:lnTo>
                    <a:pt x="66" y="144"/>
                  </a:lnTo>
                  <a:lnTo>
                    <a:pt x="0" y="144"/>
                  </a:lnTo>
                  <a:lnTo>
                    <a:pt x="0" y="4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21" name="Freeform 199"/>
            <p:cNvSpPr>
              <a:spLocks/>
            </p:cNvSpPr>
            <p:nvPr/>
          </p:nvSpPr>
          <p:spPr bwMode="auto">
            <a:xfrm>
              <a:off x="4849" y="2057"/>
              <a:ext cx="500" cy="144"/>
            </a:xfrm>
            <a:custGeom>
              <a:avLst/>
              <a:gdLst>
                <a:gd name="T0" fmla="*/ 0 w 500"/>
                <a:gd name="T1" fmla="*/ 48 h 144"/>
                <a:gd name="T2" fmla="*/ 66 w 500"/>
                <a:gd name="T3" fmla="*/ 48 h 144"/>
                <a:gd name="T4" fmla="*/ 90 w 500"/>
                <a:gd name="T5" fmla="*/ 46 h 144"/>
                <a:gd name="T6" fmla="*/ 116 w 500"/>
                <a:gd name="T7" fmla="*/ 36 h 144"/>
                <a:gd name="T8" fmla="*/ 146 w 500"/>
                <a:gd name="T9" fmla="*/ 24 h 144"/>
                <a:gd name="T10" fmla="*/ 176 w 500"/>
                <a:gd name="T11" fmla="*/ 12 h 144"/>
                <a:gd name="T12" fmla="*/ 212 w 500"/>
                <a:gd name="T13" fmla="*/ 4 h 144"/>
                <a:gd name="T14" fmla="*/ 250 w 500"/>
                <a:gd name="T15" fmla="*/ 0 h 144"/>
                <a:gd name="T16" fmla="*/ 288 w 500"/>
                <a:gd name="T17" fmla="*/ 4 h 144"/>
                <a:gd name="T18" fmla="*/ 324 w 500"/>
                <a:gd name="T19" fmla="*/ 12 h 144"/>
                <a:gd name="T20" fmla="*/ 356 w 500"/>
                <a:gd name="T21" fmla="*/ 24 h 144"/>
                <a:gd name="T22" fmla="*/ 384 w 500"/>
                <a:gd name="T23" fmla="*/ 36 h 144"/>
                <a:gd name="T24" fmla="*/ 410 w 500"/>
                <a:gd name="T25" fmla="*/ 46 h 144"/>
                <a:gd name="T26" fmla="*/ 434 w 500"/>
                <a:gd name="T27" fmla="*/ 48 h 144"/>
                <a:gd name="T28" fmla="*/ 500 w 500"/>
                <a:gd name="T29" fmla="*/ 48 h 144"/>
                <a:gd name="T30" fmla="*/ 500 w 500"/>
                <a:gd name="T31" fmla="*/ 144 h 144"/>
                <a:gd name="T32" fmla="*/ 434 w 500"/>
                <a:gd name="T33" fmla="*/ 144 h 144"/>
                <a:gd name="T34" fmla="*/ 394 w 500"/>
                <a:gd name="T35" fmla="*/ 140 h 144"/>
                <a:gd name="T36" fmla="*/ 358 w 500"/>
                <a:gd name="T37" fmla="*/ 128 h 144"/>
                <a:gd name="T38" fmla="*/ 322 w 500"/>
                <a:gd name="T39" fmla="*/ 112 h 144"/>
                <a:gd name="T40" fmla="*/ 286 w 500"/>
                <a:gd name="T41" fmla="*/ 100 h 144"/>
                <a:gd name="T42" fmla="*/ 250 w 500"/>
                <a:gd name="T43" fmla="*/ 96 h 144"/>
                <a:gd name="T44" fmla="*/ 214 w 500"/>
                <a:gd name="T45" fmla="*/ 100 h 144"/>
                <a:gd name="T46" fmla="*/ 178 w 500"/>
                <a:gd name="T47" fmla="*/ 112 h 144"/>
                <a:gd name="T48" fmla="*/ 144 w 500"/>
                <a:gd name="T49" fmla="*/ 128 h 144"/>
                <a:gd name="T50" fmla="*/ 106 w 500"/>
                <a:gd name="T51" fmla="*/ 140 h 144"/>
                <a:gd name="T52" fmla="*/ 66 w 500"/>
                <a:gd name="T53" fmla="*/ 144 h 144"/>
                <a:gd name="T54" fmla="*/ 0 w 500"/>
                <a:gd name="T55" fmla="*/ 144 h 144"/>
                <a:gd name="T56" fmla="*/ 0 w 500"/>
                <a:gd name="T57" fmla="*/ 48 h 14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00"/>
                <a:gd name="T88" fmla="*/ 0 h 144"/>
                <a:gd name="T89" fmla="*/ 500 w 500"/>
                <a:gd name="T90" fmla="*/ 144 h 14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00" h="144">
                  <a:moveTo>
                    <a:pt x="0" y="48"/>
                  </a:moveTo>
                  <a:lnTo>
                    <a:pt x="66" y="48"/>
                  </a:lnTo>
                  <a:lnTo>
                    <a:pt x="90" y="46"/>
                  </a:lnTo>
                  <a:lnTo>
                    <a:pt x="116" y="36"/>
                  </a:lnTo>
                  <a:lnTo>
                    <a:pt x="146" y="24"/>
                  </a:lnTo>
                  <a:lnTo>
                    <a:pt x="176" y="12"/>
                  </a:lnTo>
                  <a:lnTo>
                    <a:pt x="212" y="4"/>
                  </a:lnTo>
                  <a:lnTo>
                    <a:pt x="250" y="0"/>
                  </a:lnTo>
                  <a:lnTo>
                    <a:pt x="288" y="4"/>
                  </a:lnTo>
                  <a:lnTo>
                    <a:pt x="324" y="12"/>
                  </a:lnTo>
                  <a:lnTo>
                    <a:pt x="356" y="24"/>
                  </a:lnTo>
                  <a:lnTo>
                    <a:pt x="384" y="36"/>
                  </a:lnTo>
                  <a:lnTo>
                    <a:pt x="410" y="46"/>
                  </a:lnTo>
                  <a:lnTo>
                    <a:pt x="434" y="48"/>
                  </a:lnTo>
                  <a:lnTo>
                    <a:pt x="500" y="48"/>
                  </a:lnTo>
                  <a:lnTo>
                    <a:pt x="500" y="144"/>
                  </a:lnTo>
                  <a:lnTo>
                    <a:pt x="434" y="144"/>
                  </a:lnTo>
                  <a:lnTo>
                    <a:pt x="394" y="140"/>
                  </a:lnTo>
                  <a:lnTo>
                    <a:pt x="358" y="128"/>
                  </a:lnTo>
                  <a:lnTo>
                    <a:pt x="322" y="112"/>
                  </a:lnTo>
                  <a:lnTo>
                    <a:pt x="286" y="100"/>
                  </a:lnTo>
                  <a:lnTo>
                    <a:pt x="250" y="96"/>
                  </a:lnTo>
                  <a:lnTo>
                    <a:pt x="214" y="100"/>
                  </a:lnTo>
                  <a:lnTo>
                    <a:pt x="178" y="112"/>
                  </a:lnTo>
                  <a:lnTo>
                    <a:pt x="144" y="128"/>
                  </a:lnTo>
                  <a:lnTo>
                    <a:pt x="106" y="140"/>
                  </a:lnTo>
                  <a:lnTo>
                    <a:pt x="66" y="144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3D96E3"/>
            </a:solidFill>
            <a:ln w="0">
              <a:solidFill>
                <a:srgbClr val="3D96E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22" name="Freeform 200"/>
            <p:cNvSpPr>
              <a:spLocks/>
            </p:cNvSpPr>
            <p:nvPr/>
          </p:nvSpPr>
          <p:spPr bwMode="auto">
            <a:xfrm>
              <a:off x="4943" y="2057"/>
              <a:ext cx="312" cy="122"/>
            </a:xfrm>
            <a:custGeom>
              <a:avLst/>
              <a:gdLst>
                <a:gd name="T0" fmla="*/ 312 w 312"/>
                <a:gd name="T1" fmla="*/ 44 h 122"/>
                <a:gd name="T2" fmla="*/ 250 w 312"/>
                <a:gd name="T3" fmla="*/ 122 h 122"/>
                <a:gd name="T4" fmla="*/ 228 w 312"/>
                <a:gd name="T5" fmla="*/ 112 h 122"/>
                <a:gd name="T6" fmla="*/ 192 w 312"/>
                <a:gd name="T7" fmla="*/ 100 h 122"/>
                <a:gd name="T8" fmla="*/ 156 w 312"/>
                <a:gd name="T9" fmla="*/ 96 h 122"/>
                <a:gd name="T10" fmla="*/ 120 w 312"/>
                <a:gd name="T11" fmla="*/ 100 h 122"/>
                <a:gd name="T12" fmla="*/ 84 w 312"/>
                <a:gd name="T13" fmla="*/ 112 h 122"/>
                <a:gd name="T14" fmla="*/ 64 w 312"/>
                <a:gd name="T15" fmla="*/ 122 h 122"/>
                <a:gd name="T16" fmla="*/ 0 w 312"/>
                <a:gd name="T17" fmla="*/ 44 h 122"/>
                <a:gd name="T18" fmla="*/ 22 w 312"/>
                <a:gd name="T19" fmla="*/ 36 h 122"/>
                <a:gd name="T20" fmla="*/ 52 w 312"/>
                <a:gd name="T21" fmla="*/ 24 h 122"/>
                <a:gd name="T22" fmla="*/ 82 w 312"/>
                <a:gd name="T23" fmla="*/ 12 h 122"/>
                <a:gd name="T24" fmla="*/ 118 w 312"/>
                <a:gd name="T25" fmla="*/ 4 h 122"/>
                <a:gd name="T26" fmla="*/ 156 w 312"/>
                <a:gd name="T27" fmla="*/ 0 h 122"/>
                <a:gd name="T28" fmla="*/ 194 w 312"/>
                <a:gd name="T29" fmla="*/ 4 h 122"/>
                <a:gd name="T30" fmla="*/ 230 w 312"/>
                <a:gd name="T31" fmla="*/ 12 h 122"/>
                <a:gd name="T32" fmla="*/ 262 w 312"/>
                <a:gd name="T33" fmla="*/ 24 h 122"/>
                <a:gd name="T34" fmla="*/ 290 w 312"/>
                <a:gd name="T35" fmla="*/ 36 h 122"/>
                <a:gd name="T36" fmla="*/ 312 w 312"/>
                <a:gd name="T37" fmla="*/ 44 h 122"/>
                <a:gd name="T38" fmla="*/ 312 w 312"/>
                <a:gd name="T39" fmla="*/ 44 h 12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12"/>
                <a:gd name="T61" fmla="*/ 0 h 122"/>
                <a:gd name="T62" fmla="*/ 312 w 312"/>
                <a:gd name="T63" fmla="*/ 122 h 12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12" h="122">
                  <a:moveTo>
                    <a:pt x="312" y="44"/>
                  </a:moveTo>
                  <a:lnTo>
                    <a:pt x="250" y="122"/>
                  </a:lnTo>
                  <a:lnTo>
                    <a:pt x="228" y="112"/>
                  </a:lnTo>
                  <a:lnTo>
                    <a:pt x="192" y="100"/>
                  </a:lnTo>
                  <a:lnTo>
                    <a:pt x="156" y="96"/>
                  </a:lnTo>
                  <a:lnTo>
                    <a:pt x="120" y="100"/>
                  </a:lnTo>
                  <a:lnTo>
                    <a:pt x="84" y="112"/>
                  </a:lnTo>
                  <a:lnTo>
                    <a:pt x="64" y="122"/>
                  </a:lnTo>
                  <a:lnTo>
                    <a:pt x="0" y="44"/>
                  </a:lnTo>
                  <a:lnTo>
                    <a:pt x="22" y="36"/>
                  </a:lnTo>
                  <a:lnTo>
                    <a:pt x="52" y="24"/>
                  </a:lnTo>
                  <a:lnTo>
                    <a:pt x="82" y="12"/>
                  </a:lnTo>
                  <a:lnTo>
                    <a:pt x="118" y="4"/>
                  </a:lnTo>
                  <a:lnTo>
                    <a:pt x="156" y="0"/>
                  </a:lnTo>
                  <a:lnTo>
                    <a:pt x="194" y="4"/>
                  </a:lnTo>
                  <a:lnTo>
                    <a:pt x="230" y="12"/>
                  </a:lnTo>
                  <a:lnTo>
                    <a:pt x="262" y="24"/>
                  </a:lnTo>
                  <a:lnTo>
                    <a:pt x="290" y="36"/>
                  </a:lnTo>
                  <a:lnTo>
                    <a:pt x="312" y="44"/>
                  </a:lnTo>
                  <a:close/>
                </a:path>
              </a:pathLst>
            </a:custGeom>
            <a:solidFill>
              <a:srgbClr val="9ECBF1"/>
            </a:solidFill>
            <a:ln w="0">
              <a:solidFill>
                <a:srgbClr val="9ECBF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23" name="Line 201"/>
            <p:cNvSpPr>
              <a:spLocks noChangeShapeType="1"/>
            </p:cNvSpPr>
            <p:nvPr/>
          </p:nvSpPr>
          <p:spPr bwMode="auto">
            <a:xfrm>
              <a:off x="5255" y="2101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924" name="Line 202"/>
            <p:cNvSpPr>
              <a:spLocks noChangeShapeType="1"/>
            </p:cNvSpPr>
            <p:nvPr/>
          </p:nvSpPr>
          <p:spPr bwMode="auto">
            <a:xfrm>
              <a:off x="5255" y="2101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925" name="Line 203"/>
            <p:cNvSpPr>
              <a:spLocks noChangeShapeType="1"/>
            </p:cNvSpPr>
            <p:nvPr/>
          </p:nvSpPr>
          <p:spPr bwMode="auto">
            <a:xfrm flipH="1">
              <a:off x="5251" y="2103"/>
              <a:ext cx="4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926" name="Line 204"/>
            <p:cNvSpPr>
              <a:spLocks noChangeShapeType="1"/>
            </p:cNvSpPr>
            <p:nvPr/>
          </p:nvSpPr>
          <p:spPr bwMode="auto">
            <a:xfrm flipH="1">
              <a:off x="5229" y="2107"/>
              <a:ext cx="22" cy="2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927" name="Line 205"/>
            <p:cNvSpPr>
              <a:spLocks noChangeShapeType="1"/>
            </p:cNvSpPr>
            <p:nvPr/>
          </p:nvSpPr>
          <p:spPr bwMode="auto">
            <a:xfrm flipH="1">
              <a:off x="5203" y="2135"/>
              <a:ext cx="26" cy="3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928" name="Line 206"/>
            <p:cNvSpPr>
              <a:spLocks noChangeShapeType="1"/>
            </p:cNvSpPr>
            <p:nvPr/>
          </p:nvSpPr>
          <p:spPr bwMode="auto">
            <a:xfrm flipH="1">
              <a:off x="5201" y="2165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929" name="Line 207"/>
            <p:cNvSpPr>
              <a:spLocks noChangeShapeType="1"/>
            </p:cNvSpPr>
            <p:nvPr/>
          </p:nvSpPr>
          <p:spPr bwMode="auto">
            <a:xfrm flipH="1">
              <a:off x="5193" y="2167"/>
              <a:ext cx="8" cy="1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930" name="Line 208"/>
            <p:cNvSpPr>
              <a:spLocks noChangeShapeType="1"/>
            </p:cNvSpPr>
            <p:nvPr/>
          </p:nvSpPr>
          <p:spPr bwMode="auto">
            <a:xfrm>
              <a:off x="5193" y="2177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931" name="Line 209"/>
            <p:cNvSpPr>
              <a:spLocks noChangeShapeType="1"/>
            </p:cNvSpPr>
            <p:nvPr/>
          </p:nvSpPr>
          <p:spPr bwMode="auto">
            <a:xfrm flipH="1" flipV="1">
              <a:off x="5005" y="2177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932" name="Line 210"/>
            <p:cNvSpPr>
              <a:spLocks noChangeShapeType="1"/>
            </p:cNvSpPr>
            <p:nvPr/>
          </p:nvSpPr>
          <p:spPr bwMode="auto">
            <a:xfrm flipH="1" flipV="1">
              <a:off x="4997" y="2167"/>
              <a:ext cx="8" cy="1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933" name="Line 211"/>
            <p:cNvSpPr>
              <a:spLocks noChangeShapeType="1"/>
            </p:cNvSpPr>
            <p:nvPr/>
          </p:nvSpPr>
          <p:spPr bwMode="auto">
            <a:xfrm flipH="1" flipV="1">
              <a:off x="4995" y="2165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934" name="Line 212"/>
            <p:cNvSpPr>
              <a:spLocks noChangeShapeType="1"/>
            </p:cNvSpPr>
            <p:nvPr/>
          </p:nvSpPr>
          <p:spPr bwMode="auto">
            <a:xfrm flipH="1" flipV="1">
              <a:off x="4969" y="2135"/>
              <a:ext cx="26" cy="3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935" name="Line 213"/>
            <p:cNvSpPr>
              <a:spLocks noChangeShapeType="1"/>
            </p:cNvSpPr>
            <p:nvPr/>
          </p:nvSpPr>
          <p:spPr bwMode="auto">
            <a:xfrm flipH="1" flipV="1">
              <a:off x="4947" y="2107"/>
              <a:ext cx="22" cy="2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936" name="Line 214"/>
            <p:cNvSpPr>
              <a:spLocks noChangeShapeType="1"/>
            </p:cNvSpPr>
            <p:nvPr/>
          </p:nvSpPr>
          <p:spPr bwMode="auto">
            <a:xfrm flipH="1" flipV="1">
              <a:off x="4943" y="2103"/>
              <a:ext cx="4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937" name="Line 215"/>
            <p:cNvSpPr>
              <a:spLocks noChangeShapeType="1"/>
            </p:cNvSpPr>
            <p:nvPr/>
          </p:nvSpPr>
          <p:spPr bwMode="auto">
            <a:xfrm flipV="1">
              <a:off x="4943" y="2101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938" name="Line 216"/>
            <p:cNvSpPr>
              <a:spLocks noChangeShapeType="1"/>
            </p:cNvSpPr>
            <p:nvPr/>
          </p:nvSpPr>
          <p:spPr bwMode="auto">
            <a:xfrm>
              <a:off x="4943" y="2101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939" name="Freeform 217"/>
            <p:cNvSpPr>
              <a:spLocks/>
            </p:cNvSpPr>
            <p:nvPr/>
          </p:nvSpPr>
          <p:spPr bwMode="auto">
            <a:xfrm>
              <a:off x="4849" y="2057"/>
              <a:ext cx="500" cy="144"/>
            </a:xfrm>
            <a:custGeom>
              <a:avLst/>
              <a:gdLst>
                <a:gd name="T0" fmla="*/ 0 w 500"/>
                <a:gd name="T1" fmla="*/ 48 h 144"/>
                <a:gd name="T2" fmla="*/ 66 w 500"/>
                <a:gd name="T3" fmla="*/ 48 h 144"/>
                <a:gd name="T4" fmla="*/ 90 w 500"/>
                <a:gd name="T5" fmla="*/ 46 h 144"/>
                <a:gd name="T6" fmla="*/ 116 w 500"/>
                <a:gd name="T7" fmla="*/ 36 h 144"/>
                <a:gd name="T8" fmla="*/ 146 w 500"/>
                <a:gd name="T9" fmla="*/ 24 h 144"/>
                <a:gd name="T10" fmla="*/ 176 w 500"/>
                <a:gd name="T11" fmla="*/ 12 h 144"/>
                <a:gd name="T12" fmla="*/ 212 w 500"/>
                <a:gd name="T13" fmla="*/ 4 h 144"/>
                <a:gd name="T14" fmla="*/ 250 w 500"/>
                <a:gd name="T15" fmla="*/ 0 h 144"/>
                <a:gd name="T16" fmla="*/ 288 w 500"/>
                <a:gd name="T17" fmla="*/ 4 h 144"/>
                <a:gd name="T18" fmla="*/ 324 w 500"/>
                <a:gd name="T19" fmla="*/ 12 h 144"/>
                <a:gd name="T20" fmla="*/ 356 w 500"/>
                <a:gd name="T21" fmla="*/ 24 h 144"/>
                <a:gd name="T22" fmla="*/ 384 w 500"/>
                <a:gd name="T23" fmla="*/ 36 h 144"/>
                <a:gd name="T24" fmla="*/ 410 w 500"/>
                <a:gd name="T25" fmla="*/ 46 h 144"/>
                <a:gd name="T26" fmla="*/ 434 w 500"/>
                <a:gd name="T27" fmla="*/ 48 h 144"/>
                <a:gd name="T28" fmla="*/ 500 w 500"/>
                <a:gd name="T29" fmla="*/ 48 h 144"/>
                <a:gd name="T30" fmla="*/ 500 w 500"/>
                <a:gd name="T31" fmla="*/ 144 h 144"/>
                <a:gd name="T32" fmla="*/ 434 w 500"/>
                <a:gd name="T33" fmla="*/ 144 h 144"/>
                <a:gd name="T34" fmla="*/ 394 w 500"/>
                <a:gd name="T35" fmla="*/ 140 h 144"/>
                <a:gd name="T36" fmla="*/ 358 w 500"/>
                <a:gd name="T37" fmla="*/ 128 h 144"/>
                <a:gd name="T38" fmla="*/ 322 w 500"/>
                <a:gd name="T39" fmla="*/ 112 h 144"/>
                <a:gd name="T40" fmla="*/ 286 w 500"/>
                <a:gd name="T41" fmla="*/ 100 h 144"/>
                <a:gd name="T42" fmla="*/ 250 w 500"/>
                <a:gd name="T43" fmla="*/ 96 h 144"/>
                <a:gd name="T44" fmla="*/ 214 w 500"/>
                <a:gd name="T45" fmla="*/ 100 h 144"/>
                <a:gd name="T46" fmla="*/ 178 w 500"/>
                <a:gd name="T47" fmla="*/ 112 h 144"/>
                <a:gd name="T48" fmla="*/ 144 w 500"/>
                <a:gd name="T49" fmla="*/ 128 h 144"/>
                <a:gd name="T50" fmla="*/ 106 w 500"/>
                <a:gd name="T51" fmla="*/ 140 h 144"/>
                <a:gd name="T52" fmla="*/ 66 w 500"/>
                <a:gd name="T53" fmla="*/ 144 h 144"/>
                <a:gd name="T54" fmla="*/ 0 w 500"/>
                <a:gd name="T55" fmla="*/ 144 h 144"/>
                <a:gd name="T56" fmla="*/ 0 w 500"/>
                <a:gd name="T57" fmla="*/ 48 h 14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00"/>
                <a:gd name="T88" fmla="*/ 0 h 144"/>
                <a:gd name="T89" fmla="*/ 500 w 500"/>
                <a:gd name="T90" fmla="*/ 144 h 14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00" h="144">
                  <a:moveTo>
                    <a:pt x="0" y="48"/>
                  </a:moveTo>
                  <a:lnTo>
                    <a:pt x="66" y="48"/>
                  </a:lnTo>
                  <a:lnTo>
                    <a:pt x="90" y="46"/>
                  </a:lnTo>
                  <a:lnTo>
                    <a:pt x="116" y="36"/>
                  </a:lnTo>
                  <a:lnTo>
                    <a:pt x="146" y="24"/>
                  </a:lnTo>
                  <a:lnTo>
                    <a:pt x="176" y="12"/>
                  </a:lnTo>
                  <a:lnTo>
                    <a:pt x="212" y="4"/>
                  </a:lnTo>
                  <a:lnTo>
                    <a:pt x="250" y="0"/>
                  </a:lnTo>
                  <a:lnTo>
                    <a:pt x="288" y="4"/>
                  </a:lnTo>
                  <a:lnTo>
                    <a:pt x="324" y="12"/>
                  </a:lnTo>
                  <a:lnTo>
                    <a:pt x="356" y="24"/>
                  </a:lnTo>
                  <a:lnTo>
                    <a:pt x="384" y="36"/>
                  </a:lnTo>
                  <a:lnTo>
                    <a:pt x="410" y="46"/>
                  </a:lnTo>
                  <a:lnTo>
                    <a:pt x="434" y="48"/>
                  </a:lnTo>
                  <a:lnTo>
                    <a:pt x="500" y="48"/>
                  </a:lnTo>
                  <a:lnTo>
                    <a:pt x="500" y="144"/>
                  </a:lnTo>
                  <a:lnTo>
                    <a:pt x="434" y="144"/>
                  </a:lnTo>
                  <a:lnTo>
                    <a:pt x="394" y="140"/>
                  </a:lnTo>
                  <a:lnTo>
                    <a:pt x="358" y="128"/>
                  </a:lnTo>
                  <a:lnTo>
                    <a:pt x="322" y="112"/>
                  </a:lnTo>
                  <a:lnTo>
                    <a:pt x="286" y="100"/>
                  </a:lnTo>
                  <a:lnTo>
                    <a:pt x="250" y="96"/>
                  </a:lnTo>
                  <a:lnTo>
                    <a:pt x="214" y="100"/>
                  </a:lnTo>
                  <a:lnTo>
                    <a:pt x="178" y="112"/>
                  </a:lnTo>
                  <a:lnTo>
                    <a:pt x="144" y="128"/>
                  </a:lnTo>
                  <a:lnTo>
                    <a:pt x="106" y="140"/>
                  </a:lnTo>
                  <a:lnTo>
                    <a:pt x="66" y="144"/>
                  </a:lnTo>
                  <a:lnTo>
                    <a:pt x="0" y="144"/>
                  </a:lnTo>
                  <a:lnTo>
                    <a:pt x="0" y="4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40" name="Rectangle 218"/>
            <p:cNvSpPr>
              <a:spLocks noChangeArrowheads="1"/>
            </p:cNvSpPr>
            <p:nvPr/>
          </p:nvSpPr>
          <p:spPr bwMode="auto">
            <a:xfrm>
              <a:off x="4829" y="1827"/>
              <a:ext cx="10" cy="200"/>
            </a:xfrm>
            <a:prstGeom prst="rect">
              <a:avLst/>
            </a:prstGeom>
            <a:solidFill>
              <a:srgbClr val="BABABA"/>
            </a:solidFill>
            <a:ln w="0">
              <a:solidFill>
                <a:srgbClr val="BABAB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41" name="Rectangle 219"/>
            <p:cNvSpPr>
              <a:spLocks noChangeArrowheads="1"/>
            </p:cNvSpPr>
            <p:nvPr/>
          </p:nvSpPr>
          <p:spPr bwMode="auto">
            <a:xfrm>
              <a:off x="4829" y="1827"/>
              <a:ext cx="10" cy="20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42" name="Rectangle 220"/>
            <p:cNvSpPr>
              <a:spLocks noChangeArrowheads="1"/>
            </p:cNvSpPr>
            <p:nvPr/>
          </p:nvSpPr>
          <p:spPr bwMode="auto">
            <a:xfrm>
              <a:off x="4829" y="2087"/>
              <a:ext cx="10" cy="204"/>
            </a:xfrm>
            <a:prstGeom prst="rect">
              <a:avLst/>
            </a:prstGeom>
            <a:solidFill>
              <a:srgbClr val="BABABA"/>
            </a:solidFill>
            <a:ln w="0">
              <a:solidFill>
                <a:srgbClr val="BABAB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43" name="Rectangle 221"/>
            <p:cNvSpPr>
              <a:spLocks noChangeArrowheads="1"/>
            </p:cNvSpPr>
            <p:nvPr/>
          </p:nvSpPr>
          <p:spPr bwMode="auto">
            <a:xfrm>
              <a:off x="4829" y="2087"/>
              <a:ext cx="10" cy="204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44" name="Rectangle 222"/>
            <p:cNvSpPr>
              <a:spLocks noChangeArrowheads="1"/>
            </p:cNvSpPr>
            <p:nvPr/>
          </p:nvSpPr>
          <p:spPr bwMode="auto">
            <a:xfrm>
              <a:off x="5071" y="2731"/>
              <a:ext cx="20" cy="64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45" name="Freeform 223"/>
            <p:cNvSpPr>
              <a:spLocks/>
            </p:cNvSpPr>
            <p:nvPr/>
          </p:nvSpPr>
          <p:spPr bwMode="auto">
            <a:xfrm>
              <a:off x="4423" y="3007"/>
              <a:ext cx="938" cy="154"/>
            </a:xfrm>
            <a:custGeom>
              <a:avLst/>
              <a:gdLst>
                <a:gd name="T0" fmla="*/ 470 w 938"/>
                <a:gd name="T1" fmla="*/ 0 h 154"/>
                <a:gd name="T2" fmla="*/ 500 w 938"/>
                <a:gd name="T3" fmla="*/ 2 h 154"/>
                <a:gd name="T4" fmla="*/ 538 w 938"/>
                <a:gd name="T5" fmla="*/ 2 h 154"/>
                <a:gd name="T6" fmla="*/ 586 w 938"/>
                <a:gd name="T7" fmla="*/ 6 h 154"/>
                <a:gd name="T8" fmla="*/ 628 w 938"/>
                <a:gd name="T9" fmla="*/ 12 h 154"/>
                <a:gd name="T10" fmla="*/ 680 w 938"/>
                <a:gd name="T11" fmla="*/ 18 h 154"/>
                <a:gd name="T12" fmla="*/ 738 w 938"/>
                <a:gd name="T13" fmla="*/ 30 h 154"/>
                <a:gd name="T14" fmla="*/ 808 w 938"/>
                <a:gd name="T15" fmla="*/ 46 h 154"/>
                <a:gd name="T16" fmla="*/ 830 w 938"/>
                <a:gd name="T17" fmla="*/ 50 h 154"/>
                <a:gd name="T18" fmla="*/ 862 w 938"/>
                <a:gd name="T19" fmla="*/ 52 h 154"/>
                <a:gd name="T20" fmla="*/ 898 w 938"/>
                <a:gd name="T21" fmla="*/ 54 h 154"/>
                <a:gd name="T22" fmla="*/ 938 w 938"/>
                <a:gd name="T23" fmla="*/ 56 h 154"/>
                <a:gd name="T24" fmla="*/ 938 w 938"/>
                <a:gd name="T25" fmla="*/ 100 h 154"/>
                <a:gd name="T26" fmla="*/ 898 w 938"/>
                <a:gd name="T27" fmla="*/ 100 h 154"/>
                <a:gd name="T28" fmla="*/ 862 w 938"/>
                <a:gd name="T29" fmla="*/ 102 h 154"/>
                <a:gd name="T30" fmla="*/ 830 w 938"/>
                <a:gd name="T31" fmla="*/ 106 h 154"/>
                <a:gd name="T32" fmla="*/ 808 w 938"/>
                <a:gd name="T33" fmla="*/ 110 h 154"/>
                <a:gd name="T34" fmla="*/ 738 w 938"/>
                <a:gd name="T35" fmla="*/ 124 h 154"/>
                <a:gd name="T36" fmla="*/ 680 w 938"/>
                <a:gd name="T37" fmla="*/ 136 h 154"/>
                <a:gd name="T38" fmla="*/ 628 w 938"/>
                <a:gd name="T39" fmla="*/ 144 h 154"/>
                <a:gd name="T40" fmla="*/ 586 w 938"/>
                <a:gd name="T41" fmla="*/ 148 h 154"/>
                <a:gd name="T42" fmla="*/ 538 w 938"/>
                <a:gd name="T43" fmla="*/ 152 h 154"/>
                <a:gd name="T44" fmla="*/ 500 w 938"/>
                <a:gd name="T45" fmla="*/ 154 h 154"/>
                <a:gd name="T46" fmla="*/ 470 w 938"/>
                <a:gd name="T47" fmla="*/ 154 h 154"/>
                <a:gd name="T48" fmla="*/ 438 w 938"/>
                <a:gd name="T49" fmla="*/ 154 h 154"/>
                <a:gd name="T50" fmla="*/ 400 w 938"/>
                <a:gd name="T51" fmla="*/ 152 h 154"/>
                <a:gd name="T52" fmla="*/ 354 w 938"/>
                <a:gd name="T53" fmla="*/ 148 h 154"/>
                <a:gd name="T54" fmla="*/ 310 w 938"/>
                <a:gd name="T55" fmla="*/ 144 h 154"/>
                <a:gd name="T56" fmla="*/ 260 w 938"/>
                <a:gd name="T57" fmla="*/ 136 h 154"/>
                <a:gd name="T58" fmla="*/ 200 w 938"/>
                <a:gd name="T59" fmla="*/ 124 h 154"/>
                <a:gd name="T60" fmla="*/ 132 w 938"/>
                <a:gd name="T61" fmla="*/ 110 h 154"/>
                <a:gd name="T62" fmla="*/ 108 w 938"/>
                <a:gd name="T63" fmla="*/ 106 h 154"/>
                <a:gd name="T64" fmla="*/ 78 w 938"/>
                <a:gd name="T65" fmla="*/ 102 h 154"/>
                <a:gd name="T66" fmla="*/ 40 w 938"/>
                <a:gd name="T67" fmla="*/ 100 h 154"/>
                <a:gd name="T68" fmla="*/ 0 w 938"/>
                <a:gd name="T69" fmla="*/ 100 h 154"/>
                <a:gd name="T70" fmla="*/ 0 w 938"/>
                <a:gd name="T71" fmla="*/ 56 h 154"/>
                <a:gd name="T72" fmla="*/ 40 w 938"/>
                <a:gd name="T73" fmla="*/ 54 h 154"/>
                <a:gd name="T74" fmla="*/ 78 w 938"/>
                <a:gd name="T75" fmla="*/ 52 h 154"/>
                <a:gd name="T76" fmla="*/ 108 w 938"/>
                <a:gd name="T77" fmla="*/ 50 h 154"/>
                <a:gd name="T78" fmla="*/ 132 w 938"/>
                <a:gd name="T79" fmla="*/ 46 h 154"/>
                <a:gd name="T80" fmla="*/ 200 w 938"/>
                <a:gd name="T81" fmla="*/ 30 h 154"/>
                <a:gd name="T82" fmla="*/ 260 w 938"/>
                <a:gd name="T83" fmla="*/ 18 h 154"/>
                <a:gd name="T84" fmla="*/ 310 w 938"/>
                <a:gd name="T85" fmla="*/ 12 h 154"/>
                <a:gd name="T86" fmla="*/ 354 w 938"/>
                <a:gd name="T87" fmla="*/ 6 h 154"/>
                <a:gd name="T88" fmla="*/ 400 w 938"/>
                <a:gd name="T89" fmla="*/ 2 h 154"/>
                <a:gd name="T90" fmla="*/ 438 w 938"/>
                <a:gd name="T91" fmla="*/ 2 h 154"/>
                <a:gd name="T92" fmla="*/ 470 w 938"/>
                <a:gd name="T93" fmla="*/ 0 h 15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938"/>
                <a:gd name="T142" fmla="*/ 0 h 154"/>
                <a:gd name="T143" fmla="*/ 938 w 938"/>
                <a:gd name="T144" fmla="*/ 154 h 15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938" h="154">
                  <a:moveTo>
                    <a:pt x="470" y="0"/>
                  </a:moveTo>
                  <a:lnTo>
                    <a:pt x="500" y="2"/>
                  </a:lnTo>
                  <a:lnTo>
                    <a:pt x="538" y="2"/>
                  </a:lnTo>
                  <a:lnTo>
                    <a:pt x="586" y="6"/>
                  </a:lnTo>
                  <a:lnTo>
                    <a:pt x="628" y="12"/>
                  </a:lnTo>
                  <a:lnTo>
                    <a:pt x="680" y="18"/>
                  </a:lnTo>
                  <a:lnTo>
                    <a:pt x="738" y="30"/>
                  </a:lnTo>
                  <a:lnTo>
                    <a:pt x="808" y="46"/>
                  </a:lnTo>
                  <a:lnTo>
                    <a:pt x="830" y="50"/>
                  </a:lnTo>
                  <a:lnTo>
                    <a:pt x="862" y="52"/>
                  </a:lnTo>
                  <a:lnTo>
                    <a:pt x="898" y="54"/>
                  </a:lnTo>
                  <a:lnTo>
                    <a:pt x="938" y="56"/>
                  </a:lnTo>
                  <a:lnTo>
                    <a:pt x="938" y="100"/>
                  </a:lnTo>
                  <a:lnTo>
                    <a:pt x="898" y="100"/>
                  </a:lnTo>
                  <a:lnTo>
                    <a:pt x="862" y="102"/>
                  </a:lnTo>
                  <a:lnTo>
                    <a:pt x="830" y="106"/>
                  </a:lnTo>
                  <a:lnTo>
                    <a:pt x="808" y="110"/>
                  </a:lnTo>
                  <a:lnTo>
                    <a:pt x="738" y="124"/>
                  </a:lnTo>
                  <a:lnTo>
                    <a:pt x="680" y="136"/>
                  </a:lnTo>
                  <a:lnTo>
                    <a:pt x="628" y="144"/>
                  </a:lnTo>
                  <a:lnTo>
                    <a:pt x="586" y="148"/>
                  </a:lnTo>
                  <a:lnTo>
                    <a:pt x="538" y="152"/>
                  </a:lnTo>
                  <a:lnTo>
                    <a:pt x="500" y="154"/>
                  </a:lnTo>
                  <a:lnTo>
                    <a:pt x="470" y="154"/>
                  </a:lnTo>
                  <a:lnTo>
                    <a:pt x="438" y="154"/>
                  </a:lnTo>
                  <a:lnTo>
                    <a:pt x="400" y="152"/>
                  </a:lnTo>
                  <a:lnTo>
                    <a:pt x="354" y="148"/>
                  </a:lnTo>
                  <a:lnTo>
                    <a:pt x="310" y="144"/>
                  </a:lnTo>
                  <a:lnTo>
                    <a:pt x="260" y="136"/>
                  </a:lnTo>
                  <a:lnTo>
                    <a:pt x="200" y="124"/>
                  </a:lnTo>
                  <a:lnTo>
                    <a:pt x="132" y="110"/>
                  </a:lnTo>
                  <a:lnTo>
                    <a:pt x="108" y="106"/>
                  </a:lnTo>
                  <a:lnTo>
                    <a:pt x="78" y="102"/>
                  </a:lnTo>
                  <a:lnTo>
                    <a:pt x="40" y="100"/>
                  </a:lnTo>
                  <a:lnTo>
                    <a:pt x="0" y="100"/>
                  </a:lnTo>
                  <a:lnTo>
                    <a:pt x="0" y="56"/>
                  </a:lnTo>
                  <a:lnTo>
                    <a:pt x="40" y="54"/>
                  </a:lnTo>
                  <a:lnTo>
                    <a:pt x="78" y="52"/>
                  </a:lnTo>
                  <a:lnTo>
                    <a:pt x="108" y="50"/>
                  </a:lnTo>
                  <a:lnTo>
                    <a:pt x="132" y="46"/>
                  </a:lnTo>
                  <a:lnTo>
                    <a:pt x="200" y="30"/>
                  </a:lnTo>
                  <a:lnTo>
                    <a:pt x="260" y="18"/>
                  </a:lnTo>
                  <a:lnTo>
                    <a:pt x="310" y="12"/>
                  </a:lnTo>
                  <a:lnTo>
                    <a:pt x="354" y="6"/>
                  </a:lnTo>
                  <a:lnTo>
                    <a:pt x="400" y="2"/>
                  </a:lnTo>
                  <a:lnTo>
                    <a:pt x="438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3D96E3"/>
            </a:solidFill>
            <a:ln w="0">
              <a:solidFill>
                <a:srgbClr val="3D96E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46" name="Freeform 224"/>
            <p:cNvSpPr>
              <a:spLocks/>
            </p:cNvSpPr>
            <p:nvPr/>
          </p:nvSpPr>
          <p:spPr bwMode="auto">
            <a:xfrm>
              <a:off x="4423" y="3007"/>
              <a:ext cx="938" cy="154"/>
            </a:xfrm>
            <a:custGeom>
              <a:avLst/>
              <a:gdLst>
                <a:gd name="T0" fmla="*/ 470 w 938"/>
                <a:gd name="T1" fmla="*/ 0 h 154"/>
                <a:gd name="T2" fmla="*/ 500 w 938"/>
                <a:gd name="T3" fmla="*/ 2 h 154"/>
                <a:gd name="T4" fmla="*/ 538 w 938"/>
                <a:gd name="T5" fmla="*/ 2 h 154"/>
                <a:gd name="T6" fmla="*/ 586 w 938"/>
                <a:gd name="T7" fmla="*/ 6 h 154"/>
                <a:gd name="T8" fmla="*/ 628 w 938"/>
                <a:gd name="T9" fmla="*/ 12 h 154"/>
                <a:gd name="T10" fmla="*/ 680 w 938"/>
                <a:gd name="T11" fmla="*/ 18 h 154"/>
                <a:gd name="T12" fmla="*/ 738 w 938"/>
                <a:gd name="T13" fmla="*/ 30 h 154"/>
                <a:gd name="T14" fmla="*/ 808 w 938"/>
                <a:gd name="T15" fmla="*/ 46 h 154"/>
                <a:gd name="T16" fmla="*/ 830 w 938"/>
                <a:gd name="T17" fmla="*/ 50 h 154"/>
                <a:gd name="T18" fmla="*/ 862 w 938"/>
                <a:gd name="T19" fmla="*/ 52 h 154"/>
                <a:gd name="T20" fmla="*/ 898 w 938"/>
                <a:gd name="T21" fmla="*/ 54 h 154"/>
                <a:gd name="T22" fmla="*/ 938 w 938"/>
                <a:gd name="T23" fmla="*/ 56 h 154"/>
                <a:gd name="T24" fmla="*/ 938 w 938"/>
                <a:gd name="T25" fmla="*/ 100 h 154"/>
                <a:gd name="T26" fmla="*/ 898 w 938"/>
                <a:gd name="T27" fmla="*/ 100 h 154"/>
                <a:gd name="T28" fmla="*/ 862 w 938"/>
                <a:gd name="T29" fmla="*/ 102 h 154"/>
                <a:gd name="T30" fmla="*/ 830 w 938"/>
                <a:gd name="T31" fmla="*/ 106 h 154"/>
                <a:gd name="T32" fmla="*/ 808 w 938"/>
                <a:gd name="T33" fmla="*/ 110 h 154"/>
                <a:gd name="T34" fmla="*/ 738 w 938"/>
                <a:gd name="T35" fmla="*/ 124 h 154"/>
                <a:gd name="T36" fmla="*/ 680 w 938"/>
                <a:gd name="T37" fmla="*/ 136 h 154"/>
                <a:gd name="T38" fmla="*/ 628 w 938"/>
                <a:gd name="T39" fmla="*/ 144 h 154"/>
                <a:gd name="T40" fmla="*/ 586 w 938"/>
                <a:gd name="T41" fmla="*/ 148 h 154"/>
                <a:gd name="T42" fmla="*/ 538 w 938"/>
                <a:gd name="T43" fmla="*/ 152 h 154"/>
                <a:gd name="T44" fmla="*/ 500 w 938"/>
                <a:gd name="T45" fmla="*/ 154 h 154"/>
                <a:gd name="T46" fmla="*/ 470 w 938"/>
                <a:gd name="T47" fmla="*/ 154 h 154"/>
                <a:gd name="T48" fmla="*/ 438 w 938"/>
                <a:gd name="T49" fmla="*/ 154 h 154"/>
                <a:gd name="T50" fmla="*/ 400 w 938"/>
                <a:gd name="T51" fmla="*/ 152 h 154"/>
                <a:gd name="T52" fmla="*/ 354 w 938"/>
                <a:gd name="T53" fmla="*/ 148 h 154"/>
                <a:gd name="T54" fmla="*/ 310 w 938"/>
                <a:gd name="T55" fmla="*/ 144 h 154"/>
                <a:gd name="T56" fmla="*/ 260 w 938"/>
                <a:gd name="T57" fmla="*/ 136 h 154"/>
                <a:gd name="T58" fmla="*/ 200 w 938"/>
                <a:gd name="T59" fmla="*/ 124 h 154"/>
                <a:gd name="T60" fmla="*/ 132 w 938"/>
                <a:gd name="T61" fmla="*/ 110 h 154"/>
                <a:gd name="T62" fmla="*/ 108 w 938"/>
                <a:gd name="T63" fmla="*/ 106 h 154"/>
                <a:gd name="T64" fmla="*/ 78 w 938"/>
                <a:gd name="T65" fmla="*/ 102 h 154"/>
                <a:gd name="T66" fmla="*/ 40 w 938"/>
                <a:gd name="T67" fmla="*/ 100 h 154"/>
                <a:gd name="T68" fmla="*/ 0 w 938"/>
                <a:gd name="T69" fmla="*/ 100 h 154"/>
                <a:gd name="T70" fmla="*/ 0 w 938"/>
                <a:gd name="T71" fmla="*/ 56 h 154"/>
                <a:gd name="T72" fmla="*/ 40 w 938"/>
                <a:gd name="T73" fmla="*/ 54 h 154"/>
                <a:gd name="T74" fmla="*/ 78 w 938"/>
                <a:gd name="T75" fmla="*/ 52 h 154"/>
                <a:gd name="T76" fmla="*/ 108 w 938"/>
                <a:gd name="T77" fmla="*/ 50 h 154"/>
                <a:gd name="T78" fmla="*/ 132 w 938"/>
                <a:gd name="T79" fmla="*/ 46 h 154"/>
                <a:gd name="T80" fmla="*/ 200 w 938"/>
                <a:gd name="T81" fmla="*/ 30 h 154"/>
                <a:gd name="T82" fmla="*/ 260 w 938"/>
                <a:gd name="T83" fmla="*/ 18 h 154"/>
                <a:gd name="T84" fmla="*/ 310 w 938"/>
                <a:gd name="T85" fmla="*/ 12 h 154"/>
                <a:gd name="T86" fmla="*/ 354 w 938"/>
                <a:gd name="T87" fmla="*/ 6 h 154"/>
                <a:gd name="T88" fmla="*/ 400 w 938"/>
                <a:gd name="T89" fmla="*/ 2 h 154"/>
                <a:gd name="T90" fmla="*/ 438 w 938"/>
                <a:gd name="T91" fmla="*/ 2 h 154"/>
                <a:gd name="T92" fmla="*/ 470 w 938"/>
                <a:gd name="T93" fmla="*/ 0 h 15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938"/>
                <a:gd name="T142" fmla="*/ 0 h 154"/>
                <a:gd name="T143" fmla="*/ 938 w 938"/>
                <a:gd name="T144" fmla="*/ 154 h 15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938" h="154">
                  <a:moveTo>
                    <a:pt x="470" y="0"/>
                  </a:moveTo>
                  <a:lnTo>
                    <a:pt x="500" y="2"/>
                  </a:lnTo>
                  <a:lnTo>
                    <a:pt x="538" y="2"/>
                  </a:lnTo>
                  <a:lnTo>
                    <a:pt x="586" y="6"/>
                  </a:lnTo>
                  <a:lnTo>
                    <a:pt x="628" y="12"/>
                  </a:lnTo>
                  <a:lnTo>
                    <a:pt x="680" y="18"/>
                  </a:lnTo>
                  <a:lnTo>
                    <a:pt x="738" y="30"/>
                  </a:lnTo>
                  <a:lnTo>
                    <a:pt x="808" y="46"/>
                  </a:lnTo>
                  <a:lnTo>
                    <a:pt x="830" y="50"/>
                  </a:lnTo>
                  <a:lnTo>
                    <a:pt x="862" y="52"/>
                  </a:lnTo>
                  <a:lnTo>
                    <a:pt x="898" y="54"/>
                  </a:lnTo>
                  <a:lnTo>
                    <a:pt x="938" y="56"/>
                  </a:lnTo>
                  <a:lnTo>
                    <a:pt x="938" y="100"/>
                  </a:lnTo>
                  <a:lnTo>
                    <a:pt x="898" y="100"/>
                  </a:lnTo>
                  <a:lnTo>
                    <a:pt x="862" y="102"/>
                  </a:lnTo>
                  <a:lnTo>
                    <a:pt x="830" y="106"/>
                  </a:lnTo>
                  <a:lnTo>
                    <a:pt x="808" y="110"/>
                  </a:lnTo>
                  <a:lnTo>
                    <a:pt x="738" y="124"/>
                  </a:lnTo>
                  <a:lnTo>
                    <a:pt x="680" y="136"/>
                  </a:lnTo>
                  <a:lnTo>
                    <a:pt x="628" y="144"/>
                  </a:lnTo>
                  <a:lnTo>
                    <a:pt x="586" y="148"/>
                  </a:lnTo>
                  <a:lnTo>
                    <a:pt x="538" y="152"/>
                  </a:lnTo>
                  <a:lnTo>
                    <a:pt x="500" y="154"/>
                  </a:lnTo>
                  <a:lnTo>
                    <a:pt x="470" y="154"/>
                  </a:lnTo>
                  <a:lnTo>
                    <a:pt x="438" y="154"/>
                  </a:lnTo>
                  <a:lnTo>
                    <a:pt x="400" y="152"/>
                  </a:lnTo>
                  <a:lnTo>
                    <a:pt x="354" y="148"/>
                  </a:lnTo>
                  <a:lnTo>
                    <a:pt x="310" y="144"/>
                  </a:lnTo>
                  <a:lnTo>
                    <a:pt x="260" y="136"/>
                  </a:lnTo>
                  <a:lnTo>
                    <a:pt x="200" y="124"/>
                  </a:lnTo>
                  <a:lnTo>
                    <a:pt x="132" y="110"/>
                  </a:lnTo>
                  <a:lnTo>
                    <a:pt x="108" y="106"/>
                  </a:lnTo>
                  <a:lnTo>
                    <a:pt x="78" y="102"/>
                  </a:lnTo>
                  <a:lnTo>
                    <a:pt x="40" y="100"/>
                  </a:lnTo>
                  <a:lnTo>
                    <a:pt x="0" y="100"/>
                  </a:lnTo>
                  <a:lnTo>
                    <a:pt x="0" y="56"/>
                  </a:lnTo>
                  <a:lnTo>
                    <a:pt x="40" y="54"/>
                  </a:lnTo>
                  <a:lnTo>
                    <a:pt x="78" y="52"/>
                  </a:lnTo>
                  <a:lnTo>
                    <a:pt x="108" y="50"/>
                  </a:lnTo>
                  <a:lnTo>
                    <a:pt x="132" y="46"/>
                  </a:lnTo>
                  <a:lnTo>
                    <a:pt x="200" y="30"/>
                  </a:lnTo>
                  <a:lnTo>
                    <a:pt x="260" y="18"/>
                  </a:lnTo>
                  <a:lnTo>
                    <a:pt x="310" y="12"/>
                  </a:lnTo>
                  <a:lnTo>
                    <a:pt x="354" y="6"/>
                  </a:lnTo>
                  <a:lnTo>
                    <a:pt x="400" y="2"/>
                  </a:lnTo>
                  <a:lnTo>
                    <a:pt x="438" y="2"/>
                  </a:lnTo>
                  <a:lnTo>
                    <a:pt x="47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47" name="Freeform 225"/>
            <p:cNvSpPr>
              <a:spLocks/>
            </p:cNvSpPr>
            <p:nvPr/>
          </p:nvSpPr>
          <p:spPr bwMode="auto">
            <a:xfrm>
              <a:off x="4425" y="3149"/>
              <a:ext cx="934" cy="198"/>
            </a:xfrm>
            <a:custGeom>
              <a:avLst/>
              <a:gdLst>
                <a:gd name="T0" fmla="*/ 466 w 934"/>
                <a:gd name="T1" fmla="*/ 198 h 198"/>
                <a:gd name="T2" fmla="*/ 496 w 934"/>
                <a:gd name="T3" fmla="*/ 196 h 198"/>
                <a:gd name="T4" fmla="*/ 526 w 934"/>
                <a:gd name="T5" fmla="*/ 192 h 198"/>
                <a:gd name="T6" fmla="*/ 560 w 934"/>
                <a:gd name="T7" fmla="*/ 186 h 198"/>
                <a:gd name="T8" fmla="*/ 598 w 934"/>
                <a:gd name="T9" fmla="*/ 176 h 198"/>
                <a:gd name="T10" fmla="*/ 638 w 934"/>
                <a:gd name="T11" fmla="*/ 160 h 198"/>
                <a:gd name="T12" fmla="*/ 684 w 934"/>
                <a:gd name="T13" fmla="*/ 138 h 198"/>
                <a:gd name="T14" fmla="*/ 704 w 934"/>
                <a:gd name="T15" fmla="*/ 126 h 198"/>
                <a:gd name="T16" fmla="*/ 730 w 934"/>
                <a:gd name="T17" fmla="*/ 110 h 198"/>
                <a:gd name="T18" fmla="*/ 760 w 934"/>
                <a:gd name="T19" fmla="*/ 94 h 198"/>
                <a:gd name="T20" fmla="*/ 792 w 934"/>
                <a:gd name="T21" fmla="*/ 74 h 198"/>
                <a:gd name="T22" fmla="*/ 828 w 934"/>
                <a:gd name="T23" fmla="*/ 58 h 198"/>
                <a:gd name="T24" fmla="*/ 864 w 934"/>
                <a:gd name="T25" fmla="*/ 42 h 198"/>
                <a:gd name="T26" fmla="*/ 900 w 934"/>
                <a:gd name="T27" fmla="*/ 32 h 198"/>
                <a:gd name="T28" fmla="*/ 934 w 934"/>
                <a:gd name="T29" fmla="*/ 28 h 198"/>
                <a:gd name="T30" fmla="*/ 934 w 934"/>
                <a:gd name="T31" fmla="*/ 0 h 198"/>
                <a:gd name="T32" fmla="*/ 900 w 934"/>
                <a:gd name="T33" fmla="*/ 4 h 198"/>
                <a:gd name="T34" fmla="*/ 864 w 934"/>
                <a:gd name="T35" fmla="*/ 14 h 198"/>
                <a:gd name="T36" fmla="*/ 828 w 934"/>
                <a:gd name="T37" fmla="*/ 30 h 198"/>
                <a:gd name="T38" fmla="*/ 792 w 934"/>
                <a:gd name="T39" fmla="*/ 46 h 198"/>
                <a:gd name="T40" fmla="*/ 760 w 934"/>
                <a:gd name="T41" fmla="*/ 66 h 198"/>
                <a:gd name="T42" fmla="*/ 730 w 934"/>
                <a:gd name="T43" fmla="*/ 84 h 198"/>
                <a:gd name="T44" fmla="*/ 704 w 934"/>
                <a:gd name="T45" fmla="*/ 98 h 198"/>
                <a:gd name="T46" fmla="*/ 684 w 934"/>
                <a:gd name="T47" fmla="*/ 110 h 198"/>
                <a:gd name="T48" fmla="*/ 638 w 934"/>
                <a:gd name="T49" fmla="*/ 132 h 198"/>
                <a:gd name="T50" fmla="*/ 598 w 934"/>
                <a:gd name="T51" fmla="*/ 148 h 198"/>
                <a:gd name="T52" fmla="*/ 560 w 934"/>
                <a:gd name="T53" fmla="*/ 158 h 198"/>
                <a:gd name="T54" fmla="*/ 526 w 934"/>
                <a:gd name="T55" fmla="*/ 164 h 198"/>
                <a:gd name="T56" fmla="*/ 496 w 934"/>
                <a:gd name="T57" fmla="*/ 168 h 198"/>
                <a:gd name="T58" fmla="*/ 466 w 934"/>
                <a:gd name="T59" fmla="*/ 170 h 198"/>
                <a:gd name="T60" fmla="*/ 438 w 934"/>
                <a:gd name="T61" fmla="*/ 168 h 198"/>
                <a:gd name="T62" fmla="*/ 408 w 934"/>
                <a:gd name="T63" fmla="*/ 164 h 198"/>
                <a:gd name="T64" fmla="*/ 374 w 934"/>
                <a:gd name="T65" fmla="*/ 158 h 198"/>
                <a:gd name="T66" fmla="*/ 336 w 934"/>
                <a:gd name="T67" fmla="*/ 148 h 198"/>
                <a:gd name="T68" fmla="*/ 296 w 934"/>
                <a:gd name="T69" fmla="*/ 132 h 198"/>
                <a:gd name="T70" fmla="*/ 250 w 934"/>
                <a:gd name="T71" fmla="*/ 110 h 198"/>
                <a:gd name="T72" fmla="*/ 230 w 934"/>
                <a:gd name="T73" fmla="*/ 98 h 198"/>
                <a:gd name="T74" fmla="*/ 204 w 934"/>
                <a:gd name="T75" fmla="*/ 84 h 198"/>
                <a:gd name="T76" fmla="*/ 174 w 934"/>
                <a:gd name="T77" fmla="*/ 66 h 198"/>
                <a:gd name="T78" fmla="*/ 142 w 934"/>
                <a:gd name="T79" fmla="*/ 46 h 198"/>
                <a:gd name="T80" fmla="*/ 106 w 934"/>
                <a:gd name="T81" fmla="*/ 30 h 198"/>
                <a:gd name="T82" fmla="*/ 70 w 934"/>
                <a:gd name="T83" fmla="*/ 14 h 198"/>
                <a:gd name="T84" fmla="*/ 34 w 934"/>
                <a:gd name="T85" fmla="*/ 4 h 198"/>
                <a:gd name="T86" fmla="*/ 0 w 934"/>
                <a:gd name="T87" fmla="*/ 0 h 198"/>
                <a:gd name="T88" fmla="*/ 0 w 934"/>
                <a:gd name="T89" fmla="*/ 28 h 198"/>
                <a:gd name="T90" fmla="*/ 34 w 934"/>
                <a:gd name="T91" fmla="*/ 32 h 198"/>
                <a:gd name="T92" fmla="*/ 70 w 934"/>
                <a:gd name="T93" fmla="*/ 42 h 198"/>
                <a:gd name="T94" fmla="*/ 106 w 934"/>
                <a:gd name="T95" fmla="*/ 58 h 198"/>
                <a:gd name="T96" fmla="*/ 142 w 934"/>
                <a:gd name="T97" fmla="*/ 74 h 198"/>
                <a:gd name="T98" fmla="*/ 174 w 934"/>
                <a:gd name="T99" fmla="*/ 94 h 198"/>
                <a:gd name="T100" fmla="*/ 204 w 934"/>
                <a:gd name="T101" fmla="*/ 110 h 198"/>
                <a:gd name="T102" fmla="*/ 230 w 934"/>
                <a:gd name="T103" fmla="*/ 126 h 198"/>
                <a:gd name="T104" fmla="*/ 250 w 934"/>
                <a:gd name="T105" fmla="*/ 138 h 198"/>
                <a:gd name="T106" fmla="*/ 296 w 934"/>
                <a:gd name="T107" fmla="*/ 160 h 198"/>
                <a:gd name="T108" fmla="*/ 336 w 934"/>
                <a:gd name="T109" fmla="*/ 176 h 198"/>
                <a:gd name="T110" fmla="*/ 374 w 934"/>
                <a:gd name="T111" fmla="*/ 186 h 198"/>
                <a:gd name="T112" fmla="*/ 408 w 934"/>
                <a:gd name="T113" fmla="*/ 192 h 198"/>
                <a:gd name="T114" fmla="*/ 438 w 934"/>
                <a:gd name="T115" fmla="*/ 196 h 198"/>
                <a:gd name="T116" fmla="*/ 466 w 934"/>
                <a:gd name="T117" fmla="*/ 198 h 19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34"/>
                <a:gd name="T178" fmla="*/ 0 h 198"/>
                <a:gd name="T179" fmla="*/ 934 w 934"/>
                <a:gd name="T180" fmla="*/ 198 h 19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34" h="198">
                  <a:moveTo>
                    <a:pt x="466" y="198"/>
                  </a:moveTo>
                  <a:lnTo>
                    <a:pt x="496" y="196"/>
                  </a:lnTo>
                  <a:lnTo>
                    <a:pt x="526" y="192"/>
                  </a:lnTo>
                  <a:lnTo>
                    <a:pt x="560" y="186"/>
                  </a:lnTo>
                  <a:lnTo>
                    <a:pt x="598" y="176"/>
                  </a:lnTo>
                  <a:lnTo>
                    <a:pt x="638" y="160"/>
                  </a:lnTo>
                  <a:lnTo>
                    <a:pt x="684" y="138"/>
                  </a:lnTo>
                  <a:lnTo>
                    <a:pt x="704" y="126"/>
                  </a:lnTo>
                  <a:lnTo>
                    <a:pt x="730" y="110"/>
                  </a:lnTo>
                  <a:lnTo>
                    <a:pt x="760" y="94"/>
                  </a:lnTo>
                  <a:lnTo>
                    <a:pt x="792" y="74"/>
                  </a:lnTo>
                  <a:lnTo>
                    <a:pt x="828" y="58"/>
                  </a:lnTo>
                  <a:lnTo>
                    <a:pt x="864" y="42"/>
                  </a:lnTo>
                  <a:lnTo>
                    <a:pt x="900" y="32"/>
                  </a:lnTo>
                  <a:lnTo>
                    <a:pt x="934" y="28"/>
                  </a:lnTo>
                  <a:lnTo>
                    <a:pt x="934" y="0"/>
                  </a:lnTo>
                  <a:lnTo>
                    <a:pt x="900" y="4"/>
                  </a:lnTo>
                  <a:lnTo>
                    <a:pt x="864" y="14"/>
                  </a:lnTo>
                  <a:lnTo>
                    <a:pt x="828" y="30"/>
                  </a:lnTo>
                  <a:lnTo>
                    <a:pt x="792" y="46"/>
                  </a:lnTo>
                  <a:lnTo>
                    <a:pt x="760" y="66"/>
                  </a:lnTo>
                  <a:lnTo>
                    <a:pt x="730" y="84"/>
                  </a:lnTo>
                  <a:lnTo>
                    <a:pt x="704" y="98"/>
                  </a:lnTo>
                  <a:lnTo>
                    <a:pt x="684" y="110"/>
                  </a:lnTo>
                  <a:lnTo>
                    <a:pt x="638" y="132"/>
                  </a:lnTo>
                  <a:lnTo>
                    <a:pt x="598" y="148"/>
                  </a:lnTo>
                  <a:lnTo>
                    <a:pt x="560" y="158"/>
                  </a:lnTo>
                  <a:lnTo>
                    <a:pt x="526" y="164"/>
                  </a:lnTo>
                  <a:lnTo>
                    <a:pt x="496" y="168"/>
                  </a:lnTo>
                  <a:lnTo>
                    <a:pt x="466" y="170"/>
                  </a:lnTo>
                  <a:lnTo>
                    <a:pt x="438" y="168"/>
                  </a:lnTo>
                  <a:lnTo>
                    <a:pt x="408" y="164"/>
                  </a:lnTo>
                  <a:lnTo>
                    <a:pt x="374" y="158"/>
                  </a:lnTo>
                  <a:lnTo>
                    <a:pt x="336" y="148"/>
                  </a:lnTo>
                  <a:lnTo>
                    <a:pt x="296" y="132"/>
                  </a:lnTo>
                  <a:lnTo>
                    <a:pt x="250" y="110"/>
                  </a:lnTo>
                  <a:lnTo>
                    <a:pt x="230" y="98"/>
                  </a:lnTo>
                  <a:lnTo>
                    <a:pt x="204" y="84"/>
                  </a:lnTo>
                  <a:lnTo>
                    <a:pt x="174" y="66"/>
                  </a:lnTo>
                  <a:lnTo>
                    <a:pt x="142" y="46"/>
                  </a:lnTo>
                  <a:lnTo>
                    <a:pt x="106" y="30"/>
                  </a:lnTo>
                  <a:lnTo>
                    <a:pt x="70" y="14"/>
                  </a:lnTo>
                  <a:lnTo>
                    <a:pt x="34" y="4"/>
                  </a:lnTo>
                  <a:lnTo>
                    <a:pt x="0" y="0"/>
                  </a:lnTo>
                  <a:lnTo>
                    <a:pt x="0" y="28"/>
                  </a:lnTo>
                  <a:lnTo>
                    <a:pt x="34" y="32"/>
                  </a:lnTo>
                  <a:lnTo>
                    <a:pt x="70" y="42"/>
                  </a:lnTo>
                  <a:lnTo>
                    <a:pt x="106" y="58"/>
                  </a:lnTo>
                  <a:lnTo>
                    <a:pt x="142" y="74"/>
                  </a:lnTo>
                  <a:lnTo>
                    <a:pt x="174" y="94"/>
                  </a:lnTo>
                  <a:lnTo>
                    <a:pt x="204" y="110"/>
                  </a:lnTo>
                  <a:lnTo>
                    <a:pt x="230" y="126"/>
                  </a:lnTo>
                  <a:lnTo>
                    <a:pt x="250" y="138"/>
                  </a:lnTo>
                  <a:lnTo>
                    <a:pt x="296" y="160"/>
                  </a:lnTo>
                  <a:lnTo>
                    <a:pt x="336" y="176"/>
                  </a:lnTo>
                  <a:lnTo>
                    <a:pt x="374" y="186"/>
                  </a:lnTo>
                  <a:lnTo>
                    <a:pt x="408" y="192"/>
                  </a:lnTo>
                  <a:lnTo>
                    <a:pt x="438" y="196"/>
                  </a:lnTo>
                  <a:lnTo>
                    <a:pt x="466" y="198"/>
                  </a:lnTo>
                  <a:close/>
                </a:path>
              </a:pathLst>
            </a:custGeom>
            <a:solidFill>
              <a:srgbClr val="BABABA"/>
            </a:solidFill>
            <a:ln w="0">
              <a:solidFill>
                <a:srgbClr val="BABAB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48" name="Freeform 226"/>
            <p:cNvSpPr>
              <a:spLocks/>
            </p:cNvSpPr>
            <p:nvPr/>
          </p:nvSpPr>
          <p:spPr bwMode="auto">
            <a:xfrm>
              <a:off x="4425" y="3149"/>
              <a:ext cx="934" cy="198"/>
            </a:xfrm>
            <a:custGeom>
              <a:avLst/>
              <a:gdLst>
                <a:gd name="T0" fmla="*/ 466 w 934"/>
                <a:gd name="T1" fmla="*/ 198 h 198"/>
                <a:gd name="T2" fmla="*/ 496 w 934"/>
                <a:gd name="T3" fmla="*/ 196 h 198"/>
                <a:gd name="T4" fmla="*/ 526 w 934"/>
                <a:gd name="T5" fmla="*/ 192 h 198"/>
                <a:gd name="T6" fmla="*/ 560 w 934"/>
                <a:gd name="T7" fmla="*/ 186 h 198"/>
                <a:gd name="T8" fmla="*/ 598 w 934"/>
                <a:gd name="T9" fmla="*/ 176 h 198"/>
                <a:gd name="T10" fmla="*/ 638 w 934"/>
                <a:gd name="T11" fmla="*/ 160 h 198"/>
                <a:gd name="T12" fmla="*/ 684 w 934"/>
                <a:gd name="T13" fmla="*/ 138 h 198"/>
                <a:gd name="T14" fmla="*/ 704 w 934"/>
                <a:gd name="T15" fmla="*/ 126 h 198"/>
                <a:gd name="T16" fmla="*/ 730 w 934"/>
                <a:gd name="T17" fmla="*/ 110 h 198"/>
                <a:gd name="T18" fmla="*/ 760 w 934"/>
                <a:gd name="T19" fmla="*/ 94 h 198"/>
                <a:gd name="T20" fmla="*/ 792 w 934"/>
                <a:gd name="T21" fmla="*/ 74 h 198"/>
                <a:gd name="T22" fmla="*/ 828 w 934"/>
                <a:gd name="T23" fmla="*/ 58 h 198"/>
                <a:gd name="T24" fmla="*/ 864 w 934"/>
                <a:gd name="T25" fmla="*/ 42 h 198"/>
                <a:gd name="T26" fmla="*/ 900 w 934"/>
                <a:gd name="T27" fmla="*/ 32 h 198"/>
                <a:gd name="T28" fmla="*/ 934 w 934"/>
                <a:gd name="T29" fmla="*/ 28 h 198"/>
                <a:gd name="T30" fmla="*/ 934 w 934"/>
                <a:gd name="T31" fmla="*/ 0 h 198"/>
                <a:gd name="T32" fmla="*/ 900 w 934"/>
                <a:gd name="T33" fmla="*/ 4 h 198"/>
                <a:gd name="T34" fmla="*/ 864 w 934"/>
                <a:gd name="T35" fmla="*/ 14 h 198"/>
                <a:gd name="T36" fmla="*/ 828 w 934"/>
                <a:gd name="T37" fmla="*/ 30 h 198"/>
                <a:gd name="T38" fmla="*/ 792 w 934"/>
                <a:gd name="T39" fmla="*/ 46 h 198"/>
                <a:gd name="T40" fmla="*/ 760 w 934"/>
                <a:gd name="T41" fmla="*/ 66 h 198"/>
                <a:gd name="T42" fmla="*/ 730 w 934"/>
                <a:gd name="T43" fmla="*/ 84 h 198"/>
                <a:gd name="T44" fmla="*/ 704 w 934"/>
                <a:gd name="T45" fmla="*/ 98 h 198"/>
                <a:gd name="T46" fmla="*/ 684 w 934"/>
                <a:gd name="T47" fmla="*/ 110 h 198"/>
                <a:gd name="T48" fmla="*/ 638 w 934"/>
                <a:gd name="T49" fmla="*/ 132 h 198"/>
                <a:gd name="T50" fmla="*/ 598 w 934"/>
                <a:gd name="T51" fmla="*/ 148 h 198"/>
                <a:gd name="T52" fmla="*/ 560 w 934"/>
                <a:gd name="T53" fmla="*/ 158 h 198"/>
                <a:gd name="T54" fmla="*/ 526 w 934"/>
                <a:gd name="T55" fmla="*/ 164 h 198"/>
                <a:gd name="T56" fmla="*/ 496 w 934"/>
                <a:gd name="T57" fmla="*/ 168 h 198"/>
                <a:gd name="T58" fmla="*/ 466 w 934"/>
                <a:gd name="T59" fmla="*/ 170 h 198"/>
                <a:gd name="T60" fmla="*/ 438 w 934"/>
                <a:gd name="T61" fmla="*/ 168 h 198"/>
                <a:gd name="T62" fmla="*/ 408 w 934"/>
                <a:gd name="T63" fmla="*/ 164 h 198"/>
                <a:gd name="T64" fmla="*/ 374 w 934"/>
                <a:gd name="T65" fmla="*/ 158 h 198"/>
                <a:gd name="T66" fmla="*/ 336 w 934"/>
                <a:gd name="T67" fmla="*/ 148 h 198"/>
                <a:gd name="T68" fmla="*/ 296 w 934"/>
                <a:gd name="T69" fmla="*/ 132 h 198"/>
                <a:gd name="T70" fmla="*/ 250 w 934"/>
                <a:gd name="T71" fmla="*/ 110 h 198"/>
                <a:gd name="T72" fmla="*/ 230 w 934"/>
                <a:gd name="T73" fmla="*/ 98 h 198"/>
                <a:gd name="T74" fmla="*/ 204 w 934"/>
                <a:gd name="T75" fmla="*/ 84 h 198"/>
                <a:gd name="T76" fmla="*/ 174 w 934"/>
                <a:gd name="T77" fmla="*/ 66 h 198"/>
                <a:gd name="T78" fmla="*/ 142 w 934"/>
                <a:gd name="T79" fmla="*/ 46 h 198"/>
                <a:gd name="T80" fmla="*/ 106 w 934"/>
                <a:gd name="T81" fmla="*/ 30 h 198"/>
                <a:gd name="T82" fmla="*/ 70 w 934"/>
                <a:gd name="T83" fmla="*/ 14 h 198"/>
                <a:gd name="T84" fmla="*/ 34 w 934"/>
                <a:gd name="T85" fmla="*/ 4 h 198"/>
                <a:gd name="T86" fmla="*/ 0 w 934"/>
                <a:gd name="T87" fmla="*/ 0 h 198"/>
                <a:gd name="T88" fmla="*/ 0 w 934"/>
                <a:gd name="T89" fmla="*/ 28 h 198"/>
                <a:gd name="T90" fmla="*/ 34 w 934"/>
                <a:gd name="T91" fmla="*/ 32 h 198"/>
                <a:gd name="T92" fmla="*/ 70 w 934"/>
                <a:gd name="T93" fmla="*/ 42 h 198"/>
                <a:gd name="T94" fmla="*/ 106 w 934"/>
                <a:gd name="T95" fmla="*/ 58 h 198"/>
                <a:gd name="T96" fmla="*/ 142 w 934"/>
                <a:gd name="T97" fmla="*/ 74 h 198"/>
                <a:gd name="T98" fmla="*/ 174 w 934"/>
                <a:gd name="T99" fmla="*/ 94 h 198"/>
                <a:gd name="T100" fmla="*/ 204 w 934"/>
                <a:gd name="T101" fmla="*/ 110 h 198"/>
                <a:gd name="T102" fmla="*/ 230 w 934"/>
                <a:gd name="T103" fmla="*/ 126 h 198"/>
                <a:gd name="T104" fmla="*/ 250 w 934"/>
                <a:gd name="T105" fmla="*/ 138 h 198"/>
                <a:gd name="T106" fmla="*/ 296 w 934"/>
                <a:gd name="T107" fmla="*/ 160 h 198"/>
                <a:gd name="T108" fmla="*/ 336 w 934"/>
                <a:gd name="T109" fmla="*/ 176 h 198"/>
                <a:gd name="T110" fmla="*/ 374 w 934"/>
                <a:gd name="T111" fmla="*/ 186 h 198"/>
                <a:gd name="T112" fmla="*/ 408 w 934"/>
                <a:gd name="T113" fmla="*/ 192 h 198"/>
                <a:gd name="T114" fmla="*/ 438 w 934"/>
                <a:gd name="T115" fmla="*/ 196 h 198"/>
                <a:gd name="T116" fmla="*/ 466 w 934"/>
                <a:gd name="T117" fmla="*/ 198 h 19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34"/>
                <a:gd name="T178" fmla="*/ 0 h 198"/>
                <a:gd name="T179" fmla="*/ 934 w 934"/>
                <a:gd name="T180" fmla="*/ 198 h 19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34" h="198">
                  <a:moveTo>
                    <a:pt x="466" y="198"/>
                  </a:moveTo>
                  <a:lnTo>
                    <a:pt x="496" y="196"/>
                  </a:lnTo>
                  <a:lnTo>
                    <a:pt x="526" y="192"/>
                  </a:lnTo>
                  <a:lnTo>
                    <a:pt x="560" y="186"/>
                  </a:lnTo>
                  <a:lnTo>
                    <a:pt x="598" y="176"/>
                  </a:lnTo>
                  <a:lnTo>
                    <a:pt x="638" y="160"/>
                  </a:lnTo>
                  <a:lnTo>
                    <a:pt x="684" y="138"/>
                  </a:lnTo>
                  <a:lnTo>
                    <a:pt x="704" y="126"/>
                  </a:lnTo>
                  <a:lnTo>
                    <a:pt x="730" y="110"/>
                  </a:lnTo>
                  <a:lnTo>
                    <a:pt x="760" y="94"/>
                  </a:lnTo>
                  <a:lnTo>
                    <a:pt x="792" y="74"/>
                  </a:lnTo>
                  <a:lnTo>
                    <a:pt x="828" y="58"/>
                  </a:lnTo>
                  <a:lnTo>
                    <a:pt x="864" y="42"/>
                  </a:lnTo>
                  <a:lnTo>
                    <a:pt x="900" y="32"/>
                  </a:lnTo>
                  <a:lnTo>
                    <a:pt x="934" y="28"/>
                  </a:lnTo>
                  <a:lnTo>
                    <a:pt x="934" y="0"/>
                  </a:lnTo>
                  <a:lnTo>
                    <a:pt x="900" y="4"/>
                  </a:lnTo>
                  <a:lnTo>
                    <a:pt x="864" y="14"/>
                  </a:lnTo>
                  <a:lnTo>
                    <a:pt x="828" y="30"/>
                  </a:lnTo>
                  <a:lnTo>
                    <a:pt x="792" y="46"/>
                  </a:lnTo>
                  <a:lnTo>
                    <a:pt x="760" y="66"/>
                  </a:lnTo>
                  <a:lnTo>
                    <a:pt x="730" y="84"/>
                  </a:lnTo>
                  <a:lnTo>
                    <a:pt x="704" y="98"/>
                  </a:lnTo>
                  <a:lnTo>
                    <a:pt x="684" y="110"/>
                  </a:lnTo>
                  <a:lnTo>
                    <a:pt x="638" y="132"/>
                  </a:lnTo>
                  <a:lnTo>
                    <a:pt x="598" y="148"/>
                  </a:lnTo>
                  <a:lnTo>
                    <a:pt x="560" y="158"/>
                  </a:lnTo>
                  <a:lnTo>
                    <a:pt x="526" y="164"/>
                  </a:lnTo>
                  <a:lnTo>
                    <a:pt x="496" y="168"/>
                  </a:lnTo>
                  <a:lnTo>
                    <a:pt x="466" y="170"/>
                  </a:lnTo>
                  <a:lnTo>
                    <a:pt x="438" y="168"/>
                  </a:lnTo>
                  <a:lnTo>
                    <a:pt x="408" y="164"/>
                  </a:lnTo>
                  <a:lnTo>
                    <a:pt x="374" y="158"/>
                  </a:lnTo>
                  <a:lnTo>
                    <a:pt x="336" y="148"/>
                  </a:lnTo>
                  <a:lnTo>
                    <a:pt x="296" y="132"/>
                  </a:lnTo>
                  <a:lnTo>
                    <a:pt x="250" y="110"/>
                  </a:lnTo>
                  <a:lnTo>
                    <a:pt x="230" y="98"/>
                  </a:lnTo>
                  <a:lnTo>
                    <a:pt x="204" y="84"/>
                  </a:lnTo>
                  <a:lnTo>
                    <a:pt x="174" y="66"/>
                  </a:lnTo>
                  <a:lnTo>
                    <a:pt x="142" y="46"/>
                  </a:lnTo>
                  <a:lnTo>
                    <a:pt x="106" y="30"/>
                  </a:lnTo>
                  <a:lnTo>
                    <a:pt x="70" y="14"/>
                  </a:lnTo>
                  <a:lnTo>
                    <a:pt x="34" y="4"/>
                  </a:lnTo>
                  <a:lnTo>
                    <a:pt x="0" y="0"/>
                  </a:lnTo>
                  <a:lnTo>
                    <a:pt x="0" y="28"/>
                  </a:lnTo>
                  <a:lnTo>
                    <a:pt x="34" y="32"/>
                  </a:lnTo>
                  <a:lnTo>
                    <a:pt x="70" y="42"/>
                  </a:lnTo>
                  <a:lnTo>
                    <a:pt x="106" y="58"/>
                  </a:lnTo>
                  <a:lnTo>
                    <a:pt x="142" y="74"/>
                  </a:lnTo>
                  <a:lnTo>
                    <a:pt x="174" y="94"/>
                  </a:lnTo>
                  <a:lnTo>
                    <a:pt x="204" y="110"/>
                  </a:lnTo>
                  <a:lnTo>
                    <a:pt x="230" y="126"/>
                  </a:lnTo>
                  <a:lnTo>
                    <a:pt x="250" y="138"/>
                  </a:lnTo>
                  <a:lnTo>
                    <a:pt x="296" y="160"/>
                  </a:lnTo>
                  <a:lnTo>
                    <a:pt x="336" y="176"/>
                  </a:lnTo>
                  <a:lnTo>
                    <a:pt x="374" y="186"/>
                  </a:lnTo>
                  <a:lnTo>
                    <a:pt x="408" y="192"/>
                  </a:lnTo>
                  <a:lnTo>
                    <a:pt x="438" y="196"/>
                  </a:lnTo>
                  <a:lnTo>
                    <a:pt x="466" y="19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49" name="Freeform 227"/>
            <p:cNvSpPr>
              <a:spLocks/>
            </p:cNvSpPr>
            <p:nvPr/>
          </p:nvSpPr>
          <p:spPr bwMode="auto">
            <a:xfrm>
              <a:off x="4425" y="2823"/>
              <a:ext cx="934" cy="196"/>
            </a:xfrm>
            <a:custGeom>
              <a:avLst/>
              <a:gdLst>
                <a:gd name="T0" fmla="*/ 468 w 934"/>
                <a:gd name="T1" fmla="*/ 0 h 196"/>
                <a:gd name="T2" fmla="*/ 438 w 934"/>
                <a:gd name="T3" fmla="*/ 0 h 196"/>
                <a:gd name="T4" fmla="*/ 408 w 934"/>
                <a:gd name="T5" fmla="*/ 4 h 196"/>
                <a:gd name="T6" fmla="*/ 374 w 934"/>
                <a:gd name="T7" fmla="*/ 10 h 196"/>
                <a:gd name="T8" fmla="*/ 336 w 934"/>
                <a:gd name="T9" fmla="*/ 22 h 196"/>
                <a:gd name="T10" fmla="*/ 296 w 934"/>
                <a:gd name="T11" fmla="*/ 38 h 196"/>
                <a:gd name="T12" fmla="*/ 250 w 934"/>
                <a:gd name="T13" fmla="*/ 60 h 196"/>
                <a:gd name="T14" fmla="*/ 230 w 934"/>
                <a:gd name="T15" fmla="*/ 70 h 196"/>
                <a:gd name="T16" fmla="*/ 204 w 934"/>
                <a:gd name="T17" fmla="*/ 86 h 196"/>
                <a:gd name="T18" fmla="*/ 174 w 934"/>
                <a:gd name="T19" fmla="*/ 104 h 196"/>
                <a:gd name="T20" fmla="*/ 142 w 934"/>
                <a:gd name="T21" fmla="*/ 122 h 196"/>
                <a:gd name="T22" fmla="*/ 106 w 934"/>
                <a:gd name="T23" fmla="*/ 140 h 196"/>
                <a:gd name="T24" fmla="*/ 70 w 934"/>
                <a:gd name="T25" fmla="*/ 154 h 196"/>
                <a:gd name="T26" fmla="*/ 34 w 934"/>
                <a:gd name="T27" fmla="*/ 164 h 196"/>
                <a:gd name="T28" fmla="*/ 0 w 934"/>
                <a:gd name="T29" fmla="*/ 168 h 196"/>
                <a:gd name="T30" fmla="*/ 0 w 934"/>
                <a:gd name="T31" fmla="*/ 196 h 196"/>
                <a:gd name="T32" fmla="*/ 34 w 934"/>
                <a:gd name="T33" fmla="*/ 192 h 196"/>
                <a:gd name="T34" fmla="*/ 70 w 934"/>
                <a:gd name="T35" fmla="*/ 182 h 196"/>
                <a:gd name="T36" fmla="*/ 106 w 934"/>
                <a:gd name="T37" fmla="*/ 168 h 196"/>
                <a:gd name="T38" fmla="*/ 142 w 934"/>
                <a:gd name="T39" fmla="*/ 150 h 196"/>
                <a:gd name="T40" fmla="*/ 174 w 934"/>
                <a:gd name="T41" fmla="*/ 132 h 196"/>
                <a:gd name="T42" fmla="*/ 204 w 934"/>
                <a:gd name="T43" fmla="*/ 114 h 196"/>
                <a:gd name="T44" fmla="*/ 230 w 934"/>
                <a:gd name="T45" fmla="*/ 98 h 196"/>
                <a:gd name="T46" fmla="*/ 250 w 934"/>
                <a:gd name="T47" fmla="*/ 88 h 196"/>
                <a:gd name="T48" fmla="*/ 296 w 934"/>
                <a:gd name="T49" fmla="*/ 66 h 196"/>
                <a:gd name="T50" fmla="*/ 336 w 934"/>
                <a:gd name="T51" fmla="*/ 50 h 196"/>
                <a:gd name="T52" fmla="*/ 374 w 934"/>
                <a:gd name="T53" fmla="*/ 38 h 196"/>
                <a:gd name="T54" fmla="*/ 408 w 934"/>
                <a:gd name="T55" fmla="*/ 32 h 196"/>
                <a:gd name="T56" fmla="*/ 438 w 934"/>
                <a:gd name="T57" fmla="*/ 28 h 196"/>
                <a:gd name="T58" fmla="*/ 468 w 934"/>
                <a:gd name="T59" fmla="*/ 28 h 196"/>
                <a:gd name="T60" fmla="*/ 496 w 934"/>
                <a:gd name="T61" fmla="*/ 28 h 196"/>
                <a:gd name="T62" fmla="*/ 526 w 934"/>
                <a:gd name="T63" fmla="*/ 32 h 196"/>
                <a:gd name="T64" fmla="*/ 560 w 934"/>
                <a:gd name="T65" fmla="*/ 38 h 196"/>
                <a:gd name="T66" fmla="*/ 598 w 934"/>
                <a:gd name="T67" fmla="*/ 50 h 196"/>
                <a:gd name="T68" fmla="*/ 638 w 934"/>
                <a:gd name="T69" fmla="*/ 66 h 196"/>
                <a:gd name="T70" fmla="*/ 684 w 934"/>
                <a:gd name="T71" fmla="*/ 88 h 196"/>
                <a:gd name="T72" fmla="*/ 704 w 934"/>
                <a:gd name="T73" fmla="*/ 98 h 196"/>
                <a:gd name="T74" fmla="*/ 730 w 934"/>
                <a:gd name="T75" fmla="*/ 114 h 196"/>
                <a:gd name="T76" fmla="*/ 760 w 934"/>
                <a:gd name="T77" fmla="*/ 132 h 196"/>
                <a:gd name="T78" fmla="*/ 792 w 934"/>
                <a:gd name="T79" fmla="*/ 150 h 196"/>
                <a:gd name="T80" fmla="*/ 828 w 934"/>
                <a:gd name="T81" fmla="*/ 168 h 196"/>
                <a:gd name="T82" fmla="*/ 864 w 934"/>
                <a:gd name="T83" fmla="*/ 182 h 196"/>
                <a:gd name="T84" fmla="*/ 900 w 934"/>
                <a:gd name="T85" fmla="*/ 192 h 196"/>
                <a:gd name="T86" fmla="*/ 934 w 934"/>
                <a:gd name="T87" fmla="*/ 196 h 196"/>
                <a:gd name="T88" fmla="*/ 934 w 934"/>
                <a:gd name="T89" fmla="*/ 168 h 196"/>
                <a:gd name="T90" fmla="*/ 900 w 934"/>
                <a:gd name="T91" fmla="*/ 164 h 196"/>
                <a:gd name="T92" fmla="*/ 864 w 934"/>
                <a:gd name="T93" fmla="*/ 154 h 196"/>
                <a:gd name="T94" fmla="*/ 828 w 934"/>
                <a:gd name="T95" fmla="*/ 140 h 196"/>
                <a:gd name="T96" fmla="*/ 792 w 934"/>
                <a:gd name="T97" fmla="*/ 122 h 196"/>
                <a:gd name="T98" fmla="*/ 760 w 934"/>
                <a:gd name="T99" fmla="*/ 104 h 196"/>
                <a:gd name="T100" fmla="*/ 730 w 934"/>
                <a:gd name="T101" fmla="*/ 86 h 196"/>
                <a:gd name="T102" fmla="*/ 704 w 934"/>
                <a:gd name="T103" fmla="*/ 70 h 196"/>
                <a:gd name="T104" fmla="*/ 684 w 934"/>
                <a:gd name="T105" fmla="*/ 60 h 196"/>
                <a:gd name="T106" fmla="*/ 638 w 934"/>
                <a:gd name="T107" fmla="*/ 38 h 196"/>
                <a:gd name="T108" fmla="*/ 598 w 934"/>
                <a:gd name="T109" fmla="*/ 22 h 196"/>
                <a:gd name="T110" fmla="*/ 560 w 934"/>
                <a:gd name="T111" fmla="*/ 10 h 196"/>
                <a:gd name="T112" fmla="*/ 526 w 934"/>
                <a:gd name="T113" fmla="*/ 4 h 196"/>
                <a:gd name="T114" fmla="*/ 496 w 934"/>
                <a:gd name="T115" fmla="*/ 0 h 196"/>
                <a:gd name="T116" fmla="*/ 468 w 934"/>
                <a:gd name="T117" fmla="*/ 0 h 19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34"/>
                <a:gd name="T178" fmla="*/ 0 h 196"/>
                <a:gd name="T179" fmla="*/ 934 w 934"/>
                <a:gd name="T180" fmla="*/ 196 h 19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34" h="196">
                  <a:moveTo>
                    <a:pt x="468" y="0"/>
                  </a:moveTo>
                  <a:lnTo>
                    <a:pt x="438" y="0"/>
                  </a:lnTo>
                  <a:lnTo>
                    <a:pt x="408" y="4"/>
                  </a:lnTo>
                  <a:lnTo>
                    <a:pt x="374" y="10"/>
                  </a:lnTo>
                  <a:lnTo>
                    <a:pt x="336" y="22"/>
                  </a:lnTo>
                  <a:lnTo>
                    <a:pt x="296" y="38"/>
                  </a:lnTo>
                  <a:lnTo>
                    <a:pt x="250" y="60"/>
                  </a:lnTo>
                  <a:lnTo>
                    <a:pt x="230" y="70"/>
                  </a:lnTo>
                  <a:lnTo>
                    <a:pt x="204" y="86"/>
                  </a:lnTo>
                  <a:lnTo>
                    <a:pt x="174" y="104"/>
                  </a:lnTo>
                  <a:lnTo>
                    <a:pt x="142" y="122"/>
                  </a:lnTo>
                  <a:lnTo>
                    <a:pt x="106" y="140"/>
                  </a:lnTo>
                  <a:lnTo>
                    <a:pt x="70" y="154"/>
                  </a:lnTo>
                  <a:lnTo>
                    <a:pt x="34" y="164"/>
                  </a:lnTo>
                  <a:lnTo>
                    <a:pt x="0" y="168"/>
                  </a:lnTo>
                  <a:lnTo>
                    <a:pt x="0" y="196"/>
                  </a:lnTo>
                  <a:lnTo>
                    <a:pt x="34" y="192"/>
                  </a:lnTo>
                  <a:lnTo>
                    <a:pt x="70" y="182"/>
                  </a:lnTo>
                  <a:lnTo>
                    <a:pt x="106" y="168"/>
                  </a:lnTo>
                  <a:lnTo>
                    <a:pt x="142" y="150"/>
                  </a:lnTo>
                  <a:lnTo>
                    <a:pt x="174" y="132"/>
                  </a:lnTo>
                  <a:lnTo>
                    <a:pt x="204" y="114"/>
                  </a:lnTo>
                  <a:lnTo>
                    <a:pt x="230" y="98"/>
                  </a:lnTo>
                  <a:lnTo>
                    <a:pt x="250" y="88"/>
                  </a:lnTo>
                  <a:lnTo>
                    <a:pt x="296" y="66"/>
                  </a:lnTo>
                  <a:lnTo>
                    <a:pt x="336" y="50"/>
                  </a:lnTo>
                  <a:lnTo>
                    <a:pt x="374" y="38"/>
                  </a:lnTo>
                  <a:lnTo>
                    <a:pt x="408" y="32"/>
                  </a:lnTo>
                  <a:lnTo>
                    <a:pt x="438" y="28"/>
                  </a:lnTo>
                  <a:lnTo>
                    <a:pt x="468" y="28"/>
                  </a:lnTo>
                  <a:lnTo>
                    <a:pt x="496" y="28"/>
                  </a:lnTo>
                  <a:lnTo>
                    <a:pt x="526" y="32"/>
                  </a:lnTo>
                  <a:lnTo>
                    <a:pt x="560" y="38"/>
                  </a:lnTo>
                  <a:lnTo>
                    <a:pt x="598" y="50"/>
                  </a:lnTo>
                  <a:lnTo>
                    <a:pt x="638" y="66"/>
                  </a:lnTo>
                  <a:lnTo>
                    <a:pt x="684" y="88"/>
                  </a:lnTo>
                  <a:lnTo>
                    <a:pt x="704" y="98"/>
                  </a:lnTo>
                  <a:lnTo>
                    <a:pt x="730" y="114"/>
                  </a:lnTo>
                  <a:lnTo>
                    <a:pt x="760" y="132"/>
                  </a:lnTo>
                  <a:lnTo>
                    <a:pt x="792" y="150"/>
                  </a:lnTo>
                  <a:lnTo>
                    <a:pt x="828" y="168"/>
                  </a:lnTo>
                  <a:lnTo>
                    <a:pt x="864" y="182"/>
                  </a:lnTo>
                  <a:lnTo>
                    <a:pt x="900" y="192"/>
                  </a:lnTo>
                  <a:lnTo>
                    <a:pt x="934" y="196"/>
                  </a:lnTo>
                  <a:lnTo>
                    <a:pt x="934" y="168"/>
                  </a:lnTo>
                  <a:lnTo>
                    <a:pt x="900" y="164"/>
                  </a:lnTo>
                  <a:lnTo>
                    <a:pt x="864" y="154"/>
                  </a:lnTo>
                  <a:lnTo>
                    <a:pt x="828" y="140"/>
                  </a:lnTo>
                  <a:lnTo>
                    <a:pt x="792" y="122"/>
                  </a:lnTo>
                  <a:lnTo>
                    <a:pt x="760" y="104"/>
                  </a:lnTo>
                  <a:lnTo>
                    <a:pt x="730" y="86"/>
                  </a:lnTo>
                  <a:lnTo>
                    <a:pt x="704" y="70"/>
                  </a:lnTo>
                  <a:lnTo>
                    <a:pt x="684" y="60"/>
                  </a:lnTo>
                  <a:lnTo>
                    <a:pt x="638" y="38"/>
                  </a:lnTo>
                  <a:lnTo>
                    <a:pt x="598" y="22"/>
                  </a:lnTo>
                  <a:lnTo>
                    <a:pt x="560" y="10"/>
                  </a:lnTo>
                  <a:lnTo>
                    <a:pt x="526" y="4"/>
                  </a:lnTo>
                  <a:lnTo>
                    <a:pt x="496" y="0"/>
                  </a:lnTo>
                  <a:lnTo>
                    <a:pt x="468" y="0"/>
                  </a:lnTo>
                  <a:close/>
                </a:path>
              </a:pathLst>
            </a:custGeom>
            <a:solidFill>
              <a:srgbClr val="BABABA"/>
            </a:solidFill>
            <a:ln w="0">
              <a:solidFill>
                <a:srgbClr val="BABAB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50" name="Freeform 228"/>
            <p:cNvSpPr>
              <a:spLocks/>
            </p:cNvSpPr>
            <p:nvPr/>
          </p:nvSpPr>
          <p:spPr bwMode="auto">
            <a:xfrm>
              <a:off x="4425" y="2823"/>
              <a:ext cx="934" cy="196"/>
            </a:xfrm>
            <a:custGeom>
              <a:avLst/>
              <a:gdLst>
                <a:gd name="T0" fmla="*/ 468 w 934"/>
                <a:gd name="T1" fmla="*/ 0 h 196"/>
                <a:gd name="T2" fmla="*/ 438 w 934"/>
                <a:gd name="T3" fmla="*/ 0 h 196"/>
                <a:gd name="T4" fmla="*/ 408 w 934"/>
                <a:gd name="T5" fmla="*/ 4 h 196"/>
                <a:gd name="T6" fmla="*/ 374 w 934"/>
                <a:gd name="T7" fmla="*/ 10 h 196"/>
                <a:gd name="T8" fmla="*/ 336 w 934"/>
                <a:gd name="T9" fmla="*/ 22 h 196"/>
                <a:gd name="T10" fmla="*/ 296 w 934"/>
                <a:gd name="T11" fmla="*/ 38 h 196"/>
                <a:gd name="T12" fmla="*/ 250 w 934"/>
                <a:gd name="T13" fmla="*/ 60 h 196"/>
                <a:gd name="T14" fmla="*/ 230 w 934"/>
                <a:gd name="T15" fmla="*/ 70 h 196"/>
                <a:gd name="T16" fmla="*/ 204 w 934"/>
                <a:gd name="T17" fmla="*/ 86 h 196"/>
                <a:gd name="T18" fmla="*/ 174 w 934"/>
                <a:gd name="T19" fmla="*/ 104 h 196"/>
                <a:gd name="T20" fmla="*/ 142 w 934"/>
                <a:gd name="T21" fmla="*/ 122 h 196"/>
                <a:gd name="T22" fmla="*/ 106 w 934"/>
                <a:gd name="T23" fmla="*/ 140 h 196"/>
                <a:gd name="T24" fmla="*/ 70 w 934"/>
                <a:gd name="T25" fmla="*/ 154 h 196"/>
                <a:gd name="T26" fmla="*/ 34 w 934"/>
                <a:gd name="T27" fmla="*/ 164 h 196"/>
                <a:gd name="T28" fmla="*/ 0 w 934"/>
                <a:gd name="T29" fmla="*/ 168 h 196"/>
                <a:gd name="T30" fmla="*/ 0 w 934"/>
                <a:gd name="T31" fmla="*/ 196 h 196"/>
                <a:gd name="T32" fmla="*/ 34 w 934"/>
                <a:gd name="T33" fmla="*/ 192 h 196"/>
                <a:gd name="T34" fmla="*/ 70 w 934"/>
                <a:gd name="T35" fmla="*/ 182 h 196"/>
                <a:gd name="T36" fmla="*/ 106 w 934"/>
                <a:gd name="T37" fmla="*/ 168 h 196"/>
                <a:gd name="T38" fmla="*/ 142 w 934"/>
                <a:gd name="T39" fmla="*/ 150 h 196"/>
                <a:gd name="T40" fmla="*/ 174 w 934"/>
                <a:gd name="T41" fmla="*/ 132 h 196"/>
                <a:gd name="T42" fmla="*/ 204 w 934"/>
                <a:gd name="T43" fmla="*/ 114 h 196"/>
                <a:gd name="T44" fmla="*/ 230 w 934"/>
                <a:gd name="T45" fmla="*/ 98 h 196"/>
                <a:gd name="T46" fmla="*/ 250 w 934"/>
                <a:gd name="T47" fmla="*/ 88 h 196"/>
                <a:gd name="T48" fmla="*/ 296 w 934"/>
                <a:gd name="T49" fmla="*/ 66 h 196"/>
                <a:gd name="T50" fmla="*/ 336 w 934"/>
                <a:gd name="T51" fmla="*/ 50 h 196"/>
                <a:gd name="T52" fmla="*/ 374 w 934"/>
                <a:gd name="T53" fmla="*/ 38 h 196"/>
                <a:gd name="T54" fmla="*/ 408 w 934"/>
                <a:gd name="T55" fmla="*/ 32 h 196"/>
                <a:gd name="T56" fmla="*/ 438 w 934"/>
                <a:gd name="T57" fmla="*/ 28 h 196"/>
                <a:gd name="T58" fmla="*/ 468 w 934"/>
                <a:gd name="T59" fmla="*/ 28 h 196"/>
                <a:gd name="T60" fmla="*/ 496 w 934"/>
                <a:gd name="T61" fmla="*/ 28 h 196"/>
                <a:gd name="T62" fmla="*/ 526 w 934"/>
                <a:gd name="T63" fmla="*/ 32 h 196"/>
                <a:gd name="T64" fmla="*/ 560 w 934"/>
                <a:gd name="T65" fmla="*/ 38 h 196"/>
                <a:gd name="T66" fmla="*/ 598 w 934"/>
                <a:gd name="T67" fmla="*/ 50 h 196"/>
                <a:gd name="T68" fmla="*/ 638 w 934"/>
                <a:gd name="T69" fmla="*/ 66 h 196"/>
                <a:gd name="T70" fmla="*/ 684 w 934"/>
                <a:gd name="T71" fmla="*/ 88 h 196"/>
                <a:gd name="T72" fmla="*/ 704 w 934"/>
                <a:gd name="T73" fmla="*/ 98 h 196"/>
                <a:gd name="T74" fmla="*/ 730 w 934"/>
                <a:gd name="T75" fmla="*/ 114 h 196"/>
                <a:gd name="T76" fmla="*/ 760 w 934"/>
                <a:gd name="T77" fmla="*/ 132 h 196"/>
                <a:gd name="T78" fmla="*/ 792 w 934"/>
                <a:gd name="T79" fmla="*/ 150 h 196"/>
                <a:gd name="T80" fmla="*/ 828 w 934"/>
                <a:gd name="T81" fmla="*/ 168 h 196"/>
                <a:gd name="T82" fmla="*/ 864 w 934"/>
                <a:gd name="T83" fmla="*/ 182 h 196"/>
                <a:gd name="T84" fmla="*/ 900 w 934"/>
                <a:gd name="T85" fmla="*/ 192 h 196"/>
                <a:gd name="T86" fmla="*/ 934 w 934"/>
                <a:gd name="T87" fmla="*/ 196 h 196"/>
                <a:gd name="T88" fmla="*/ 934 w 934"/>
                <a:gd name="T89" fmla="*/ 168 h 196"/>
                <a:gd name="T90" fmla="*/ 900 w 934"/>
                <a:gd name="T91" fmla="*/ 164 h 196"/>
                <a:gd name="T92" fmla="*/ 864 w 934"/>
                <a:gd name="T93" fmla="*/ 154 h 196"/>
                <a:gd name="T94" fmla="*/ 828 w 934"/>
                <a:gd name="T95" fmla="*/ 140 h 196"/>
                <a:gd name="T96" fmla="*/ 792 w 934"/>
                <a:gd name="T97" fmla="*/ 122 h 196"/>
                <a:gd name="T98" fmla="*/ 760 w 934"/>
                <a:gd name="T99" fmla="*/ 104 h 196"/>
                <a:gd name="T100" fmla="*/ 730 w 934"/>
                <a:gd name="T101" fmla="*/ 86 h 196"/>
                <a:gd name="T102" fmla="*/ 704 w 934"/>
                <a:gd name="T103" fmla="*/ 70 h 196"/>
                <a:gd name="T104" fmla="*/ 684 w 934"/>
                <a:gd name="T105" fmla="*/ 60 h 196"/>
                <a:gd name="T106" fmla="*/ 638 w 934"/>
                <a:gd name="T107" fmla="*/ 38 h 196"/>
                <a:gd name="T108" fmla="*/ 598 w 934"/>
                <a:gd name="T109" fmla="*/ 22 h 196"/>
                <a:gd name="T110" fmla="*/ 560 w 934"/>
                <a:gd name="T111" fmla="*/ 10 h 196"/>
                <a:gd name="T112" fmla="*/ 526 w 934"/>
                <a:gd name="T113" fmla="*/ 4 h 196"/>
                <a:gd name="T114" fmla="*/ 496 w 934"/>
                <a:gd name="T115" fmla="*/ 0 h 196"/>
                <a:gd name="T116" fmla="*/ 468 w 934"/>
                <a:gd name="T117" fmla="*/ 0 h 19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34"/>
                <a:gd name="T178" fmla="*/ 0 h 196"/>
                <a:gd name="T179" fmla="*/ 934 w 934"/>
                <a:gd name="T180" fmla="*/ 196 h 19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34" h="196">
                  <a:moveTo>
                    <a:pt x="468" y="0"/>
                  </a:moveTo>
                  <a:lnTo>
                    <a:pt x="438" y="0"/>
                  </a:lnTo>
                  <a:lnTo>
                    <a:pt x="408" y="4"/>
                  </a:lnTo>
                  <a:lnTo>
                    <a:pt x="374" y="10"/>
                  </a:lnTo>
                  <a:lnTo>
                    <a:pt x="336" y="22"/>
                  </a:lnTo>
                  <a:lnTo>
                    <a:pt x="296" y="38"/>
                  </a:lnTo>
                  <a:lnTo>
                    <a:pt x="250" y="60"/>
                  </a:lnTo>
                  <a:lnTo>
                    <a:pt x="230" y="70"/>
                  </a:lnTo>
                  <a:lnTo>
                    <a:pt x="204" y="86"/>
                  </a:lnTo>
                  <a:lnTo>
                    <a:pt x="174" y="104"/>
                  </a:lnTo>
                  <a:lnTo>
                    <a:pt x="142" y="122"/>
                  </a:lnTo>
                  <a:lnTo>
                    <a:pt x="106" y="140"/>
                  </a:lnTo>
                  <a:lnTo>
                    <a:pt x="70" y="154"/>
                  </a:lnTo>
                  <a:lnTo>
                    <a:pt x="34" y="164"/>
                  </a:lnTo>
                  <a:lnTo>
                    <a:pt x="0" y="168"/>
                  </a:lnTo>
                  <a:lnTo>
                    <a:pt x="0" y="196"/>
                  </a:lnTo>
                  <a:lnTo>
                    <a:pt x="34" y="192"/>
                  </a:lnTo>
                  <a:lnTo>
                    <a:pt x="70" y="182"/>
                  </a:lnTo>
                  <a:lnTo>
                    <a:pt x="106" y="168"/>
                  </a:lnTo>
                  <a:lnTo>
                    <a:pt x="142" y="150"/>
                  </a:lnTo>
                  <a:lnTo>
                    <a:pt x="174" y="132"/>
                  </a:lnTo>
                  <a:lnTo>
                    <a:pt x="204" y="114"/>
                  </a:lnTo>
                  <a:lnTo>
                    <a:pt x="230" y="98"/>
                  </a:lnTo>
                  <a:lnTo>
                    <a:pt x="250" y="88"/>
                  </a:lnTo>
                  <a:lnTo>
                    <a:pt x="296" y="66"/>
                  </a:lnTo>
                  <a:lnTo>
                    <a:pt x="336" y="50"/>
                  </a:lnTo>
                  <a:lnTo>
                    <a:pt x="374" y="38"/>
                  </a:lnTo>
                  <a:lnTo>
                    <a:pt x="408" y="32"/>
                  </a:lnTo>
                  <a:lnTo>
                    <a:pt x="438" y="28"/>
                  </a:lnTo>
                  <a:lnTo>
                    <a:pt x="468" y="28"/>
                  </a:lnTo>
                  <a:lnTo>
                    <a:pt x="496" y="28"/>
                  </a:lnTo>
                  <a:lnTo>
                    <a:pt x="526" y="32"/>
                  </a:lnTo>
                  <a:lnTo>
                    <a:pt x="560" y="38"/>
                  </a:lnTo>
                  <a:lnTo>
                    <a:pt x="598" y="50"/>
                  </a:lnTo>
                  <a:lnTo>
                    <a:pt x="638" y="66"/>
                  </a:lnTo>
                  <a:lnTo>
                    <a:pt x="684" y="88"/>
                  </a:lnTo>
                  <a:lnTo>
                    <a:pt x="704" y="98"/>
                  </a:lnTo>
                  <a:lnTo>
                    <a:pt x="730" y="114"/>
                  </a:lnTo>
                  <a:lnTo>
                    <a:pt x="760" y="132"/>
                  </a:lnTo>
                  <a:lnTo>
                    <a:pt x="792" y="150"/>
                  </a:lnTo>
                  <a:lnTo>
                    <a:pt x="828" y="168"/>
                  </a:lnTo>
                  <a:lnTo>
                    <a:pt x="864" y="182"/>
                  </a:lnTo>
                  <a:lnTo>
                    <a:pt x="900" y="192"/>
                  </a:lnTo>
                  <a:lnTo>
                    <a:pt x="934" y="196"/>
                  </a:lnTo>
                  <a:lnTo>
                    <a:pt x="934" y="168"/>
                  </a:lnTo>
                  <a:lnTo>
                    <a:pt x="900" y="164"/>
                  </a:lnTo>
                  <a:lnTo>
                    <a:pt x="864" y="154"/>
                  </a:lnTo>
                  <a:lnTo>
                    <a:pt x="828" y="140"/>
                  </a:lnTo>
                  <a:lnTo>
                    <a:pt x="792" y="122"/>
                  </a:lnTo>
                  <a:lnTo>
                    <a:pt x="760" y="104"/>
                  </a:lnTo>
                  <a:lnTo>
                    <a:pt x="730" y="86"/>
                  </a:lnTo>
                  <a:lnTo>
                    <a:pt x="704" y="70"/>
                  </a:lnTo>
                  <a:lnTo>
                    <a:pt x="684" y="60"/>
                  </a:lnTo>
                  <a:lnTo>
                    <a:pt x="638" y="38"/>
                  </a:lnTo>
                  <a:lnTo>
                    <a:pt x="598" y="22"/>
                  </a:lnTo>
                  <a:lnTo>
                    <a:pt x="560" y="10"/>
                  </a:lnTo>
                  <a:lnTo>
                    <a:pt x="526" y="4"/>
                  </a:lnTo>
                  <a:lnTo>
                    <a:pt x="496" y="0"/>
                  </a:lnTo>
                  <a:lnTo>
                    <a:pt x="46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51" name="Rectangle 229"/>
            <p:cNvSpPr>
              <a:spLocks noChangeArrowheads="1"/>
            </p:cNvSpPr>
            <p:nvPr/>
          </p:nvSpPr>
          <p:spPr bwMode="auto">
            <a:xfrm>
              <a:off x="5071" y="2849"/>
              <a:ext cx="20" cy="6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52" name="Rectangle 230"/>
            <p:cNvSpPr>
              <a:spLocks noChangeArrowheads="1"/>
            </p:cNvSpPr>
            <p:nvPr/>
          </p:nvSpPr>
          <p:spPr bwMode="auto">
            <a:xfrm>
              <a:off x="4899" y="2465"/>
              <a:ext cx="154" cy="30"/>
            </a:xfrm>
            <a:prstGeom prst="rect">
              <a:avLst/>
            </a:prstGeom>
            <a:solidFill>
              <a:srgbClr val="3D96E3"/>
            </a:solidFill>
            <a:ln w="0">
              <a:solidFill>
                <a:srgbClr val="3D96E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53" name="Rectangle 231"/>
            <p:cNvSpPr>
              <a:spLocks noChangeArrowheads="1"/>
            </p:cNvSpPr>
            <p:nvPr/>
          </p:nvSpPr>
          <p:spPr bwMode="auto">
            <a:xfrm>
              <a:off x="4899" y="2465"/>
              <a:ext cx="154" cy="3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54" name="Rectangle 232"/>
            <p:cNvSpPr>
              <a:spLocks noChangeArrowheads="1"/>
            </p:cNvSpPr>
            <p:nvPr/>
          </p:nvSpPr>
          <p:spPr bwMode="auto">
            <a:xfrm>
              <a:off x="5139" y="2465"/>
              <a:ext cx="154" cy="30"/>
            </a:xfrm>
            <a:prstGeom prst="rect">
              <a:avLst/>
            </a:prstGeom>
            <a:solidFill>
              <a:srgbClr val="3D96E3"/>
            </a:solidFill>
            <a:ln w="0">
              <a:solidFill>
                <a:srgbClr val="3D96E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55" name="Rectangle 233"/>
            <p:cNvSpPr>
              <a:spLocks noChangeArrowheads="1"/>
            </p:cNvSpPr>
            <p:nvPr/>
          </p:nvSpPr>
          <p:spPr bwMode="auto">
            <a:xfrm>
              <a:off x="5139" y="2465"/>
              <a:ext cx="154" cy="3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56" name="Rectangle 234"/>
            <p:cNvSpPr>
              <a:spLocks noChangeArrowheads="1"/>
            </p:cNvSpPr>
            <p:nvPr/>
          </p:nvSpPr>
          <p:spPr bwMode="auto">
            <a:xfrm>
              <a:off x="4883" y="2599"/>
              <a:ext cx="154" cy="30"/>
            </a:xfrm>
            <a:prstGeom prst="rect">
              <a:avLst/>
            </a:prstGeom>
            <a:solidFill>
              <a:srgbClr val="3D96E3"/>
            </a:solidFill>
            <a:ln w="0">
              <a:solidFill>
                <a:srgbClr val="3D96E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57" name="Rectangle 235"/>
            <p:cNvSpPr>
              <a:spLocks noChangeArrowheads="1"/>
            </p:cNvSpPr>
            <p:nvPr/>
          </p:nvSpPr>
          <p:spPr bwMode="auto">
            <a:xfrm>
              <a:off x="4883" y="2599"/>
              <a:ext cx="154" cy="3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58" name="Rectangle 236"/>
            <p:cNvSpPr>
              <a:spLocks noChangeArrowheads="1"/>
            </p:cNvSpPr>
            <p:nvPr/>
          </p:nvSpPr>
          <p:spPr bwMode="auto">
            <a:xfrm>
              <a:off x="5123" y="2599"/>
              <a:ext cx="154" cy="30"/>
            </a:xfrm>
            <a:prstGeom prst="rect">
              <a:avLst/>
            </a:prstGeom>
            <a:solidFill>
              <a:srgbClr val="3D96E3"/>
            </a:solidFill>
            <a:ln w="0">
              <a:solidFill>
                <a:srgbClr val="3D96E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59" name="Rectangle 237"/>
            <p:cNvSpPr>
              <a:spLocks noChangeArrowheads="1"/>
            </p:cNvSpPr>
            <p:nvPr/>
          </p:nvSpPr>
          <p:spPr bwMode="auto">
            <a:xfrm>
              <a:off x="5123" y="2599"/>
              <a:ext cx="154" cy="3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60" name="Rectangle 238"/>
            <p:cNvSpPr>
              <a:spLocks noChangeArrowheads="1"/>
            </p:cNvSpPr>
            <p:nvPr/>
          </p:nvSpPr>
          <p:spPr bwMode="auto">
            <a:xfrm>
              <a:off x="4883" y="2647"/>
              <a:ext cx="154" cy="28"/>
            </a:xfrm>
            <a:prstGeom prst="rect">
              <a:avLst/>
            </a:prstGeom>
            <a:solidFill>
              <a:srgbClr val="3D96E3"/>
            </a:solidFill>
            <a:ln w="0">
              <a:solidFill>
                <a:srgbClr val="3D96E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61" name="Rectangle 239"/>
            <p:cNvSpPr>
              <a:spLocks noChangeArrowheads="1"/>
            </p:cNvSpPr>
            <p:nvPr/>
          </p:nvSpPr>
          <p:spPr bwMode="auto">
            <a:xfrm>
              <a:off x="4883" y="2647"/>
              <a:ext cx="154" cy="28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62" name="Rectangle 240"/>
            <p:cNvSpPr>
              <a:spLocks noChangeArrowheads="1"/>
            </p:cNvSpPr>
            <p:nvPr/>
          </p:nvSpPr>
          <p:spPr bwMode="auto">
            <a:xfrm>
              <a:off x="5123" y="2647"/>
              <a:ext cx="154" cy="28"/>
            </a:xfrm>
            <a:prstGeom prst="rect">
              <a:avLst/>
            </a:prstGeom>
            <a:solidFill>
              <a:srgbClr val="3D96E3"/>
            </a:solidFill>
            <a:ln w="0">
              <a:solidFill>
                <a:srgbClr val="3D96E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63" name="Rectangle 241"/>
            <p:cNvSpPr>
              <a:spLocks noChangeArrowheads="1"/>
            </p:cNvSpPr>
            <p:nvPr/>
          </p:nvSpPr>
          <p:spPr bwMode="auto">
            <a:xfrm>
              <a:off x="5123" y="2647"/>
              <a:ext cx="154" cy="28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64" name="Rectangle 242"/>
            <p:cNvSpPr>
              <a:spLocks noChangeArrowheads="1"/>
            </p:cNvSpPr>
            <p:nvPr/>
          </p:nvSpPr>
          <p:spPr bwMode="auto">
            <a:xfrm>
              <a:off x="4899" y="2419"/>
              <a:ext cx="154" cy="28"/>
            </a:xfrm>
            <a:prstGeom prst="rect">
              <a:avLst/>
            </a:prstGeom>
            <a:solidFill>
              <a:srgbClr val="3D96E3"/>
            </a:solidFill>
            <a:ln w="0">
              <a:solidFill>
                <a:srgbClr val="3D96E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65" name="Rectangle 243"/>
            <p:cNvSpPr>
              <a:spLocks noChangeArrowheads="1"/>
            </p:cNvSpPr>
            <p:nvPr/>
          </p:nvSpPr>
          <p:spPr bwMode="auto">
            <a:xfrm>
              <a:off x="4899" y="2419"/>
              <a:ext cx="154" cy="28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66" name="Rectangle 244"/>
            <p:cNvSpPr>
              <a:spLocks noChangeArrowheads="1"/>
            </p:cNvSpPr>
            <p:nvPr/>
          </p:nvSpPr>
          <p:spPr bwMode="auto">
            <a:xfrm>
              <a:off x="5139" y="2419"/>
              <a:ext cx="154" cy="28"/>
            </a:xfrm>
            <a:prstGeom prst="rect">
              <a:avLst/>
            </a:prstGeom>
            <a:solidFill>
              <a:srgbClr val="3D96E3"/>
            </a:solidFill>
            <a:ln w="0">
              <a:solidFill>
                <a:srgbClr val="3D96E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67" name="Rectangle 245"/>
            <p:cNvSpPr>
              <a:spLocks noChangeArrowheads="1"/>
            </p:cNvSpPr>
            <p:nvPr/>
          </p:nvSpPr>
          <p:spPr bwMode="auto">
            <a:xfrm>
              <a:off x="5139" y="2419"/>
              <a:ext cx="154" cy="28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68" name="Rectangle 246"/>
            <p:cNvSpPr>
              <a:spLocks noChangeArrowheads="1"/>
            </p:cNvSpPr>
            <p:nvPr/>
          </p:nvSpPr>
          <p:spPr bwMode="auto">
            <a:xfrm>
              <a:off x="5363" y="1827"/>
              <a:ext cx="10" cy="464"/>
            </a:xfrm>
            <a:prstGeom prst="rect">
              <a:avLst/>
            </a:prstGeom>
            <a:solidFill>
              <a:srgbClr val="BABABA"/>
            </a:solidFill>
            <a:ln w="0">
              <a:solidFill>
                <a:srgbClr val="BABAB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69" name="Rectangle 247"/>
            <p:cNvSpPr>
              <a:spLocks noChangeArrowheads="1"/>
            </p:cNvSpPr>
            <p:nvPr/>
          </p:nvSpPr>
          <p:spPr bwMode="auto">
            <a:xfrm>
              <a:off x="5363" y="1827"/>
              <a:ext cx="10" cy="464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70" name="Rectangle 248"/>
            <p:cNvSpPr>
              <a:spLocks noChangeArrowheads="1"/>
            </p:cNvSpPr>
            <p:nvPr/>
          </p:nvSpPr>
          <p:spPr bwMode="auto">
            <a:xfrm flipH="1">
              <a:off x="4882" y="3309"/>
              <a:ext cx="41" cy="42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71" name="Rectangle 249"/>
            <p:cNvSpPr>
              <a:spLocks noChangeArrowheads="1"/>
            </p:cNvSpPr>
            <p:nvPr/>
          </p:nvSpPr>
          <p:spPr bwMode="auto">
            <a:xfrm flipH="1">
              <a:off x="4882" y="2815"/>
              <a:ext cx="41" cy="42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9972" name="Picture 250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2775"/>
              <a:ext cx="1060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3979" name="Rectangle 251"/>
          <p:cNvSpPr>
            <a:spLocks noChangeArrowheads="1"/>
          </p:cNvSpPr>
          <p:nvPr/>
        </p:nvSpPr>
        <p:spPr bwMode="auto">
          <a:xfrm>
            <a:off x="8259765" y="4738690"/>
            <a:ext cx="42863" cy="11271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Rectangle 252"/>
          <p:cNvSpPr>
            <a:spLocks noGrp="1" noChangeArrowheads="1"/>
          </p:cNvSpPr>
          <p:nvPr>
            <p:ph type="title"/>
          </p:nvPr>
        </p:nvSpPr>
        <p:spPr>
          <a:xfrm>
            <a:off x="1981200" y="381001"/>
            <a:ext cx="6781800" cy="692150"/>
          </a:xfrm>
        </p:spPr>
        <p:txBody>
          <a:bodyPr lIns="91430" tIns="45716" rIns="91430" bIns="45716"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Linear Ion Trap –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Orbitrap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Hybrid  Mass Spectrometer (LTQ-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Orbitrap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73981" name="Rectangle 253"/>
          <p:cNvSpPr>
            <a:spLocks noChangeArrowheads="1"/>
          </p:cNvSpPr>
          <p:nvPr/>
        </p:nvSpPr>
        <p:spPr bwMode="auto">
          <a:xfrm>
            <a:off x="8142290" y="3948114"/>
            <a:ext cx="347663" cy="10001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982" name="Rectangle 254"/>
          <p:cNvSpPr>
            <a:spLocks noChangeArrowheads="1"/>
          </p:cNvSpPr>
          <p:nvPr/>
        </p:nvSpPr>
        <p:spPr bwMode="auto">
          <a:xfrm>
            <a:off x="8250237" y="3948114"/>
            <a:ext cx="131763" cy="10001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983" name="Rectangle 255"/>
          <p:cNvSpPr>
            <a:spLocks noChangeArrowheads="1"/>
          </p:cNvSpPr>
          <p:nvPr/>
        </p:nvSpPr>
        <p:spPr bwMode="auto">
          <a:xfrm>
            <a:off x="8291515" y="3948114"/>
            <a:ext cx="42863" cy="10001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3984" name="Picture 25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5939" y="3779839"/>
            <a:ext cx="361951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985" name="Rectangle 257"/>
          <p:cNvSpPr>
            <a:spLocks noChangeArrowheads="1"/>
          </p:cNvSpPr>
          <p:nvPr/>
        </p:nvSpPr>
        <p:spPr bwMode="auto">
          <a:xfrm>
            <a:off x="5597527" y="3951288"/>
            <a:ext cx="347663" cy="10001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986" name="Rectangle 258"/>
          <p:cNvSpPr>
            <a:spLocks noChangeArrowheads="1"/>
          </p:cNvSpPr>
          <p:nvPr/>
        </p:nvSpPr>
        <p:spPr bwMode="auto">
          <a:xfrm>
            <a:off x="8258175" y="4727576"/>
            <a:ext cx="50800" cy="13176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987" name="AutoShape 259"/>
          <p:cNvSpPr>
            <a:spLocks noChangeArrowheads="1"/>
          </p:cNvSpPr>
          <p:nvPr/>
        </p:nvSpPr>
        <p:spPr bwMode="auto">
          <a:xfrm rot="-5400000">
            <a:off x="8024022" y="5536407"/>
            <a:ext cx="528637" cy="171451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93 w 21600"/>
              <a:gd name="T13" fmla="*/ 0 h 21600"/>
              <a:gd name="T14" fmla="*/ 21207 w 21600"/>
              <a:gd name="T15" fmla="*/ 1296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690" y="10657"/>
                </a:moveTo>
                <a:cubicBezTo>
                  <a:pt x="2768" y="6233"/>
                  <a:pt x="6376" y="2688"/>
                  <a:pt x="10800" y="2689"/>
                </a:cubicBezTo>
                <a:cubicBezTo>
                  <a:pt x="15223" y="2689"/>
                  <a:pt x="18831" y="6233"/>
                  <a:pt x="18909" y="10657"/>
                </a:cubicBezTo>
                <a:lnTo>
                  <a:pt x="21598" y="10609"/>
                </a:lnTo>
                <a:cubicBezTo>
                  <a:pt x="21494" y="4720"/>
                  <a:pt x="16690" y="-1"/>
                  <a:pt x="10799" y="0"/>
                </a:cubicBezTo>
                <a:cubicBezTo>
                  <a:pt x="4909" y="0"/>
                  <a:pt x="105" y="4720"/>
                  <a:pt x="1" y="10609"/>
                </a:cubicBez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9708" name="Picture 260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3275" y="5432427"/>
            <a:ext cx="16510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989" name="AutoShape 261"/>
          <p:cNvSpPr>
            <a:spLocks noChangeArrowheads="1"/>
          </p:cNvSpPr>
          <p:nvPr/>
        </p:nvSpPr>
        <p:spPr bwMode="auto">
          <a:xfrm rot="5400000" flipH="1">
            <a:off x="8018465" y="5535612"/>
            <a:ext cx="530225" cy="171451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93 w 21600"/>
              <a:gd name="T13" fmla="*/ 0 h 21600"/>
              <a:gd name="T14" fmla="*/ 21207 w 21600"/>
              <a:gd name="T15" fmla="*/ 1296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690" y="10657"/>
                </a:moveTo>
                <a:cubicBezTo>
                  <a:pt x="2768" y="6233"/>
                  <a:pt x="6376" y="2688"/>
                  <a:pt x="10800" y="2689"/>
                </a:cubicBezTo>
                <a:cubicBezTo>
                  <a:pt x="15223" y="2689"/>
                  <a:pt x="18831" y="6233"/>
                  <a:pt x="18909" y="10657"/>
                </a:cubicBezTo>
                <a:lnTo>
                  <a:pt x="21598" y="10609"/>
                </a:lnTo>
                <a:cubicBezTo>
                  <a:pt x="21494" y="4720"/>
                  <a:pt x="16690" y="-1"/>
                  <a:pt x="10799" y="0"/>
                </a:cubicBezTo>
                <a:cubicBezTo>
                  <a:pt x="4909" y="0"/>
                  <a:pt x="105" y="4720"/>
                  <a:pt x="1" y="10609"/>
                </a:cubicBez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3990" name="Picture 26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0866" y="5360989"/>
            <a:ext cx="20637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991" name="Picture 26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7" y="6143627"/>
            <a:ext cx="1098551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64"/>
          <p:cNvGrpSpPr>
            <a:grpSpLocks/>
          </p:cNvGrpSpPr>
          <p:nvPr/>
        </p:nvGrpSpPr>
        <p:grpSpPr bwMode="auto">
          <a:xfrm>
            <a:off x="5813427" y="5954713"/>
            <a:ext cx="2495551" cy="787400"/>
            <a:chOff x="3526" y="3287"/>
            <a:chExt cx="1572" cy="496"/>
          </a:xfrm>
        </p:grpSpPr>
        <p:sp>
          <p:nvSpPr>
            <p:cNvPr id="29722" name="Line 265"/>
            <p:cNvSpPr>
              <a:spLocks noChangeShapeType="1"/>
            </p:cNvSpPr>
            <p:nvPr/>
          </p:nvSpPr>
          <p:spPr bwMode="auto">
            <a:xfrm flipH="1">
              <a:off x="4658" y="3287"/>
              <a:ext cx="0" cy="2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723" name="Line 266"/>
            <p:cNvSpPr>
              <a:spLocks noChangeShapeType="1"/>
            </p:cNvSpPr>
            <p:nvPr/>
          </p:nvSpPr>
          <p:spPr bwMode="auto">
            <a:xfrm flipH="1">
              <a:off x="5098" y="3301"/>
              <a:ext cx="0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724" name="Line 267"/>
            <p:cNvSpPr>
              <a:spLocks noChangeShapeType="1"/>
            </p:cNvSpPr>
            <p:nvPr/>
          </p:nvSpPr>
          <p:spPr bwMode="auto">
            <a:xfrm flipH="1">
              <a:off x="3786" y="3523"/>
              <a:ext cx="870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725" name="AutoShape 268"/>
            <p:cNvSpPr>
              <a:spLocks noChangeArrowheads="1"/>
            </p:cNvSpPr>
            <p:nvPr/>
          </p:nvSpPr>
          <p:spPr bwMode="auto">
            <a:xfrm rot="16200000" flipH="1">
              <a:off x="3464" y="3452"/>
              <a:ext cx="393" cy="270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6" name="Line 269"/>
            <p:cNvSpPr>
              <a:spLocks noChangeShapeType="1"/>
            </p:cNvSpPr>
            <p:nvPr/>
          </p:nvSpPr>
          <p:spPr bwMode="auto">
            <a:xfrm flipH="1">
              <a:off x="3794" y="3661"/>
              <a:ext cx="12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9713" name="Text Box 270"/>
          <p:cNvSpPr txBox="1">
            <a:spLocks noChangeArrowheads="1"/>
          </p:cNvSpPr>
          <p:nvPr/>
        </p:nvSpPr>
        <p:spPr bwMode="auto">
          <a:xfrm>
            <a:off x="2017714" y="1738313"/>
            <a:ext cx="343863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1. Ions are stored in the Linear Trap</a:t>
            </a:r>
          </a:p>
        </p:txBody>
      </p:sp>
      <p:sp>
        <p:nvSpPr>
          <p:cNvPr id="73999" name="Text Box 271"/>
          <p:cNvSpPr txBox="1">
            <a:spLocks noChangeArrowheads="1"/>
          </p:cNvSpPr>
          <p:nvPr/>
        </p:nvSpPr>
        <p:spPr bwMode="auto">
          <a:xfrm>
            <a:off x="2003425" y="1990725"/>
            <a:ext cx="23743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2. …. are axially ejected</a:t>
            </a:r>
          </a:p>
        </p:txBody>
      </p:sp>
      <p:sp>
        <p:nvSpPr>
          <p:cNvPr id="74000" name="Text Box 272"/>
          <p:cNvSpPr txBox="1">
            <a:spLocks noChangeArrowheads="1"/>
          </p:cNvSpPr>
          <p:nvPr/>
        </p:nvSpPr>
        <p:spPr bwMode="auto">
          <a:xfrm>
            <a:off x="2014540" y="2252663"/>
            <a:ext cx="30171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3. …. and trapped in the C-trap</a:t>
            </a:r>
          </a:p>
        </p:txBody>
      </p:sp>
      <p:sp>
        <p:nvSpPr>
          <p:cNvPr id="74001" name="Text Box 273"/>
          <p:cNvSpPr txBox="1">
            <a:spLocks noChangeArrowheads="1"/>
          </p:cNvSpPr>
          <p:nvPr/>
        </p:nvSpPr>
        <p:spPr bwMode="auto">
          <a:xfrm>
            <a:off x="1979613" y="2511425"/>
            <a:ext cx="675697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4. …. they are squeezed into a small cloud and injected into the Orbitrap</a:t>
            </a:r>
          </a:p>
        </p:txBody>
      </p:sp>
      <p:sp>
        <p:nvSpPr>
          <p:cNvPr id="74002" name="Text Box 274"/>
          <p:cNvSpPr txBox="1">
            <a:spLocks noChangeArrowheads="1"/>
          </p:cNvSpPr>
          <p:nvPr/>
        </p:nvSpPr>
        <p:spPr bwMode="auto">
          <a:xfrm>
            <a:off x="1979615" y="2770190"/>
            <a:ext cx="72517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5. …. where they are electrostatically trapped, while rotating around the central electrode and performing axial oscillation </a:t>
            </a:r>
          </a:p>
        </p:txBody>
      </p:sp>
      <p:sp>
        <p:nvSpPr>
          <p:cNvPr id="74003" name="Text Box 275"/>
          <p:cNvSpPr txBox="1">
            <a:spLocks noChangeArrowheads="1"/>
          </p:cNvSpPr>
          <p:nvPr/>
        </p:nvSpPr>
        <p:spPr bwMode="auto">
          <a:xfrm>
            <a:off x="711200" y="5051425"/>
            <a:ext cx="537368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The oscillating ions induce and image current into the two outer halves of the orbitrap, which can be detected using a differential amplifier </a:t>
            </a:r>
          </a:p>
        </p:txBody>
      </p:sp>
      <p:sp>
        <p:nvSpPr>
          <p:cNvPr id="74004" name="Text Box 276"/>
          <p:cNvSpPr txBox="1">
            <a:spLocks noChangeArrowheads="1"/>
          </p:cNvSpPr>
          <p:nvPr/>
        </p:nvSpPr>
        <p:spPr bwMode="auto">
          <a:xfrm>
            <a:off x="612776" y="6130927"/>
            <a:ext cx="38592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Ions of only one mass generate a sine wave signal</a:t>
            </a:r>
          </a:p>
        </p:txBody>
      </p:sp>
      <p:pic>
        <p:nvPicPr>
          <p:cNvPr id="29721" name="Picture 26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79600" cy="22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72222E-6 -0.00024 L 0.27864 -0.000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39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7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739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739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42" presetClass="path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023 L 0.00035 0.11088 " pathEditMode="relative" rAng="0" ptsTypes="AA">
                                      <p:cBhvr>
                                        <p:cTn id="27" dur="300" fill="hold"/>
                                        <p:tgtEl>
                                          <p:spTgt spid="739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7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30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300"/>
                            </p:stCondLst>
                            <p:childTnLst>
                              <p:par>
                                <p:cTn id="32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023 L 0.00035 0.11088 " pathEditMode="relative" rAng="0" ptsTypes="AA">
                                      <p:cBhvr>
                                        <p:cTn id="33" dur="300" fill="hold"/>
                                        <p:tgtEl>
                                          <p:spTgt spid="739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7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6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5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-0.06701 -0.00024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739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5" presetClass="path" presetSubtype="0" repeatCount="indefinite" accel="50000" decel="50000" autoRev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48148E-6 L -0.06666 -0.00023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739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6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979" grpId="0" animBg="1"/>
      <p:bldP spid="73981" grpId="0" animBg="1"/>
      <p:bldP spid="73982" grpId="0" animBg="1"/>
      <p:bldP spid="73983" grpId="0" animBg="1"/>
      <p:bldP spid="73985" grpId="0" animBg="1"/>
      <p:bldP spid="73986" grpId="0" animBg="1"/>
      <p:bldP spid="73987" grpId="0" animBg="1"/>
      <p:bldP spid="73989" grpId="0" animBg="1"/>
      <p:bldP spid="74001" grpId="0"/>
      <p:bldP spid="74002" grpId="0"/>
      <p:bldP spid="74003" grpId="0"/>
      <p:bldP spid="7400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1238251" y="1795463"/>
            <a:ext cx="608211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The axial oscillation frequency follows the formula </a:t>
            </a:r>
          </a:p>
          <a:p>
            <a:endParaRPr lang="en-US" sz="2000"/>
          </a:p>
          <a:p>
            <a:r>
              <a:rPr lang="en-US" sz="2000"/>
              <a:t>Where 	      </a:t>
            </a:r>
            <a:r>
              <a:rPr lang="en-US" sz="2000" i="1">
                <a:latin typeface="Symbol" pitchFamily="18" charset="2"/>
              </a:rPr>
              <a:t>w</a:t>
            </a:r>
            <a:r>
              <a:rPr lang="en-US" sz="2000"/>
              <a:t> 	= oscillation frequency</a:t>
            </a:r>
          </a:p>
          <a:p>
            <a:r>
              <a:rPr lang="en-US" sz="2000"/>
              <a:t>	      </a:t>
            </a:r>
            <a:r>
              <a:rPr lang="en-US" sz="2000" i="1">
                <a:latin typeface="Times New Roman" pitchFamily="18" charset="0"/>
              </a:rPr>
              <a:t>k</a:t>
            </a:r>
            <a:r>
              <a:rPr lang="en-US" sz="2000"/>
              <a:t> 	= instrumental constant</a:t>
            </a:r>
          </a:p>
          <a:p>
            <a:r>
              <a:rPr lang="en-US" sz="2000"/>
              <a:t>	      </a:t>
            </a:r>
            <a:r>
              <a:rPr lang="en-US" sz="2000" i="1">
                <a:latin typeface="Times New Roman" pitchFamily="18" charset="0"/>
              </a:rPr>
              <a:t>m/z</a:t>
            </a:r>
            <a:r>
              <a:rPr lang="en-US" sz="2000"/>
              <a:t> 	= …. well, we have seen this before</a:t>
            </a:r>
          </a:p>
          <a:p>
            <a:r>
              <a:rPr lang="en-US" sz="2000"/>
              <a:t> </a:t>
            </a:r>
          </a:p>
        </p:txBody>
      </p:sp>
      <p:sp>
        <p:nvSpPr>
          <p:cNvPr id="3076" name="Rectangle 7"/>
          <p:cNvSpPr>
            <a:spLocks noGrp="1" noChangeArrowheads="1"/>
          </p:cNvSpPr>
          <p:nvPr>
            <p:ph type="title"/>
          </p:nvPr>
        </p:nvSpPr>
        <p:spPr>
          <a:xfrm>
            <a:off x="1524001" y="2"/>
            <a:ext cx="6061075" cy="936625"/>
          </a:xfrm>
          <a:noFill/>
        </p:spPr>
        <p:txBody>
          <a:bodyPr lIns="91430" tIns="45716" rIns="91430" bIns="45716"/>
          <a:lstStyle/>
          <a:p>
            <a:pPr eaLnBrk="1" hangingPunct="1"/>
            <a:r>
              <a:rPr lang="en-US" sz="2400" dirty="0">
                <a:latin typeface="Arial" pitchFamily="34" charset="0"/>
                <a:cs typeface="Arial" pitchFamily="34" charset="0"/>
              </a:rPr>
              <a:t>Frequencies and Masses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93740" y="3411540"/>
            <a:ext cx="8245475" cy="2755900"/>
            <a:chOff x="301" y="1667"/>
            <a:chExt cx="5194" cy="1736"/>
          </a:xfrm>
        </p:grpSpPr>
        <p:sp>
          <p:nvSpPr>
            <p:cNvPr id="3100" name="Freeform 9"/>
            <p:cNvSpPr>
              <a:spLocks/>
            </p:cNvSpPr>
            <p:nvPr/>
          </p:nvSpPr>
          <p:spPr bwMode="auto">
            <a:xfrm>
              <a:off x="313" y="1751"/>
              <a:ext cx="494" cy="352"/>
            </a:xfrm>
            <a:custGeom>
              <a:avLst/>
              <a:gdLst>
                <a:gd name="T0" fmla="*/ 0 w 494"/>
                <a:gd name="T1" fmla="*/ 140 h 352"/>
                <a:gd name="T2" fmla="*/ 196 w 494"/>
                <a:gd name="T3" fmla="*/ 12 h 352"/>
                <a:gd name="T4" fmla="*/ 216 w 494"/>
                <a:gd name="T5" fmla="*/ 2 h 352"/>
                <a:gd name="T6" fmla="*/ 236 w 494"/>
                <a:gd name="T7" fmla="*/ 0 h 352"/>
                <a:gd name="T8" fmla="*/ 258 w 494"/>
                <a:gd name="T9" fmla="*/ 6 h 352"/>
                <a:gd name="T10" fmla="*/ 276 w 494"/>
                <a:gd name="T11" fmla="*/ 16 h 352"/>
                <a:gd name="T12" fmla="*/ 290 w 494"/>
                <a:gd name="T13" fmla="*/ 32 h 352"/>
                <a:gd name="T14" fmla="*/ 494 w 494"/>
                <a:gd name="T15" fmla="*/ 348 h 352"/>
                <a:gd name="T16" fmla="*/ 488 w 494"/>
                <a:gd name="T17" fmla="*/ 352 h 352"/>
                <a:gd name="T18" fmla="*/ 284 w 494"/>
                <a:gd name="T19" fmla="*/ 38 h 352"/>
                <a:gd name="T20" fmla="*/ 268 w 494"/>
                <a:gd name="T21" fmla="*/ 20 h 352"/>
                <a:gd name="T22" fmla="*/ 246 w 494"/>
                <a:gd name="T23" fmla="*/ 10 h 352"/>
                <a:gd name="T24" fmla="*/ 222 w 494"/>
                <a:gd name="T25" fmla="*/ 10 h 352"/>
                <a:gd name="T26" fmla="*/ 198 w 494"/>
                <a:gd name="T27" fmla="*/ 20 h 352"/>
                <a:gd name="T28" fmla="*/ 0 w 494"/>
                <a:gd name="T29" fmla="*/ 148 h 352"/>
                <a:gd name="T30" fmla="*/ 0 w 494"/>
                <a:gd name="T31" fmla="*/ 140 h 35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4"/>
                <a:gd name="T49" fmla="*/ 0 h 352"/>
                <a:gd name="T50" fmla="*/ 494 w 494"/>
                <a:gd name="T51" fmla="*/ 352 h 35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4" h="352">
                  <a:moveTo>
                    <a:pt x="0" y="140"/>
                  </a:moveTo>
                  <a:lnTo>
                    <a:pt x="196" y="12"/>
                  </a:lnTo>
                  <a:lnTo>
                    <a:pt x="216" y="2"/>
                  </a:lnTo>
                  <a:lnTo>
                    <a:pt x="236" y="0"/>
                  </a:lnTo>
                  <a:lnTo>
                    <a:pt x="258" y="6"/>
                  </a:lnTo>
                  <a:lnTo>
                    <a:pt x="276" y="16"/>
                  </a:lnTo>
                  <a:lnTo>
                    <a:pt x="290" y="32"/>
                  </a:lnTo>
                  <a:lnTo>
                    <a:pt x="494" y="348"/>
                  </a:lnTo>
                  <a:lnTo>
                    <a:pt x="488" y="352"/>
                  </a:lnTo>
                  <a:lnTo>
                    <a:pt x="284" y="38"/>
                  </a:lnTo>
                  <a:lnTo>
                    <a:pt x="268" y="20"/>
                  </a:lnTo>
                  <a:lnTo>
                    <a:pt x="246" y="10"/>
                  </a:lnTo>
                  <a:lnTo>
                    <a:pt x="222" y="10"/>
                  </a:lnTo>
                  <a:lnTo>
                    <a:pt x="198" y="20"/>
                  </a:lnTo>
                  <a:lnTo>
                    <a:pt x="0" y="148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rgbClr val="BABABA"/>
            </a:solidFill>
            <a:ln w="0">
              <a:solidFill>
                <a:srgbClr val="BABAB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1" name="Freeform 10"/>
            <p:cNvSpPr>
              <a:spLocks noEditPoints="1"/>
            </p:cNvSpPr>
            <p:nvPr/>
          </p:nvSpPr>
          <p:spPr bwMode="auto">
            <a:xfrm>
              <a:off x="445" y="1717"/>
              <a:ext cx="412" cy="388"/>
            </a:xfrm>
            <a:custGeom>
              <a:avLst/>
              <a:gdLst>
                <a:gd name="T0" fmla="*/ 194 w 412"/>
                <a:gd name="T1" fmla="*/ 122 h 388"/>
                <a:gd name="T2" fmla="*/ 380 w 412"/>
                <a:gd name="T3" fmla="*/ 0 h 388"/>
                <a:gd name="T4" fmla="*/ 412 w 412"/>
                <a:gd name="T5" fmla="*/ 52 h 388"/>
                <a:gd name="T6" fmla="*/ 296 w 412"/>
                <a:gd name="T7" fmla="*/ 128 h 388"/>
                <a:gd name="T8" fmla="*/ 314 w 412"/>
                <a:gd name="T9" fmla="*/ 156 h 388"/>
                <a:gd name="T10" fmla="*/ 332 w 412"/>
                <a:gd name="T11" fmla="*/ 184 h 388"/>
                <a:gd name="T12" fmla="*/ 384 w 412"/>
                <a:gd name="T13" fmla="*/ 342 h 388"/>
                <a:gd name="T14" fmla="*/ 352 w 412"/>
                <a:gd name="T15" fmla="*/ 362 h 388"/>
                <a:gd name="T16" fmla="*/ 194 w 412"/>
                <a:gd name="T17" fmla="*/ 122 h 388"/>
                <a:gd name="T18" fmla="*/ 0 w 412"/>
                <a:gd name="T19" fmla="*/ 248 h 388"/>
                <a:gd name="T20" fmla="*/ 188 w 412"/>
                <a:gd name="T21" fmla="*/ 126 h 388"/>
                <a:gd name="T22" fmla="*/ 344 w 412"/>
                <a:gd name="T23" fmla="*/ 368 h 388"/>
                <a:gd name="T24" fmla="*/ 312 w 412"/>
                <a:gd name="T25" fmla="*/ 388 h 388"/>
                <a:gd name="T26" fmla="*/ 188 w 412"/>
                <a:gd name="T27" fmla="*/ 276 h 388"/>
                <a:gd name="T28" fmla="*/ 170 w 412"/>
                <a:gd name="T29" fmla="*/ 248 h 388"/>
                <a:gd name="T30" fmla="*/ 152 w 412"/>
                <a:gd name="T31" fmla="*/ 222 h 388"/>
                <a:gd name="T32" fmla="*/ 32 w 412"/>
                <a:gd name="T33" fmla="*/ 300 h 388"/>
                <a:gd name="T34" fmla="*/ 0 w 412"/>
                <a:gd name="T35" fmla="*/ 248 h 3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12"/>
                <a:gd name="T55" fmla="*/ 0 h 388"/>
                <a:gd name="T56" fmla="*/ 412 w 412"/>
                <a:gd name="T57" fmla="*/ 388 h 38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12" h="388">
                  <a:moveTo>
                    <a:pt x="194" y="122"/>
                  </a:moveTo>
                  <a:lnTo>
                    <a:pt x="380" y="0"/>
                  </a:lnTo>
                  <a:lnTo>
                    <a:pt x="412" y="52"/>
                  </a:lnTo>
                  <a:lnTo>
                    <a:pt x="296" y="128"/>
                  </a:lnTo>
                  <a:lnTo>
                    <a:pt x="314" y="156"/>
                  </a:lnTo>
                  <a:lnTo>
                    <a:pt x="332" y="184"/>
                  </a:lnTo>
                  <a:lnTo>
                    <a:pt x="384" y="342"/>
                  </a:lnTo>
                  <a:lnTo>
                    <a:pt x="352" y="362"/>
                  </a:lnTo>
                  <a:lnTo>
                    <a:pt x="194" y="122"/>
                  </a:lnTo>
                  <a:close/>
                  <a:moveTo>
                    <a:pt x="0" y="248"/>
                  </a:moveTo>
                  <a:lnTo>
                    <a:pt x="188" y="126"/>
                  </a:lnTo>
                  <a:lnTo>
                    <a:pt x="344" y="368"/>
                  </a:lnTo>
                  <a:lnTo>
                    <a:pt x="312" y="388"/>
                  </a:lnTo>
                  <a:lnTo>
                    <a:pt x="188" y="276"/>
                  </a:lnTo>
                  <a:lnTo>
                    <a:pt x="170" y="248"/>
                  </a:lnTo>
                  <a:lnTo>
                    <a:pt x="152" y="222"/>
                  </a:lnTo>
                  <a:lnTo>
                    <a:pt x="32" y="300"/>
                  </a:lnTo>
                  <a:lnTo>
                    <a:pt x="0" y="248"/>
                  </a:lnTo>
                  <a:close/>
                </a:path>
              </a:pathLst>
            </a:custGeom>
            <a:solidFill>
              <a:srgbClr val="BABABA"/>
            </a:solidFill>
            <a:ln w="0">
              <a:solidFill>
                <a:srgbClr val="BABAB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2" name="Freeform 11"/>
            <p:cNvSpPr>
              <a:spLocks/>
            </p:cNvSpPr>
            <p:nvPr/>
          </p:nvSpPr>
          <p:spPr bwMode="auto">
            <a:xfrm>
              <a:off x="639" y="1717"/>
              <a:ext cx="218" cy="362"/>
            </a:xfrm>
            <a:custGeom>
              <a:avLst/>
              <a:gdLst>
                <a:gd name="T0" fmla="*/ 0 w 218"/>
                <a:gd name="T1" fmla="*/ 122 h 362"/>
                <a:gd name="T2" fmla="*/ 186 w 218"/>
                <a:gd name="T3" fmla="*/ 0 h 362"/>
                <a:gd name="T4" fmla="*/ 218 w 218"/>
                <a:gd name="T5" fmla="*/ 52 h 362"/>
                <a:gd name="T6" fmla="*/ 102 w 218"/>
                <a:gd name="T7" fmla="*/ 128 h 362"/>
                <a:gd name="T8" fmla="*/ 120 w 218"/>
                <a:gd name="T9" fmla="*/ 156 h 362"/>
                <a:gd name="T10" fmla="*/ 138 w 218"/>
                <a:gd name="T11" fmla="*/ 184 h 362"/>
                <a:gd name="T12" fmla="*/ 190 w 218"/>
                <a:gd name="T13" fmla="*/ 342 h 362"/>
                <a:gd name="T14" fmla="*/ 158 w 218"/>
                <a:gd name="T15" fmla="*/ 362 h 362"/>
                <a:gd name="T16" fmla="*/ 0 w 218"/>
                <a:gd name="T17" fmla="*/ 122 h 3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8"/>
                <a:gd name="T28" fmla="*/ 0 h 362"/>
                <a:gd name="T29" fmla="*/ 218 w 218"/>
                <a:gd name="T30" fmla="*/ 362 h 3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8" h="362">
                  <a:moveTo>
                    <a:pt x="0" y="122"/>
                  </a:moveTo>
                  <a:lnTo>
                    <a:pt x="186" y="0"/>
                  </a:lnTo>
                  <a:lnTo>
                    <a:pt x="218" y="52"/>
                  </a:lnTo>
                  <a:lnTo>
                    <a:pt x="102" y="128"/>
                  </a:lnTo>
                  <a:lnTo>
                    <a:pt x="120" y="156"/>
                  </a:lnTo>
                  <a:lnTo>
                    <a:pt x="138" y="184"/>
                  </a:lnTo>
                  <a:lnTo>
                    <a:pt x="190" y="342"/>
                  </a:lnTo>
                  <a:lnTo>
                    <a:pt x="158" y="362"/>
                  </a:lnTo>
                  <a:lnTo>
                    <a:pt x="0" y="12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3" name="Freeform 12"/>
            <p:cNvSpPr>
              <a:spLocks/>
            </p:cNvSpPr>
            <p:nvPr/>
          </p:nvSpPr>
          <p:spPr bwMode="auto">
            <a:xfrm>
              <a:off x="445" y="1843"/>
              <a:ext cx="344" cy="262"/>
            </a:xfrm>
            <a:custGeom>
              <a:avLst/>
              <a:gdLst>
                <a:gd name="T0" fmla="*/ 0 w 344"/>
                <a:gd name="T1" fmla="*/ 122 h 262"/>
                <a:gd name="T2" fmla="*/ 188 w 344"/>
                <a:gd name="T3" fmla="*/ 0 h 262"/>
                <a:gd name="T4" fmla="*/ 344 w 344"/>
                <a:gd name="T5" fmla="*/ 242 h 262"/>
                <a:gd name="T6" fmla="*/ 312 w 344"/>
                <a:gd name="T7" fmla="*/ 262 h 262"/>
                <a:gd name="T8" fmla="*/ 188 w 344"/>
                <a:gd name="T9" fmla="*/ 150 h 262"/>
                <a:gd name="T10" fmla="*/ 170 w 344"/>
                <a:gd name="T11" fmla="*/ 122 h 262"/>
                <a:gd name="T12" fmla="*/ 152 w 344"/>
                <a:gd name="T13" fmla="*/ 96 h 262"/>
                <a:gd name="T14" fmla="*/ 32 w 344"/>
                <a:gd name="T15" fmla="*/ 174 h 262"/>
                <a:gd name="T16" fmla="*/ 0 w 344"/>
                <a:gd name="T17" fmla="*/ 122 h 2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4"/>
                <a:gd name="T28" fmla="*/ 0 h 262"/>
                <a:gd name="T29" fmla="*/ 344 w 344"/>
                <a:gd name="T30" fmla="*/ 262 h 2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4" h="262">
                  <a:moveTo>
                    <a:pt x="0" y="122"/>
                  </a:moveTo>
                  <a:lnTo>
                    <a:pt x="188" y="0"/>
                  </a:lnTo>
                  <a:lnTo>
                    <a:pt x="344" y="242"/>
                  </a:lnTo>
                  <a:lnTo>
                    <a:pt x="312" y="262"/>
                  </a:lnTo>
                  <a:lnTo>
                    <a:pt x="188" y="150"/>
                  </a:lnTo>
                  <a:lnTo>
                    <a:pt x="170" y="122"/>
                  </a:lnTo>
                  <a:lnTo>
                    <a:pt x="152" y="96"/>
                  </a:lnTo>
                  <a:lnTo>
                    <a:pt x="32" y="174"/>
                  </a:lnTo>
                  <a:lnTo>
                    <a:pt x="0" y="12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4" name="Freeform 13"/>
            <p:cNvSpPr>
              <a:spLocks/>
            </p:cNvSpPr>
            <p:nvPr/>
          </p:nvSpPr>
          <p:spPr bwMode="auto">
            <a:xfrm>
              <a:off x="313" y="1751"/>
              <a:ext cx="494" cy="348"/>
            </a:xfrm>
            <a:custGeom>
              <a:avLst/>
              <a:gdLst>
                <a:gd name="T0" fmla="*/ 0 w 494"/>
                <a:gd name="T1" fmla="*/ 138 h 348"/>
                <a:gd name="T2" fmla="*/ 196 w 494"/>
                <a:gd name="T3" fmla="*/ 12 h 348"/>
                <a:gd name="T4" fmla="*/ 216 w 494"/>
                <a:gd name="T5" fmla="*/ 2 h 348"/>
                <a:gd name="T6" fmla="*/ 236 w 494"/>
                <a:gd name="T7" fmla="*/ 0 h 348"/>
                <a:gd name="T8" fmla="*/ 258 w 494"/>
                <a:gd name="T9" fmla="*/ 6 h 348"/>
                <a:gd name="T10" fmla="*/ 276 w 494"/>
                <a:gd name="T11" fmla="*/ 16 h 348"/>
                <a:gd name="T12" fmla="*/ 290 w 494"/>
                <a:gd name="T13" fmla="*/ 32 h 348"/>
                <a:gd name="T14" fmla="*/ 494 w 494"/>
                <a:gd name="T15" fmla="*/ 348 h 3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94"/>
                <a:gd name="T25" fmla="*/ 0 h 348"/>
                <a:gd name="T26" fmla="*/ 494 w 494"/>
                <a:gd name="T27" fmla="*/ 348 h 34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94" h="348">
                  <a:moveTo>
                    <a:pt x="0" y="138"/>
                  </a:moveTo>
                  <a:lnTo>
                    <a:pt x="196" y="12"/>
                  </a:lnTo>
                  <a:lnTo>
                    <a:pt x="216" y="2"/>
                  </a:lnTo>
                  <a:lnTo>
                    <a:pt x="236" y="0"/>
                  </a:lnTo>
                  <a:lnTo>
                    <a:pt x="258" y="6"/>
                  </a:lnTo>
                  <a:lnTo>
                    <a:pt x="276" y="16"/>
                  </a:lnTo>
                  <a:lnTo>
                    <a:pt x="290" y="32"/>
                  </a:lnTo>
                  <a:lnTo>
                    <a:pt x="494" y="34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5" name="Freeform 14"/>
            <p:cNvSpPr>
              <a:spLocks/>
            </p:cNvSpPr>
            <p:nvPr/>
          </p:nvSpPr>
          <p:spPr bwMode="auto">
            <a:xfrm>
              <a:off x="311" y="1761"/>
              <a:ext cx="490" cy="342"/>
            </a:xfrm>
            <a:custGeom>
              <a:avLst/>
              <a:gdLst>
                <a:gd name="T0" fmla="*/ 490 w 490"/>
                <a:gd name="T1" fmla="*/ 342 h 342"/>
                <a:gd name="T2" fmla="*/ 286 w 490"/>
                <a:gd name="T3" fmla="*/ 28 h 342"/>
                <a:gd name="T4" fmla="*/ 270 w 490"/>
                <a:gd name="T5" fmla="*/ 10 h 342"/>
                <a:gd name="T6" fmla="*/ 248 w 490"/>
                <a:gd name="T7" fmla="*/ 0 h 342"/>
                <a:gd name="T8" fmla="*/ 224 w 490"/>
                <a:gd name="T9" fmla="*/ 0 h 342"/>
                <a:gd name="T10" fmla="*/ 200 w 490"/>
                <a:gd name="T11" fmla="*/ 10 h 342"/>
                <a:gd name="T12" fmla="*/ 0 w 490"/>
                <a:gd name="T13" fmla="*/ 140 h 3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0"/>
                <a:gd name="T22" fmla="*/ 0 h 342"/>
                <a:gd name="T23" fmla="*/ 490 w 490"/>
                <a:gd name="T24" fmla="*/ 342 h 3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0" h="342">
                  <a:moveTo>
                    <a:pt x="490" y="342"/>
                  </a:moveTo>
                  <a:lnTo>
                    <a:pt x="286" y="28"/>
                  </a:lnTo>
                  <a:lnTo>
                    <a:pt x="270" y="10"/>
                  </a:lnTo>
                  <a:lnTo>
                    <a:pt x="248" y="0"/>
                  </a:lnTo>
                  <a:lnTo>
                    <a:pt x="224" y="0"/>
                  </a:lnTo>
                  <a:lnTo>
                    <a:pt x="200" y="10"/>
                  </a:lnTo>
                  <a:lnTo>
                    <a:pt x="0" y="14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6" name="Freeform 15"/>
            <p:cNvSpPr>
              <a:spLocks/>
            </p:cNvSpPr>
            <p:nvPr/>
          </p:nvSpPr>
          <p:spPr bwMode="auto">
            <a:xfrm>
              <a:off x="1419" y="1941"/>
              <a:ext cx="82" cy="70"/>
            </a:xfrm>
            <a:custGeom>
              <a:avLst/>
              <a:gdLst>
                <a:gd name="T0" fmla="*/ 0 w 82"/>
                <a:gd name="T1" fmla="*/ 70 h 70"/>
                <a:gd name="T2" fmla="*/ 0 w 82"/>
                <a:gd name="T3" fmla="*/ 0 h 70"/>
                <a:gd name="T4" fmla="*/ 48 w 82"/>
                <a:gd name="T5" fmla="*/ 0 h 70"/>
                <a:gd name="T6" fmla="*/ 82 w 82"/>
                <a:gd name="T7" fmla="*/ 26 h 70"/>
                <a:gd name="T8" fmla="*/ 82 w 82"/>
                <a:gd name="T9" fmla="*/ 44 h 70"/>
                <a:gd name="T10" fmla="*/ 48 w 82"/>
                <a:gd name="T11" fmla="*/ 70 h 70"/>
                <a:gd name="T12" fmla="*/ 0 w 82"/>
                <a:gd name="T13" fmla="*/ 70 h 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2"/>
                <a:gd name="T22" fmla="*/ 0 h 70"/>
                <a:gd name="T23" fmla="*/ 82 w 82"/>
                <a:gd name="T24" fmla="*/ 70 h 7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2" h="70">
                  <a:moveTo>
                    <a:pt x="0" y="70"/>
                  </a:moveTo>
                  <a:lnTo>
                    <a:pt x="0" y="0"/>
                  </a:lnTo>
                  <a:lnTo>
                    <a:pt x="48" y="0"/>
                  </a:lnTo>
                  <a:lnTo>
                    <a:pt x="82" y="26"/>
                  </a:lnTo>
                  <a:lnTo>
                    <a:pt x="82" y="44"/>
                  </a:lnTo>
                  <a:lnTo>
                    <a:pt x="48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BABABA"/>
            </a:solidFill>
            <a:ln w="0">
              <a:solidFill>
                <a:srgbClr val="BABAB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7" name="Freeform 16"/>
            <p:cNvSpPr>
              <a:spLocks/>
            </p:cNvSpPr>
            <p:nvPr/>
          </p:nvSpPr>
          <p:spPr bwMode="auto">
            <a:xfrm>
              <a:off x="1419" y="1941"/>
              <a:ext cx="82" cy="70"/>
            </a:xfrm>
            <a:custGeom>
              <a:avLst/>
              <a:gdLst>
                <a:gd name="T0" fmla="*/ 0 w 82"/>
                <a:gd name="T1" fmla="*/ 70 h 70"/>
                <a:gd name="T2" fmla="*/ 0 w 82"/>
                <a:gd name="T3" fmla="*/ 0 h 70"/>
                <a:gd name="T4" fmla="*/ 48 w 82"/>
                <a:gd name="T5" fmla="*/ 0 h 70"/>
                <a:gd name="T6" fmla="*/ 82 w 82"/>
                <a:gd name="T7" fmla="*/ 26 h 70"/>
                <a:gd name="T8" fmla="*/ 82 w 82"/>
                <a:gd name="T9" fmla="*/ 44 h 70"/>
                <a:gd name="T10" fmla="*/ 48 w 82"/>
                <a:gd name="T11" fmla="*/ 70 h 70"/>
                <a:gd name="T12" fmla="*/ 0 w 82"/>
                <a:gd name="T13" fmla="*/ 70 h 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2"/>
                <a:gd name="T22" fmla="*/ 0 h 70"/>
                <a:gd name="T23" fmla="*/ 82 w 82"/>
                <a:gd name="T24" fmla="*/ 70 h 7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2" h="70">
                  <a:moveTo>
                    <a:pt x="0" y="70"/>
                  </a:moveTo>
                  <a:lnTo>
                    <a:pt x="0" y="0"/>
                  </a:lnTo>
                  <a:lnTo>
                    <a:pt x="48" y="0"/>
                  </a:lnTo>
                  <a:lnTo>
                    <a:pt x="82" y="26"/>
                  </a:lnTo>
                  <a:lnTo>
                    <a:pt x="82" y="44"/>
                  </a:lnTo>
                  <a:lnTo>
                    <a:pt x="48" y="70"/>
                  </a:lnTo>
                  <a:lnTo>
                    <a:pt x="0" y="7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8" name="Freeform 17"/>
            <p:cNvSpPr>
              <a:spLocks/>
            </p:cNvSpPr>
            <p:nvPr/>
          </p:nvSpPr>
          <p:spPr bwMode="auto">
            <a:xfrm>
              <a:off x="1419" y="2105"/>
              <a:ext cx="82" cy="70"/>
            </a:xfrm>
            <a:custGeom>
              <a:avLst/>
              <a:gdLst>
                <a:gd name="T0" fmla="*/ 0 w 82"/>
                <a:gd name="T1" fmla="*/ 70 h 70"/>
                <a:gd name="T2" fmla="*/ 0 w 82"/>
                <a:gd name="T3" fmla="*/ 0 h 70"/>
                <a:gd name="T4" fmla="*/ 48 w 82"/>
                <a:gd name="T5" fmla="*/ 0 h 70"/>
                <a:gd name="T6" fmla="*/ 82 w 82"/>
                <a:gd name="T7" fmla="*/ 26 h 70"/>
                <a:gd name="T8" fmla="*/ 82 w 82"/>
                <a:gd name="T9" fmla="*/ 44 h 70"/>
                <a:gd name="T10" fmla="*/ 48 w 82"/>
                <a:gd name="T11" fmla="*/ 70 h 70"/>
                <a:gd name="T12" fmla="*/ 0 w 82"/>
                <a:gd name="T13" fmla="*/ 70 h 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2"/>
                <a:gd name="T22" fmla="*/ 0 h 70"/>
                <a:gd name="T23" fmla="*/ 82 w 82"/>
                <a:gd name="T24" fmla="*/ 70 h 7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2" h="70">
                  <a:moveTo>
                    <a:pt x="0" y="70"/>
                  </a:moveTo>
                  <a:lnTo>
                    <a:pt x="0" y="0"/>
                  </a:lnTo>
                  <a:lnTo>
                    <a:pt x="48" y="0"/>
                  </a:lnTo>
                  <a:lnTo>
                    <a:pt x="82" y="26"/>
                  </a:lnTo>
                  <a:lnTo>
                    <a:pt x="82" y="44"/>
                  </a:lnTo>
                  <a:lnTo>
                    <a:pt x="48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BABABA"/>
            </a:solidFill>
            <a:ln w="0">
              <a:solidFill>
                <a:srgbClr val="BABAB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9" name="Freeform 18"/>
            <p:cNvSpPr>
              <a:spLocks/>
            </p:cNvSpPr>
            <p:nvPr/>
          </p:nvSpPr>
          <p:spPr bwMode="auto">
            <a:xfrm>
              <a:off x="1419" y="2105"/>
              <a:ext cx="82" cy="70"/>
            </a:xfrm>
            <a:custGeom>
              <a:avLst/>
              <a:gdLst>
                <a:gd name="T0" fmla="*/ 0 w 82"/>
                <a:gd name="T1" fmla="*/ 70 h 70"/>
                <a:gd name="T2" fmla="*/ 0 w 82"/>
                <a:gd name="T3" fmla="*/ 0 h 70"/>
                <a:gd name="T4" fmla="*/ 48 w 82"/>
                <a:gd name="T5" fmla="*/ 0 h 70"/>
                <a:gd name="T6" fmla="*/ 82 w 82"/>
                <a:gd name="T7" fmla="*/ 26 h 70"/>
                <a:gd name="T8" fmla="*/ 82 w 82"/>
                <a:gd name="T9" fmla="*/ 44 h 70"/>
                <a:gd name="T10" fmla="*/ 48 w 82"/>
                <a:gd name="T11" fmla="*/ 70 h 70"/>
                <a:gd name="T12" fmla="*/ 0 w 82"/>
                <a:gd name="T13" fmla="*/ 70 h 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2"/>
                <a:gd name="T22" fmla="*/ 0 h 70"/>
                <a:gd name="T23" fmla="*/ 82 w 82"/>
                <a:gd name="T24" fmla="*/ 70 h 7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2" h="70">
                  <a:moveTo>
                    <a:pt x="0" y="70"/>
                  </a:moveTo>
                  <a:lnTo>
                    <a:pt x="0" y="0"/>
                  </a:lnTo>
                  <a:lnTo>
                    <a:pt x="48" y="0"/>
                  </a:lnTo>
                  <a:lnTo>
                    <a:pt x="82" y="26"/>
                  </a:lnTo>
                  <a:lnTo>
                    <a:pt x="82" y="44"/>
                  </a:lnTo>
                  <a:lnTo>
                    <a:pt x="48" y="70"/>
                  </a:lnTo>
                  <a:lnTo>
                    <a:pt x="0" y="7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0" name="Freeform 19"/>
            <p:cNvSpPr>
              <a:spLocks/>
            </p:cNvSpPr>
            <p:nvPr/>
          </p:nvSpPr>
          <p:spPr bwMode="auto">
            <a:xfrm>
              <a:off x="993" y="1947"/>
              <a:ext cx="114" cy="56"/>
            </a:xfrm>
            <a:custGeom>
              <a:avLst/>
              <a:gdLst>
                <a:gd name="T0" fmla="*/ 0 w 114"/>
                <a:gd name="T1" fmla="*/ 34 h 56"/>
                <a:gd name="T2" fmla="*/ 96 w 114"/>
                <a:gd name="T3" fmla="*/ 34 h 56"/>
                <a:gd name="T4" fmla="*/ 96 w 114"/>
                <a:gd name="T5" fmla="*/ 0 h 56"/>
                <a:gd name="T6" fmla="*/ 114 w 114"/>
                <a:gd name="T7" fmla="*/ 0 h 56"/>
                <a:gd name="T8" fmla="*/ 114 w 114"/>
                <a:gd name="T9" fmla="*/ 34 h 56"/>
                <a:gd name="T10" fmla="*/ 114 w 114"/>
                <a:gd name="T11" fmla="*/ 56 h 56"/>
                <a:gd name="T12" fmla="*/ 96 w 114"/>
                <a:gd name="T13" fmla="*/ 56 h 56"/>
                <a:gd name="T14" fmla="*/ 0 w 114"/>
                <a:gd name="T15" fmla="*/ 56 h 56"/>
                <a:gd name="T16" fmla="*/ 0 w 114"/>
                <a:gd name="T17" fmla="*/ 34 h 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4"/>
                <a:gd name="T28" fmla="*/ 0 h 56"/>
                <a:gd name="T29" fmla="*/ 114 w 114"/>
                <a:gd name="T30" fmla="*/ 56 h 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4" h="56">
                  <a:moveTo>
                    <a:pt x="0" y="34"/>
                  </a:moveTo>
                  <a:lnTo>
                    <a:pt x="96" y="34"/>
                  </a:lnTo>
                  <a:lnTo>
                    <a:pt x="96" y="0"/>
                  </a:lnTo>
                  <a:lnTo>
                    <a:pt x="114" y="0"/>
                  </a:lnTo>
                  <a:lnTo>
                    <a:pt x="114" y="34"/>
                  </a:lnTo>
                  <a:lnTo>
                    <a:pt x="114" y="56"/>
                  </a:lnTo>
                  <a:lnTo>
                    <a:pt x="96" y="56"/>
                  </a:lnTo>
                  <a:lnTo>
                    <a:pt x="0" y="56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BABABA"/>
            </a:solidFill>
            <a:ln w="0">
              <a:solidFill>
                <a:srgbClr val="BABAB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1" name="Freeform 20"/>
            <p:cNvSpPr>
              <a:spLocks/>
            </p:cNvSpPr>
            <p:nvPr/>
          </p:nvSpPr>
          <p:spPr bwMode="auto">
            <a:xfrm>
              <a:off x="993" y="1947"/>
              <a:ext cx="114" cy="56"/>
            </a:xfrm>
            <a:custGeom>
              <a:avLst/>
              <a:gdLst>
                <a:gd name="T0" fmla="*/ 0 w 114"/>
                <a:gd name="T1" fmla="*/ 34 h 56"/>
                <a:gd name="T2" fmla="*/ 96 w 114"/>
                <a:gd name="T3" fmla="*/ 34 h 56"/>
                <a:gd name="T4" fmla="*/ 96 w 114"/>
                <a:gd name="T5" fmla="*/ 0 h 56"/>
                <a:gd name="T6" fmla="*/ 114 w 114"/>
                <a:gd name="T7" fmla="*/ 0 h 56"/>
                <a:gd name="T8" fmla="*/ 114 w 114"/>
                <a:gd name="T9" fmla="*/ 34 h 56"/>
                <a:gd name="T10" fmla="*/ 114 w 114"/>
                <a:gd name="T11" fmla="*/ 56 h 56"/>
                <a:gd name="T12" fmla="*/ 96 w 114"/>
                <a:gd name="T13" fmla="*/ 56 h 56"/>
                <a:gd name="T14" fmla="*/ 0 w 114"/>
                <a:gd name="T15" fmla="*/ 56 h 56"/>
                <a:gd name="T16" fmla="*/ 0 w 114"/>
                <a:gd name="T17" fmla="*/ 34 h 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4"/>
                <a:gd name="T28" fmla="*/ 0 h 56"/>
                <a:gd name="T29" fmla="*/ 114 w 114"/>
                <a:gd name="T30" fmla="*/ 56 h 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4" h="56">
                  <a:moveTo>
                    <a:pt x="0" y="34"/>
                  </a:moveTo>
                  <a:lnTo>
                    <a:pt x="96" y="34"/>
                  </a:lnTo>
                  <a:lnTo>
                    <a:pt x="96" y="0"/>
                  </a:lnTo>
                  <a:lnTo>
                    <a:pt x="114" y="0"/>
                  </a:lnTo>
                  <a:lnTo>
                    <a:pt x="114" y="34"/>
                  </a:lnTo>
                  <a:lnTo>
                    <a:pt x="114" y="56"/>
                  </a:lnTo>
                  <a:lnTo>
                    <a:pt x="96" y="56"/>
                  </a:lnTo>
                  <a:lnTo>
                    <a:pt x="0" y="56"/>
                  </a:lnTo>
                  <a:lnTo>
                    <a:pt x="0" y="3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2" name="Freeform 21"/>
            <p:cNvSpPr>
              <a:spLocks/>
            </p:cNvSpPr>
            <p:nvPr/>
          </p:nvSpPr>
          <p:spPr bwMode="auto">
            <a:xfrm>
              <a:off x="993" y="2113"/>
              <a:ext cx="114" cy="56"/>
            </a:xfrm>
            <a:custGeom>
              <a:avLst/>
              <a:gdLst>
                <a:gd name="T0" fmla="*/ 0 w 114"/>
                <a:gd name="T1" fmla="*/ 22 h 56"/>
                <a:gd name="T2" fmla="*/ 96 w 114"/>
                <a:gd name="T3" fmla="*/ 22 h 56"/>
                <a:gd name="T4" fmla="*/ 96 w 114"/>
                <a:gd name="T5" fmla="*/ 56 h 56"/>
                <a:gd name="T6" fmla="*/ 114 w 114"/>
                <a:gd name="T7" fmla="*/ 56 h 56"/>
                <a:gd name="T8" fmla="*/ 114 w 114"/>
                <a:gd name="T9" fmla="*/ 22 h 56"/>
                <a:gd name="T10" fmla="*/ 114 w 114"/>
                <a:gd name="T11" fmla="*/ 0 h 56"/>
                <a:gd name="T12" fmla="*/ 96 w 114"/>
                <a:gd name="T13" fmla="*/ 0 h 56"/>
                <a:gd name="T14" fmla="*/ 0 w 114"/>
                <a:gd name="T15" fmla="*/ 0 h 56"/>
                <a:gd name="T16" fmla="*/ 0 w 114"/>
                <a:gd name="T17" fmla="*/ 22 h 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4"/>
                <a:gd name="T28" fmla="*/ 0 h 56"/>
                <a:gd name="T29" fmla="*/ 114 w 114"/>
                <a:gd name="T30" fmla="*/ 56 h 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4" h="56">
                  <a:moveTo>
                    <a:pt x="0" y="22"/>
                  </a:moveTo>
                  <a:lnTo>
                    <a:pt x="96" y="22"/>
                  </a:lnTo>
                  <a:lnTo>
                    <a:pt x="96" y="56"/>
                  </a:lnTo>
                  <a:lnTo>
                    <a:pt x="114" y="56"/>
                  </a:lnTo>
                  <a:lnTo>
                    <a:pt x="114" y="22"/>
                  </a:lnTo>
                  <a:lnTo>
                    <a:pt x="114" y="0"/>
                  </a:lnTo>
                  <a:lnTo>
                    <a:pt x="96" y="0"/>
                  </a:lnTo>
                  <a:lnTo>
                    <a:pt x="0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BABABA"/>
            </a:solidFill>
            <a:ln w="0">
              <a:solidFill>
                <a:srgbClr val="BABAB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" name="Freeform 22"/>
            <p:cNvSpPr>
              <a:spLocks/>
            </p:cNvSpPr>
            <p:nvPr/>
          </p:nvSpPr>
          <p:spPr bwMode="auto">
            <a:xfrm>
              <a:off x="993" y="2113"/>
              <a:ext cx="114" cy="56"/>
            </a:xfrm>
            <a:custGeom>
              <a:avLst/>
              <a:gdLst>
                <a:gd name="T0" fmla="*/ 0 w 114"/>
                <a:gd name="T1" fmla="*/ 22 h 56"/>
                <a:gd name="T2" fmla="*/ 96 w 114"/>
                <a:gd name="T3" fmla="*/ 22 h 56"/>
                <a:gd name="T4" fmla="*/ 96 w 114"/>
                <a:gd name="T5" fmla="*/ 56 h 56"/>
                <a:gd name="T6" fmla="*/ 114 w 114"/>
                <a:gd name="T7" fmla="*/ 56 h 56"/>
                <a:gd name="T8" fmla="*/ 114 w 114"/>
                <a:gd name="T9" fmla="*/ 22 h 56"/>
                <a:gd name="T10" fmla="*/ 114 w 114"/>
                <a:gd name="T11" fmla="*/ 0 h 56"/>
                <a:gd name="T12" fmla="*/ 96 w 114"/>
                <a:gd name="T13" fmla="*/ 0 h 56"/>
                <a:gd name="T14" fmla="*/ 0 w 114"/>
                <a:gd name="T15" fmla="*/ 0 h 56"/>
                <a:gd name="T16" fmla="*/ 0 w 114"/>
                <a:gd name="T17" fmla="*/ 22 h 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4"/>
                <a:gd name="T28" fmla="*/ 0 h 56"/>
                <a:gd name="T29" fmla="*/ 114 w 114"/>
                <a:gd name="T30" fmla="*/ 56 h 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4" h="56">
                  <a:moveTo>
                    <a:pt x="0" y="22"/>
                  </a:moveTo>
                  <a:lnTo>
                    <a:pt x="96" y="22"/>
                  </a:lnTo>
                  <a:lnTo>
                    <a:pt x="96" y="56"/>
                  </a:lnTo>
                  <a:lnTo>
                    <a:pt x="114" y="56"/>
                  </a:lnTo>
                  <a:lnTo>
                    <a:pt x="114" y="22"/>
                  </a:lnTo>
                  <a:lnTo>
                    <a:pt x="114" y="0"/>
                  </a:lnTo>
                  <a:lnTo>
                    <a:pt x="96" y="0"/>
                  </a:lnTo>
                  <a:lnTo>
                    <a:pt x="0" y="0"/>
                  </a:lnTo>
                  <a:lnTo>
                    <a:pt x="0" y="2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4" name="Freeform 23"/>
            <p:cNvSpPr>
              <a:spLocks/>
            </p:cNvSpPr>
            <p:nvPr/>
          </p:nvSpPr>
          <p:spPr bwMode="auto">
            <a:xfrm>
              <a:off x="1201" y="2059"/>
              <a:ext cx="24" cy="56"/>
            </a:xfrm>
            <a:custGeom>
              <a:avLst/>
              <a:gdLst>
                <a:gd name="T0" fmla="*/ 12 w 24"/>
                <a:gd name="T1" fmla="*/ 0 h 56"/>
                <a:gd name="T2" fmla="*/ 12 w 24"/>
                <a:gd name="T3" fmla="*/ 0 h 56"/>
                <a:gd name="T4" fmla="*/ 16 w 24"/>
                <a:gd name="T5" fmla="*/ 2 h 56"/>
                <a:gd name="T6" fmla="*/ 20 w 24"/>
                <a:gd name="T7" fmla="*/ 4 h 56"/>
                <a:gd name="T8" fmla="*/ 22 w 24"/>
                <a:gd name="T9" fmla="*/ 8 h 56"/>
                <a:gd name="T10" fmla="*/ 24 w 24"/>
                <a:gd name="T11" fmla="*/ 12 h 56"/>
                <a:gd name="T12" fmla="*/ 24 w 24"/>
                <a:gd name="T13" fmla="*/ 44 h 56"/>
                <a:gd name="T14" fmla="*/ 22 w 24"/>
                <a:gd name="T15" fmla="*/ 50 h 56"/>
                <a:gd name="T16" fmla="*/ 20 w 24"/>
                <a:gd name="T17" fmla="*/ 54 h 56"/>
                <a:gd name="T18" fmla="*/ 16 w 24"/>
                <a:gd name="T19" fmla="*/ 56 h 56"/>
                <a:gd name="T20" fmla="*/ 12 w 24"/>
                <a:gd name="T21" fmla="*/ 56 h 56"/>
                <a:gd name="T22" fmla="*/ 8 w 24"/>
                <a:gd name="T23" fmla="*/ 56 h 56"/>
                <a:gd name="T24" fmla="*/ 4 w 24"/>
                <a:gd name="T25" fmla="*/ 54 h 56"/>
                <a:gd name="T26" fmla="*/ 2 w 24"/>
                <a:gd name="T27" fmla="*/ 50 h 56"/>
                <a:gd name="T28" fmla="*/ 0 w 24"/>
                <a:gd name="T29" fmla="*/ 44 h 56"/>
                <a:gd name="T30" fmla="*/ 0 w 24"/>
                <a:gd name="T31" fmla="*/ 12 h 56"/>
                <a:gd name="T32" fmla="*/ 2 w 24"/>
                <a:gd name="T33" fmla="*/ 8 h 56"/>
                <a:gd name="T34" fmla="*/ 4 w 24"/>
                <a:gd name="T35" fmla="*/ 4 h 56"/>
                <a:gd name="T36" fmla="*/ 6 w 24"/>
                <a:gd name="T37" fmla="*/ 2 h 56"/>
                <a:gd name="T38" fmla="*/ 12 w 24"/>
                <a:gd name="T39" fmla="*/ 0 h 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4"/>
                <a:gd name="T61" fmla="*/ 0 h 56"/>
                <a:gd name="T62" fmla="*/ 24 w 24"/>
                <a:gd name="T63" fmla="*/ 56 h 5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4" h="56">
                  <a:moveTo>
                    <a:pt x="12" y="0"/>
                  </a:moveTo>
                  <a:lnTo>
                    <a:pt x="12" y="0"/>
                  </a:lnTo>
                  <a:lnTo>
                    <a:pt x="16" y="2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4" y="12"/>
                  </a:lnTo>
                  <a:lnTo>
                    <a:pt x="24" y="44"/>
                  </a:lnTo>
                  <a:lnTo>
                    <a:pt x="22" y="50"/>
                  </a:lnTo>
                  <a:lnTo>
                    <a:pt x="20" y="54"/>
                  </a:lnTo>
                  <a:lnTo>
                    <a:pt x="16" y="56"/>
                  </a:lnTo>
                  <a:lnTo>
                    <a:pt x="12" y="56"/>
                  </a:lnTo>
                  <a:lnTo>
                    <a:pt x="8" y="56"/>
                  </a:lnTo>
                  <a:lnTo>
                    <a:pt x="4" y="54"/>
                  </a:lnTo>
                  <a:lnTo>
                    <a:pt x="2" y="50"/>
                  </a:lnTo>
                  <a:lnTo>
                    <a:pt x="0" y="44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4"/>
                  </a:lnTo>
                  <a:lnTo>
                    <a:pt x="6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BABABA"/>
            </a:solidFill>
            <a:ln w="0">
              <a:solidFill>
                <a:srgbClr val="BABAB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5" name="Freeform 24"/>
            <p:cNvSpPr>
              <a:spLocks/>
            </p:cNvSpPr>
            <p:nvPr/>
          </p:nvSpPr>
          <p:spPr bwMode="auto">
            <a:xfrm>
              <a:off x="1201" y="2059"/>
              <a:ext cx="24" cy="56"/>
            </a:xfrm>
            <a:custGeom>
              <a:avLst/>
              <a:gdLst>
                <a:gd name="T0" fmla="*/ 12 w 24"/>
                <a:gd name="T1" fmla="*/ 0 h 56"/>
                <a:gd name="T2" fmla="*/ 12 w 24"/>
                <a:gd name="T3" fmla="*/ 0 h 56"/>
                <a:gd name="T4" fmla="*/ 16 w 24"/>
                <a:gd name="T5" fmla="*/ 2 h 56"/>
                <a:gd name="T6" fmla="*/ 20 w 24"/>
                <a:gd name="T7" fmla="*/ 4 h 56"/>
                <a:gd name="T8" fmla="*/ 22 w 24"/>
                <a:gd name="T9" fmla="*/ 8 h 56"/>
                <a:gd name="T10" fmla="*/ 24 w 24"/>
                <a:gd name="T11" fmla="*/ 12 h 56"/>
                <a:gd name="T12" fmla="*/ 24 w 24"/>
                <a:gd name="T13" fmla="*/ 44 h 56"/>
                <a:gd name="T14" fmla="*/ 22 w 24"/>
                <a:gd name="T15" fmla="*/ 50 h 56"/>
                <a:gd name="T16" fmla="*/ 20 w 24"/>
                <a:gd name="T17" fmla="*/ 54 h 56"/>
                <a:gd name="T18" fmla="*/ 16 w 24"/>
                <a:gd name="T19" fmla="*/ 56 h 56"/>
                <a:gd name="T20" fmla="*/ 12 w 24"/>
                <a:gd name="T21" fmla="*/ 56 h 56"/>
                <a:gd name="T22" fmla="*/ 8 w 24"/>
                <a:gd name="T23" fmla="*/ 56 h 56"/>
                <a:gd name="T24" fmla="*/ 4 w 24"/>
                <a:gd name="T25" fmla="*/ 54 h 56"/>
                <a:gd name="T26" fmla="*/ 2 w 24"/>
                <a:gd name="T27" fmla="*/ 50 h 56"/>
                <a:gd name="T28" fmla="*/ 0 w 24"/>
                <a:gd name="T29" fmla="*/ 44 h 56"/>
                <a:gd name="T30" fmla="*/ 0 w 24"/>
                <a:gd name="T31" fmla="*/ 12 h 56"/>
                <a:gd name="T32" fmla="*/ 2 w 24"/>
                <a:gd name="T33" fmla="*/ 8 h 56"/>
                <a:gd name="T34" fmla="*/ 4 w 24"/>
                <a:gd name="T35" fmla="*/ 4 h 56"/>
                <a:gd name="T36" fmla="*/ 6 w 24"/>
                <a:gd name="T37" fmla="*/ 2 h 56"/>
                <a:gd name="T38" fmla="*/ 12 w 24"/>
                <a:gd name="T39" fmla="*/ 0 h 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4"/>
                <a:gd name="T61" fmla="*/ 0 h 56"/>
                <a:gd name="T62" fmla="*/ 24 w 24"/>
                <a:gd name="T63" fmla="*/ 56 h 5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4" h="56">
                  <a:moveTo>
                    <a:pt x="12" y="0"/>
                  </a:moveTo>
                  <a:lnTo>
                    <a:pt x="12" y="0"/>
                  </a:lnTo>
                  <a:lnTo>
                    <a:pt x="16" y="2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4" y="12"/>
                  </a:lnTo>
                  <a:lnTo>
                    <a:pt x="24" y="44"/>
                  </a:lnTo>
                  <a:lnTo>
                    <a:pt x="22" y="50"/>
                  </a:lnTo>
                  <a:lnTo>
                    <a:pt x="20" y="54"/>
                  </a:lnTo>
                  <a:lnTo>
                    <a:pt x="16" y="56"/>
                  </a:lnTo>
                  <a:lnTo>
                    <a:pt x="12" y="56"/>
                  </a:lnTo>
                  <a:lnTo>
                    <a:pt x="8" y="56"/>
                  </a:lnTo>
                  <a:lnTo>
                    <a:pt x="4" y="54"/>
                  </a:lnTo>
                  <a:lnTo>
                    <a:pt x="2" y="50"/>
                  </a:lnTo>
                  <a:lnTo>
                    <a:pt x="0" y="44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4"/>
                  </a:lnTo>
                  <a:lnTo>
                    <a:pt x="6" y="2"/>
                  </a:lnTo>
                  <a:lnTo>
                    <a:pt x="12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6" name="Freeform 25"/>
            <p:cNvSpPr>
              <a:spLocks/>
            </p:cNvSpPr>
            <p:nvPr/>
          </p:nvSpPr>
          <p:spPr bwMode="auto">
            <a:xfrm>
              <a:off x="951" y="2003"/>
              <a:ext cx="274" cy="112"/>
            </a:xfrm>
            <a:custGeom>
              <a:avLst/>
              <a:gdLst>
                <a:gd name="T0" fmla="*/ 274 w 274"/>
                <a:gd name="T1" fmla="*/ 44 h 112"/>
                <a:gd name="T2" fmla="*/ 272 w 274"/>
                <a:gd name="T3" fmla="*/ 50 h 112"/>
                <a:gd name="T4" fmla="*/ 268 w 274"/>
                <a:gd name="T5" fmla="*/ 54 h 112"/>
                <a:gd name="T6" fmla="*/ 264 w 274"/>
                <a:gd name="T7" fmla="*/ 56 h 112"/>
                <a:gd name="T8" fmla="*/ 262 w 274"/>
                <a:gd name="T9" fmla="*/ 56 h 112"/>
                <a:gd name="T10" fmla="*/ 256 w 274"/>
                <a:gd name="T11" fmla="*/ 58 h 112"/>
                <a:gd name="T12" fmla="*/ 254 w 274"/>
                <a:gd name="T13" fmla="*/ 60 h 112"/>
                <a:gd name="T14" fmla="*/ 252 w 274"/>
                <a:gd name="T15" fmla="*/ 64 h 112"/>
                <a:gd name="T16" fmla="*/ 250 w 274"/>
                <a:gd name="T17" fmla="*/ 68 h 112"/>
                <a:gd name="T18" fmla="*/ 250 w 274"/>
                <a:gd name="T19" fmla="*/ 100 h 112"/>
                <a:gd name="T20" fmla="*/ 252 w 274"/>
                <a:gd name="T21" fmla="*/ 106 h 112"/>
                <a:gd name="T22" fmla="*/ 254 w 274"/>
                <a:gd name="T23" fmla="*/ 110 h 112"/>
                <a:gd name="T24" fmla="*/ 258 w 274"/>
                <a:gd name="T25" fmla="*/ 112 h 112"/>
                <a:gd name="T26" fmla="*/ 0 w 274"/>
                <a:gd name="T27" fmla="*/ 112 h 112"/>
                <a:gd name="T28" fmla="*/ 0 w 274"/>
                <a:gd name="T29" fmla="*/ 0 h 112"/>
                <a:gd name="T30" fmla="*/ 250 w 274"/>
                <a:gd name="T31" fmla="*/ 0 h 112"/>
                <a:gd name="T32" fmla="*/ 262 w 274"/>
                <a:gd name="T33" fmla="*/ 0 h 112"/>
                <a:gd name="T34" fmla="*/ 266 w 274"/>
                <a:gd name="T35" fmla="*/ 0 h 112"/>
                <a:gd name="T36" fmla="*/ 270 w 274"/>
                <a:gd name="T37" fmla="*/ 4 h 112"/>
                <a:gd name="T38" fmla="*/ 272 w 274"/>
                <a:gd name="T39" fmla="*/ 8 h 112"/>
                <a:gd name="T40" fmla="*/ 274 w 274"/>
                <a:gd name="T41" fmla="*/ 12 h 112"/>
                <a:gd name="T42" fmla="*/ 274 w 274"/>
                <a:gd name="T43" fmla="*/ 44 h 11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74"/>
                <a:gd name="T67" fmla="*/ 0 h 112"/>
                <a:gd name="T68" fmla="*/ 274 w 274"/>
                <a:gd name="T69" fmla="*/ 112 h 11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74" h="112">
                  <a:moveTo>
                    <a:pt x="274" y="44"/>
                  </a:moveTo>
                  <a:lnTo>
                    <a:pt x="272" y="50"/>
                  </a:lnTo>
                  <a:lnTo>
                    <a:pt x="268" y="54"/>
                  </a:lnTo>
                  <a:lnTo>
                    <a:pt x="264" y="56"/>
                  </a:lnTo>
                  <a:lnTo>
                    <a:pt x="262" y="56"/>
                  </a:lnTo>
                  <a:lnTo>
                    <a:pt x="256" y="58"/>
                  </a:lnTo>
                  <a:lnTo>
                    <a:pt x="254" y="60"/>
                  </a:lnTo>
                  <a:lnTo>
                    <a:pt x="252" y="64"/>
                  </a:lnTo>
                  <a:lnTo>
                    <a:pt x="250" y="68"/>
                  </a:lnTo>
                  <a:lnTo>
                    <a:pt x="250" y="100"/>
                  </a:lnTo>
                  <a:lnTo>
                    <a:pt x="252" y="106"/>
                  </a:lnTo>
                  <a:lnTo>
                    <a:pt x="254" y="110"/>
                  </a:lnTo>
                  <a:lnTo>
                    <a:pt x="258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50" y="0"/>
                  </a:lnTo>
                  <a:lnTo>
                    <a:pt x="262" y="0"/>
                  </a:lnTo>
                  <a:lnTo>
                    <a:pt x="266" y="0"/>
                  </a:lnTo>
                  <a:lnTo>
                    <a:pt x="270" y="4"/>
                  </a:lnTo>
                  <a:lnTo>
                    <a:pt x="272" y="8"/>
                  </a:lnTo>
                  <a:lnTo>
                    <a:pt x="274" y="12"/>
                  </a:lnTo>
                  <a:lnTo>
                    <a:pt x="274" y="44"/>
                  </a:lnTo>
                  <a:close/>
                </a:path>
              </a:pathLst>
            </a:custGeom>
            <a:solidFill>
              <a:srgbClr val="BABABA"/>
            </a:solidFill>
            <a:ln w="0">
              <a:solidFill>
                <a:srgbClr val="BABAB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7" name="Freeform 26"/>
            <p:cNvSpPr>
              <a:spLocks/>
            </p:cNvSpPr>
            <p:nvPr/>
          </p:nvSpPr>
          <p:spPr bwMode="auto">
            <a:xfrm>
              <a:off x="951" y="2003"/>
              <a:ext cx="274" cy="112"/>
            </a:xfrm>
            <a:custGeom>
              <a:avLst/>
              <a:gdLst>
                <a:gd name="T0" fmla="*/ 274 w 274"/>
                <a:gd name="T1" fmla="*/ 44 h 112"/>
                <a:gd name="T2" fmla="*/ 272 w 274"/>
                <a:gd name="T3" fmla="*/ 50 h 112"/>
                <a:gd name="T4" fmla="*/ 268 w 274"/>
                <a:gd name="T5" fmla="*/ 54 h 112"/>
                <a:gd name="T6" fmla="*/ 264 w 274"/>
                <a:gd name="T7" fmla="*/ 56 h 112"/>
                <a:gd name="T8" fmla="*/ 262 w 274"/>
                <a:gd name="T9" fmla="*/ 56 h 112"/>
                <a:gd name="T10" fmla="*/ 256 w 274"/>
                <a:gd name="T11" fmla="*/ 58 h 112"/>
                <a:gd name="T12" fmla="*/ 254 w 274"/>
                <a:gd name="T13" fmla="*/ 60 h 112"/>
                <a:gd name="T14" fmla="*/ 252 w 274"/>
                <a:gd name="T15" fmla="*/ 64 h 112"/>
                <a:gd name="T16" fmla="*/ 250 w 274"/>
                <a:gd name="T17" fmla="*/ 68 h 112"/>
                <a:gd name="T18" fmla="*/ 250 w 274"/>
                <a:gd name="T19" fmla="*/ 100 h 112"/>
                <a:gd name="T20" fmla="*/ 252 w 274"/>
                <a:gd name="T21" fmla="*/ 106 h 112"/>
                <a:gd name="T22" fmla="*/ 254 w 274"/>
                <a:gd name="T23" fmla="*/ 110 h 112"/>
                <a:gd name="T24" fmla="*/ 258 w 274"/>
                <a:gd name="T25" fmla="*/ 112 h 112"/>
                <a:gd name="T26" fmla="*/ 0 w 274"/>
                <a:gd name="T27" fmla="*/ 112 h 112"/>
                <a:gd name="T28" fmla="*/ 0 w 274"/>
                <a:gd name="T29" fmla="*/ 0 h 112"/>
                <a:gd name="T30" fmla="*/ 250 w 274"/>
                <a:gd name="T31" fmla="*/ 0 h 112"/>
                <a:gd name="T32" fmla="*/ 262 w 274"/>
                <a:gd name="T33" fmla="*/ 0 h 112"/>
                <a:gd name="T34" fmla="*/ 266 w 274"/>
                <a:gd name="T35" fmla="*/ 0 h 112"/>
                <a:gd name="T36" fmla="*/ 270 w 274"/>
                <a:gd name="T37" fmla="*/ 4 h 112"/>
                <a:gd name="T38" fmla="*/ 272 w 274"/>
                <a:gd name="T39" fmla="*/ 8 h 112"/>
                <a:gd name="T40" fmla="*/ 274 w 274"/>
                <a:gd name="T41" fmla="*/ 12 h 112"/>
                <a:gd name="T42" fmla="*/ 274 w 274"/>
                <a:gd name="T43" fmla="*/ 44 h 11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74"/>
                <a:gd name="T67" fmla="*/ 0 h 112"/>
                <a:gd name="T68" fmla="*/ 274 w 274"/>
                <a:gd name="T69" fmla="*/ 112 h 11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74" h="112">
                  <a:moveTo>
                    <a:pt x="274" y="44"/>
                  </a:moveTo>
                  <a:lnTo>
                    <a:pt x="272" y="50"/>
                  </a:lnTo>
                  <a:lnTo>
                    <a:pt x="268" y="54"/>
                  </a:lnTo>
                  <a:lnTo>
                    <a:pt x="264" y="56"/>
                  </a:lnTo>
                  <a:lnTo>
                    <a:pt x="262" y="56"/>
                  </a:lnTo>
                  <a:lnTo>
                    <a:pt x="256" y="58"/>
                  </a:lnTo>
                  <a:lnTo>
                    <a:pt x="254" y="60"/>
                  </a:lnTo>
                  <a:lnTo>
                    <a:pt x="252" y="64"/>
                  </a:lnTo>
                  <a:lnTo>
                    <a:pt x="250" y="68"/>
                  </a:lnTo>
                  <a:lnTo>
                    <a:pt x="250" y="100"/>
                  </a:lnTo>
                  <a:lnTo>
                    <a:pt x="252" y="106"/>
                  </a:lnTo>
                  <a:lnTo>
                    <a:pt x="254" y="110"/>
                  </a:lnTo>
                  <a:lnTo>
                    <a:pt x="258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50" y="0"/>
                  </a:lnTo>
                  <a:lnTo>
                    <a:pt x="262" y="0"/>
                  </a:lnTo>
                  <a:lnTo>
                    <a:pt x="266" y="0"/>
                  </a:lnTo>
                  <a:lnTo>
                    <a:pt x="270" y="4"/>
                  </a:lnTo>
                  <a:lnTo>
                    <a:pt x="272" y="8"/>
                  </a:lnTo>
                  <a:lnTo>
                    <a:pt x="274" y="12"/>
                  </a:lnTo>
                  <a:lnTo>
                    <a:pt x="274" y="4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8" name="Freeform 27"/>
            <p:cNvSpPr>
              <a:spLocks/>
            </p:cNvSpPr>
            <p:nvPr/>
          </p:nvSpPr>
          <p:spPr bwMode="auto">
            <a:xfrm>
              <a:off x="1255" y="2003"/>
              <a:ext cx="22" cy="56"/>
            </a:xfrm>
            <a:custGeom>
              <a:avLst/>
              <a:gdLst>
                <a:gd name="T0" fmla="*/ 12 w 22"/>
                <a:gd name="T1" fmla="*/ 56 h 56"/>
                <a:gd name="T2" fmla="*/ 10 w 22"/>
                <a:gd name="T3" fmla="*/ 56 h 56"/>
                <a:gd name="T4" fmla="*/ 6 w 22"/>
                <a:gd name="T5" fmla="*/ 54 h 56"/>
                <a:gd name="T6" fmla="*/ 2 w 22"/>
                <a:gd name="T7" fmla="*/ 52 h 56"/>
                <a:gd name="T8" fmla="*/ 0 w 22"/>
                <a:gd name="T9" fmla="*/ 48 h 56"/>
                <a:gd name="T10" fmla="*/ 0 w 22"/>
                <a:gd name="T11" fmla="*/ 44 h 56"/>
                <a:gd name="T12" fmla="*/ 0 w 22"/>
                <a:gd name="T13" fmla="*/ 12 h 56"/>
                <a:gd name="T14" fmla="*/ 0 w 22"/>
                <a:gd name="T15" fmla="*/ 6 h 56"/>
                <a:gd name="T16" fmla="*/ 2 w 22"/>
                <a:gd name="T17" fmla="*/ 2 h 56"/>
                <a:gd name="T18" fmla="*/ 6 w 22"/>
                <a:gd name="T19" fmla="*/ 0 h 56"/>
                <a:gd name="T20" fmla="*/ 10 w 22"/>
                <a:gd name="T21" fmla="*/ 0 h 56"/>
                <a:gd name="T22" fmla="*/ 14 w 22"/>
                <a:gd name="T23" fmla="*/ 0 h 56"/>
                <a:gd name="T24" fmla="*/ 18 w 22"/>
                <a:gd name="T25" fmla="*/ 2 h 56"/>
                <a:gd name="T26" fmla="*/ 22 w 22"/>
                <a:gd name="T27" fmla="*/ 6 h 56"/>
                <a:gd name="T28" fmla="*/ 22 w 22"/>
                <a:gd name="T29" fmla="*/ 12 h 56"/>
                <a:gd name="T30" fmla="*/ 22 w 22"/>
                <a:gd name="T31" fmla="*/ 44 h 56"/>
                <a:gd name="T32" fmla="*/ 22 w 22"/>
                <a:gd name="T33" fmla="*/ 48 h 56"/>
                <a:gd name="T34" fmla="*/ 20 w 22"/>
                <a:gd name="T35" fmla="*/ 52 h 56"/>
                <a:gd name="T36" fmla="*/ 16 w 22"/>
                <a:gd name="T37" fmla="*/ 54 h 56"/>
                <a:gd name="T38" fmla="*/ 12 w 22"/>
                <a:gd name="T39" fmla="*/ 56 h 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"/>
                <a:gd name="T61" fmla="*/ 0 h 56"/>
                <a:gd name="T62" fmla="*/ 22 w 22"/>
                <a:gd name="T63" fmla="*/ 56 h 5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" h="56">
                  <a:moveTo>
                    <a:pt x="12" y="56"/>
                  </a:moveTo>
                  <a:lnTo>
                    <a:pt x="10" y="56"/>
                  </a:lnTo>
                  <a:lnTo>
                    <a:pt x="6" y="54"/>
                  </a:lnTo>
                  <a:lnTo>
                    <a:pt x="2" y="52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2" y="6"/>
                  </a:lnTo>
                  <a:lnTo>
                    <a:pt x="22" y="12"/>
                  </a:lnTo>
                  <a:lnTo>
                    <a:pt x="22" y="44"/>
                  </a:lnTo>
                  <a:lnTo>
                    <a:pt x="22" y="48"/>
                  </a:lnTo>
                  <a:lnTo>
                    <a:pt x="20" y="52"/>
                  </a:lnTo>
                  <a:lnTo>
                    <a:pt x="16" y="54"/>
                  </a:lnTo>
                  <a:lnTo>
                    <a:pt x="12" y="56"/>
                  </a:lnTo>
                  <a:close/>
                </a:path>
              </a:pathLst>
            </a:custGeom>
            <a:solidFill>
              <a:srgbClr val="BABABA"/>
            </a:solidFill>
            <a:ln w="0">
              <a:solidFill>
                <a:srgbClr val="BABAB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9" name="Freeform 28"/>
            <p:cNvSpPr>
              <a:spLocks/>
            </p:cNvSpPr>
            <p:nvPr/>
          </p:nvSpPr>
          <p:spPr bwMode="auto">
            <a:xfrm>
              <a:off x="1255" y="2003"/>
              <a:ext cx="22" cy="56"/>
            </a:xfrm>
            <a:custGeom>
              <a:avLst/>
              <a:gdLst>
                <a:gd name="T0" fmla="*/ 12 w 22"/>
                <a:gd name="T1" fmla="*/ 56 h 56"/>
                <a:gd name="T2" fmla="*/ 10 w 22"/>
                <a:gd name="T3" fmla="*/ 56 h 56"/>
                <a:gd name="T4" fmla="*/ 6 w 22"/>
                <a:gd name="T5" fmla="*/ 54 h 56"/>
                <a:gd name="T6" fmla="*/ 2 w 22"/>
                <a:gd name="T7" fmla="*/ 52 h 56"/>
                <a:gd name="T8" fmla="*/ 0 w 22"/>
                <a:gd name="T9" fmla="*/ 48 h 56"/>
                <a:gd name="T10" fmla="*/ 0 w 22"/>
                <a:gd name="T11" fmla="*/ 44 h 56"/>
                <a:gd name="T12" fmla="*/ 0 w 22"/>
                <a:gd name="T13" fmla="*/ 12 h 56"/>
                <a:gd name="T14" fmla="*/ 0 w 22"/>
                <a:gd name="T15" fmla="*/ 6 h 56"/>
                <a:gd name="T16" fmla="*/ 2 w 22"/>
                <a:gd name="T17" fmla="*/ 2 h 56"/>
                <a:gd name="T18" fmla="*/ 6 w 22"/>
                <a:gd name="T19" fmla="*/ 0 h 56"/>
                <a:gd name="T20" fmla="*/ 10 w 22"/>
                <a:gd name="T21" fmla="*/ 0 h 56"/>
                <a:gd name="T22" fmla="*/ 14 w 22"/>
                <a:gd name="T23" fmla="*/ 0 h 56"/>
                <a:gd name="T24" fmla="*/ 18 w 22"/>
                <a:gd name="T25" fmla="*/ 2 h 56"/>
                <a:gd name="T26" fmla="*/ 22 w 22"/>
                <a:gd name="T27" fmla="*/ 6 h 56"/>
                <a:gd name="T28" fmla="*/ 22 w 22"/>
                <a:gd name="T29" fmla="*/ 12 h 56"/>
                <a:gd name="T30" fmla="*/ 22 w 22"/>
                <a:gd name="T31" fmla="*/ 44 h 56"/>
                <a:gd name="T32" fmla="*/ 22 w 22"/>
                <a:gd name="T33" fmla="*/ 48 h 56"/>
                <a:gd name="T34" fmla="*/ 20 w 22"/>
                <a:gd name="T35" fmla="*/ 52 h 56"/>
                <a:gd name="T36" fmla="*/ 16 w 22"/>
                <a:gd name="T37" fmla="*/ 54 h 56"/>
                <a:gd name="T38" fmla="*/ 12 w 22"/>
                <a:gd name="T39" fmla="*/ 56 h 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"/>
                <a:gd name="T61" fmla="*/ 0 h 56"/>
                <a:gd name="T62" fmla="*/ 22 w 22"/>
                <a:gd name="T63" fmla="*/ 56 h 5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" h="56">
                  <a:moveTo>
                    <a:pt x="12" y="56"/>
                  </a:moveTo>
                  <a:lnTo>
                    <a:pt x="10" y="56"/>
                  </a:lnTo>
                  <a:lnTo>
                    <a:pt x="6" y="54"/>
                  </a:lnTo>
                  <a:lnTo>
                    <a:pt x="2" y="52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2" y="6"/>
                  </a:lnTo>
                  <a:lnTo>
                    <a:pt x="22" y="12"/>
                  </a:lnTo>
                  <a:lnTo>
                    <a:pt x="22" y="44"/>
                  </a:lnTo>
                  <a:lnTo>
                    <a:pt x="22" y="48"/>
                  </a:lnTo>
                  <a:lnTo>
                    <a:pt x="20" y="52"/>
                  </a:lnTo>
                  <a:lnTo>
                    <a:pt x="16" y="54"/>
                  </a:lnTo>
                  <a:lnTo>
                    <a:pt x="12" y="5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0" name="Freeform 29"/>
            <p:cNvSpPr>
              <a:spLocks/>
            </p:cNvSpPr>
            <p:nvPr/>
          </p:nvSpPr>
          <p:spPr bwMode="auto">
            <a:xfrm>
              <a:off x="1255" y="2003"/>
              <a:ext cx="148" cy="112"/>
            </a:xfrm>
            <a:custGeom>
              <a:avLst/>
              <a:gdLst>
                <a:gd name="T0" fmla="*/ 0 w 148"/>
                <a:gd name="T1" fmla="*/ 68 h 112"/>
                <a:gd name="T2" fmla="*/ 0 w 148"/>
                <a:gd name="T3" fmla="*/ 62 h 112"/>
                <a:gd name="T4" fmla="*/ 4 w 148"/>
                <a:gd name="T5" fmla="*/ 58 h 112"/>
                <a:gd name="T6" fmla="*/ 8 w 148"/>
                <a:gd name="T7" fmla="*/ 56 h 112"/>
                <a:gd name="T8" fmla="*/ 12 w 148"/>
                <a:gd name="T9" fmla="*/ 56 h 112"/>
                <a:gd name="T10" fmla="*/ 16 w 148"/>
                <a:gd name="T11" fmla="*/ 54 h 112"/>
                <a:gd name="T12" fmla="*/ 20 w 148"/>
                <a:gd name="T13" fmla="*/ 52 h 112"/>
                <a:gd name="T14" fmla="*/ 22 w 148"/>
                <a:gd name="T15" fmla="*/ 48 h 112"/>
                <a:gd name="T16" fmla="*/ 22 w 148"/>
                <a:gd name="T17" fmla="*/ 44 h 112"/>
                <a:gd name="T18" fmla="*/ 22 w 148"/>
                <a:gd name="T19" fmla="*/ 12 h 112"/>
                <a:gd name="T20" fmla="*/ 22 w 148"/>
                <a:gd name="T21" fmla="*/ 6 h 112"/>
                <a:gd name="T22" fmla="*/ 18 w 148"/>
                <a:gd name="T23" fmla="*/ 2 h 112"/>
                <a:gd name="T24" fmla="*/ 14 w 148"/>
                <a:gd name="T25" fmla="*/ 0 h 112"/>
                <a:gd name="T26" fmla="*/ 148 w 148"/>
                <a:gd name="T27" fmla="*/ 0 h 112"/>
                <a:gd name="T28" fmla="*/ 148 w 148"/>
                <a:gd name="T29" fmla="*/ 112 h 112"/>
                <a:gd name="T30" fmla="*/ 22 w 148"/>
                <a:gd name="T31" fmla="*/ 112 h 112"/>
                <a:gd name="T32" fmla="*/ 10 w 148"/>
                <a:gd name="T33" fmla="*/ 112 h 112"/>
                <a:gd name="T34" fmla="*/ 6 w 148"/>
                <a:gd name="T35" fmla="*/ 112 h 112"/>
                <a:gd name="T36" fmla="*/ 2 w 148"/>
                <a:gd name="T37" fmla="*/ 108 h 112"/>
                <a:gd name="T38" fmla="*/ 0 w 148"/>
                <a:gd name="T39" fmla="*/ 104 h 112"/>
                <a:gd name="T40" fmla="*/ 0 w 148"/>
                <a:gd name="T41" fmla="*/ 100 h 112"/>
                <a:gd name="T42" fmla="*/ 0 w 148"/>
                <a:gd name="T43" fmla="*/ 68 h 11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48"/>
                <a:gd name="T67" fmla="*/ 0 h 112"/>
                <a:gd name="T68" fmla="*/ 148 w 148"/>
                <a:gd name="T69" fmla="*/ 112 h 11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48" h="112">
                  <a:moveTo>
                    <a:pt x="0" y="68"/>
                  </a:moveTo>
                  <a:lnTo>
                    <a:pt x="0" y="62"/>
                  </a:lnTo>
                  <a:lnTo>
                    <a:pt x="4" y="58"/>
                  </a:lnTo>
                  <a:lnTo>
                    <a:pt x="8" y="56"/>
                  </a:lnTo>
                  <a:lnTo>
                    <a:pt x="12" y="56"/>
                  </a:lnTo>
                  <a:lnTo>
                    <a:pt x="16" y="54"/>
                  </a:lnTo>
                  <a:lnTo>
                    <a:pt x="20" y="52"/>
                  </a:lnTo>
                  <a:lnTo>
                    <a:pt x="22" y="48"/>
                  </a:lnTo>
                  <a:lnTo>
                    <a:pt x="22" y="44"/>
                  </a:lnTo>
                  <a:lnTo>
                    <a:pt x="22" y="12"/>
                  </a:lnTo>
                  <a:lnTo>
                    <a:pt x="22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48" y="0"/>
                  </a:lnTo>
                  <a:lnTo>
                    <a:pt x="148" y="112"/>
                  </a:lnTo>
                  <a:lnTo>
                    <a:pt x="22" y="112"/>
                  </a:lnTo>
                  <a:lnTo>
                    <a:pt x="10" y="112"/>
                  </a:lnTo>
                  <a:lnTo>
                    <a:pt x="6" y="112"/>
                  </a:lnTo>
                  <a:lnTo>
                    <a:pt x="2" y="108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BABABA"/>
            </a:solidFill>
            <a:ln w="0">
              <a:solidFill>
                <a:srgbClr val="BABAB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1" name="Freeform 30"/>
            <p:cNvSpPr>
              <a:spLocks/>
            </p:cNvSpPr>
            <p:nvPr/>
          </p:nvSpPr>
          <p:spPr bwMode="auto">
            <a:xfrm>
              <a:off x="1255" y="2003"/>
              <a:ext cx="148" cy="112"/>
            </a:xfrm>
            <a:custGeom>
              <a:avLst/>
              <a:gdLst>
                <a:gd name="T0" fmla="*/ 0 w 148"/>
                <a:gd name="T1" fmla="*/ 68 h 112"/>
                <a:gd name="T2" fmla="*/ 0 w 148"/>
                <a:gd name="T3" fmla="*/ 62 h 112"/>
                <a:gd name="T4" fmla="*/ 4 w 148"/>
                <a:gd name="T5" fmla="*/ 58 h 112"/>
                <a:gd name="T6" fmla="*/ 8 w 148"/>
                <a:gd name="T7" fmla="*/ 56 h 112"/>
                <a:gd name="T8" fmla="*/ 12 w 148"/>
                <a:gd name="T9" fmla="*/ 56 h 112"/>
                <a:gd name="T10" fmla="*/ 16 w 148"/>
                <a:gd name="T11" fmla="*/ 54 h 112"/>
                <a:gd name="T12" fmla="*/ 20 w 148"/>
                <a:gd name="T13" fmla="*/ 52 h 112"/>
                <a:gd name="T14" fmla="*/ 22 w 148"/>
                <a:gd name="T15" fmla="*/ 48 h 112"/>
                <a:gd name="T16" fmla="*/ 22 w 148"/>
                <a:gd name="T17" fmla="*/ 44 h 112"/>
                <a:gd name="T18" fmla="*/ 22 w 148"/>
                <a:gd name="T19" fmla="*/ 12 h 112"/>
                <a:gd name="T20" fmla="*/ 22 w 148"/>
                <a:gd name="T21" fmla="*/ 6 h 112"/>
                <a:gd name="T22" fmla="*/ 18 w 148"/>
                <a:gd name="T23" fmla="*/ 2 h 112"/>
                <a:gd name="T24" fmla="*/ 14 w 148"/>
                <a:gd name="T25" fmla="*/ 0 h 112"/>
                <a:gd name="T26" fmla="*/ 148 w 148"/>
                <a:gd name="T27" fmla="*/ 0 h 112"/>
                <a:gd name="T28" fmla="*/ 148 w 148"/>
                <a:gd name="T29" fmla="*/ 112 h 112"/>
                <a:gd name="T30" fmla="*/ 22 w 148"/>
                <a:gd name="T31" fmla="*/ 112 h 112"/>
                <a:gd name="T32" fmla="*/ 10 w 148"/>
                <a:gd name="T33" fmla="*/ 112 h 112"/>
                <a:gd name="T34" fmla="*/ 6 w 148"/>
                <a:gd name="T35" fmla="*/ 112 h 112"/>
                <a:gd name="T36" fmla="*/ 2 w 148"/>
                <a:gd name="T37" fmla="*/ 108 h 112"/>
                <a:gd name="T38" fmla="*/ 0 w 148"/>
                <a:gd name="T39" fmla="*/ 104 h 112"/>
                <a:gd name="T40" fmla="*/ 0 w 148"/>
                <a:gd name="T41" fmla="*/ 100 h 112"/>
                <a:gd name="T42" fmla="*/ 0 w 148"/>
                <a:gd name="T43" fmla="*/ 68 h 11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48"/>
                <a:gd name="T67" fmla="*/ 0 h 112"/>
                <a:gd name="T68" fmla="*/ 148 w 148"/>
                <a:gd name="T69" fmla="*/ 112 h 11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48" h="112">
                  <a:moveTo>
                    <a:pt x="0" y="68"/>
                  </a:moveTo>
                  <a:lnTo>
                    <a:pt x="0" y="62"/>
                  </a:lnTo>
                  <a:lnTo>
                    <a:pt x="4" y="58"/>
                  </a:lnTo>
                  <a:lnTo>
                    <a:pt x="8" y="56"/>
                  </a:lnTo>
                  <a:lnTo>
                    <a:pt x="12" y="56"/>
                  </a:lnTo>
                  <a:lnTo>
                    <a:pt x="16" y="54"/>
                  </a:lnTo>
                  <a:lnTo>
                    <a:pt x="20" y="52"/>
                  </a:lnTo>
                  <a:lnTo>
                    <a:pt x="22" y="48"/>
                  </a:lnTo>
                  <a:lnTo>
                    <a:pt x="22" y="44"/>
                  </a:lnTo>
                  <a:lnTo>
                    <a:pt x="22" y="12"/>
                  </a:lnTo>
                  <a:lnTo>
                    <a:pt x="22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48" y="0"/>
                  </a:lnTo>
                  <a:lnTo>
                    <a:pt x="148" y="112"/>
                  </a:lnTo>
                  <a:lnTo>
                    <a:pt x="22" y="112"/>
                  </a:lnTo>
                  <a:lnTo>
                    <a:pt x="10" y="112"/>
                  </a:lnTo>
                  <a:lnTo>
                    <a:pt x="6" y="112"/>
                  </a:lnTo>
                  <a:lnTo>
                    <a:pt x="2" y="108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6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2" name="Rectangle 31"/>
            <p:cNvSpPr>
              <a:spLocks noChangeArrowheads="1"/>
            </p:cNvSpPr>
            <p:nvPr/>
          </p:nvSpPr>
          <p:spPr bwMode="auto">
            <a:xfrm>
              <a:off x="1403" y="2053"/>
              <a:ext cx="56" cy="12"/>
            </a:xfrm>
            <a:prstGeom prst="rect">
              <a:avLst/>
            </a:prstGeom>
            <a:solidFill>
              <a:srgbClr val="BABABA"/>
            </a:solidFill>
            <a:ln w="0">
              <a:solidFill>
                <a:srgbClr val="BABAB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3" name="Rectangle 32"/>
            <p:cNvSpPr>
              <a:spLocks noChangeArrowheads="1"/>
            </p:cNvSpPr>
            <p:nvPr/>
          </p:nvSpPr>
          <p:spPr bwMode="auto">
            <a:xfrm>
              <a:off x="1403" y="2053"/>
              <a:ext cx="56" cy="1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4" name="Rectangle 33"/>
            <p:cNvSpPr>
              <a:spLocks noChangeArrowheads="1"/>
            </p:cNvSpPr>
            <p:nvPr/>
          </p:nvSpPr>
          <p:spPr bwMode="auto">
            <a:xfrm>
              <a:off x="1033" y="2135"/>
              <a:ext cx="56" cy="302"/>
            </a:xfrm>
            <a:prstGeom prst="rect">
              <a:avLst/>
            </a:prstGeom>
            <a:solidFill>
              <a:srgbClr val="BABABA"/>
            </a:solidFill>
            <a:ln w="0">
              <a:solidFill>
                <a:srgbClr val="BABAB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5" name="Rectangle 34"/>
            <p:cNvSpPr>
              <a:spLocks noChangeArrowheads="1"/>
            </p:cNvSpPr>
            <p:nvPr/>
          </p:nvSpPr>
          <p:spPr bwMode="auto">
            <a:xfrm>
              <a:off x="1033" y="2135"/>
              <a:ext cx="56" cy="30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6" name="Rectangle 35"/>
            <p:cNvSpPr>
              <a:spLocks noChangeArrowheads="1"/>
            </p:cNvSpPr>
            <p:nvPr/>
          </p:nvSpPr>
          <p:spPr bwMode="auto">
            <a:xfrm>
              <a:off x="1033" y="1679"/>
              <a:ext cx="56" cy="302"/>
            </a:xfrm>
            <a:prstGeom prst="rect">
              <a:avLst/>
            </a:prstGeom>
            <a:solidFill>
              <a:srgbClr val="BABABA"/>
            </a:solidFill>
            <a:ln w="0">
              <a:solidFill>
                <a:srgbClr val="BABAB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" name="Rectangle 36"/>
            <p:cNvSpPr>
              <a:spLocks noChangeArrowheads="1"/>
            </p:cNvSpPr>
            <p:nvPr/>
          </p:nvSpPr>
          <p:spPr bwMode="auto">
            <a:xfrm>
              <a:off x="1033" y="1679"/>
              <a:ext cx="56" cy="30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" name="Rectangle 37"/>
            <p:cNvSpPr>
              <a:spLocks noChangeArrowheads="1"/>
            </p:cNvSpPr>
            <p:nvPr/>
          </p:nvSpPr>
          <p:spPr bwMode="auto">
            <a:xfrm>
              <a:off x="1505" y="1679"/>
              <a:ext cx="56" cy="244"/>
            </a:xfrm>
            <a:prstGeom prst="rect">
              <a:avLst/>
            </a:prstGeom>
            <a:solidFill>
              <a:srgbClr val="BABABA"/>
            </a:solidFill>
            <a:ln w="0">
              <a:solidFill>
                <a:srgbClr val="BABAB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9" name="Rectangle 38"/>
            <p:cNvSpPr>
              <a:spLocks noChangeArrowheads="1"/>
            </p:cNvSpPr>
            <p:nvPr/>
          </p:nvSpPr>
          <p:spPr bwMode="auto">
            <a:xfrm>
              <a:off x="1505" y="1679"/>
              <a:ext cx="56" cy="244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0" name="Freeform 39"/>
            <p:cNvSpPr>
              <a:spLocks/>
            </p:cNvSpPr>
            <p:nvPr/>
          </p:nvSpPr>
          <p:spPr bwMode="auto">
            <a:xfrm>
              <a:off x="1485" y="1865"/>
              <a:ext cx="94" cy="188"/>
            </a:xfrm>
            <a:custGeom>
              <a:avLst/>
              <a:gdLst>
                <a:gd name="T0" fmla="*/ 76 w 94"/>
                <a:gd name="T1" fmla="*/ 0 h 188"/>
                <a:gd name="T2" fmla="*/ 94 w 94"/>
                <a:gd name="T3" fmla="*/ 0 h 188"/>
                <a:gd name="T4" fmla="*/ 94 w 94"/>
                <a:gd name="T5" fmla="*/ 160 h 188"/>
                <a:gd name="T6" fmla="*/ 46 w 94"/>
                <a:gd name="T7" fmla="*/ 160 h 188"/>
                <a:gd name="T8" fmla="*/ 38 w 94"/>
                <a:gd name="T9" fmla="*/ 160 h 188"/>
                <a:gd name="T10" fmla="*/ 26 w 94"/>
                <a:gd name="T11" fmla="*/ 160 h 188"/>
                <a:gd name="T12" fmla="*/ 12 w 94"/>
                <a:gd name="T13" fmla="*/ 188 h 188"/>
                <a:gd name="T14" fmla="*/ 0 w 94"/>
                <a:gd name="T15" fmla="*/ 188 h 188"/>
                <a:gd name="T16" fmla="*/ 38 w 94"/>
                <a:gd name="T17" fmla="*/ 120 h 188"/>
                <a:gd name="T18" fmla="*/ 38 w 94"/>
                <a:gd name="T19" fmla="*/ 58 h 188"/>
                <a:gd name="T20" fmla="*/ 76 w 94"/>
                <a:gd name="T21" fmla="*/ 58 h 188"/>
                <a:gd name="T22" fmla="*/ 76 w 94"/>
                <a:gd name="T23" fmla="*/ 50 h 188"/>
                <a:gd name="T24" fmla="*/ 76 w 94"/>
                <a:gd name="T25" fmla="*/ 0 h 1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4"/>
                <a:gd name="T40" fmla="*/ 0 h 188"/>
                <a:gd name="T41" fmla="*/ 94 w 94"/>
                <a:gd name="T42" fmla="*/ 188 h 18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4" h="188">
                  <a:moveTo>
                    <a:pt x="76" y="0"/>
                  </a:moveTo>
                  <a:lnTo>
                    <a:pt x="94" y="0"/>
                  </a:lnTo>
                  <a:lnTo>
                    <a:pt x="94" y="160"/>
                  </a:lnTo>
                  <a:lnTo>
                    <a:pt x="46" y="160"/>
                  </a:lnTo>
                  <a:lnTo>
                    <a:pt x="38" y="160"/>
                  </a:lnTo>
                  <a:lnTo>
                    <a:pt x="26" y="160"/>
                  </a:lnTo>
                  <a:lnTo>
                    <a:pt x="12" y="188"/>
                  </a:lnTo>
                  <a:lnTo>
                    <a:pt x="0" y="188"/>
                  </a:lnTo>
                  <a:lnTo>
                    <a:pt x="38" y="120"/>
                  </a:lnTo>
                  <a:lnTo>
                    <a:pt x="38" y="58"/>
                  </a:lnTo>
                  <a:lnTo>
                    <a:pt x="76" y="58"/>
                  </a:lnTo>
                  <a:lnTo>
                    <a:pt x="76" y="5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BABABA"/>
            </a:solidFill>
            <a:ln w="0">
              <a:solidFill>
                <a:srgbClr val="BABAB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1" name="Freeform 40"/>
            <p:cNvSpPr>
              <a:spLocks/>
            </p:cNvSpPr>
            <p:nvPr/>
          </p:nvSpPr>
          <p:spPr bwMode="auto">
            <a:xfrm>
              <a:off x="1485" y="1865"/>
              <a:ext cx="94" cy="188"/>
            </a:xfrm>
            <a:custGeom>
              <a:avLst/>
              <a:gdLst>
                <a:gd name="T0" fmla="*/ 76 w 94"/>
                <a:gd name="T1" fmla="*/ 0 h 188"/>
                <a:gd name="T2" fmla="*/ 94 w 94"/>
                <a:gd name="T3" fmla="*/ 0 h 188"/>
                <a:gd name="T4" fmla="*/ 94 w 94"/>
                <a:gd name="T5" fmla="*/ 160 h 188"/>
                <a:gd name="T6" fmla="*/ 46 w 94"/>
                <a:gd name="T7" fmla="*/ 160 h 188"/>
                <a:gd name="T8" fmla="*/ 38 w 94"/>
                <a:gd name="T9" fmla="*/ 160 h 188"/>
                <a:gd name="T10" fmla="*/ 26 w 94"/>
                <a:gd name="T11" fmla="*/ 160 h 188"/>
                <a:gd name="T12" fmla="*/ 12 w 94"/>
                <a:gd name="T13" fmla="*/ 188 h 188"/>
                <a:gd name="T14" fmla="*/ 0 w 94"/>
                <a:gd name="T15" fmla="*/ 188 h 188"/>
                <a:gd name="T16" fmla="*/ 38 w 94"/>
                <a:gd name="T17" fmla="*/ 120 h 188"/>
                <a:gd name="T18" fmla="*/ 38 w 94"/>
                <a:gd name="T19" fmla="*/ 58 h 188"/>
                <a:gd name="T20" fmla="*/ 76 w 94"/>
                <a:gd name="T21" fmla="*/ 58 h 188"/>
                <a:gd name="T22" fmla="*/ 76 w 94"/>
                <a:gd name="T23" fmla="*/ 50 h 188"/>
                <a:gd name="T24" fmla="*/ 76 w 94"/>
                <a:gd name="T25" fmla="*/ 0 h 1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4"/>
                <a:gd name="T40" fmla="*/ 0 h 188"/>
                <a:gd name="T41" fmla="*/ 94 w 94"/>
                <a:gd name="T42" fmla="*/ 188 h 18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4" h="188">
                  <a:moveTo>
                    <a:pt x="76" y="0"/>
                  </a:moveTo>
                  <a:lnTo>
                    <a:pt x="94" y="0"/>
                  </a:lnTo>
                  <a:lnTo>
                    <a:pt x="94" y="160"/>
                  </a:lnTo>
                  <a:lnTo>
                    <a:pt x="46" y="160"/>
                  </a:lnTo>
                  <a:lnTo>
                    <a:pt x="38" y="160"/>
                  </a:lnTo>
                  <a:lnTo>
                    <a:pt x="26" y="160"/>
                  </a:lnTo>
                  <a:lnTo>
                    <a:pt x="12" y="188"/>
                  </a:lnTo>
                  <a:lnTo>
                    <a:pt x="0" y="188"/>
                  </a:lnTo>
                  <a:lnTo>
                    <a:pt x="38" y="120"/>
                  </a:lnTo>
                  <a:lnTo>
                    <a:pt x="38" y="58"/>
                  </a:lnTo>
                  <a:lnTo>
                    <a:pt x="76" y="58"/>
                  </a:lnTo>
                  <a:lnTo>
                    <a:pt x="76" y="50"/>
                  </a:lnTo>
                  <a:lnTo>
                    <a:pt x="76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2" name="Rectangle 41"/>
            <p:cNvSpPr>
              <a:spLocks noChangeArrowheads="1"/>
            </p:cNvSpPr>
            <p:nvPr/>
          </p:nvSpPr>
          <p:spPr bwMode="auto">
            <a:xfrm>
              <a:off x="1505" y="2193"/>
              <a:ext cx="56" cy="244"/>
            </a:xfrm>
            <a:prstGeom prst="rect">
              <a:avLst/>
            </a:prstGeom>
            <a:solidFill>
              <a:srgbClr val="BABABA"/>
            </a:solidFill>
            <a:ln w="0">
              <a:solidFill>
                <a:srgbClr val="BABAB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3" name="Rectangle 42"/>
            <p:cNvSpPr>
              <a:spLocks noChangeArrowheads="1"/>
            </p:cNvSpPr>
            <p:nvPr/>
          </p:nvSpPr>
          <p:spPr bwMode="auto">
            <a:xfrm>
              <a:off x="1505" y="2193"/>
              <a:ext cx="56" cy="244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" name="Freeform 43"/>
            <p:cNvSpPr>
              <a:spLocks/>
            </p:cNvSpPr>
            <p:nvPr/>
          </p:nvSpPr>
          <p:spPr bwMode="auto">
            <a:xfrm>
              <a:off x="1485" y="2071"/>
              <a:ext cx="94" cy="188"/>
            </a:xfrm>
            <a:custGeom>
              <a:avLst/>
              <a:gdLst>
                <a:gd name="T0" fmla="*/ 76 w 94"/>
                <a:gd name="T1" fmla="*/ 188 h 188"/>
                <a:gd name="T2" fmla="*/ 76 w 94"/>
                <a:gd name="T3" fmla="*/ 138 h 188"/>
                <a:gd name="T4" fmla="*/ 76 w 94"/>
                <a:gd name="T5" fmla="*/ 122 h 188"/>
                <a:gd name="T6" fmla="*/ 38 w 94"/>
                <a:gd name="T7" fmla="*/ 122 h 188"/>
                <a:gd name="T8" fmla="*/ 38 w 94"/>
                <a:gd name="T9" fmla="*/ 68 h 188"/>
                <a:gd name="T10" fmla="*/ 0 w 94"/>
                <a:gd name="T11" fmla="*/ 0 h 188"/>
                <a:gd name="T12" fmla="*/ 12 w 94"/>
                <a:gd name="T13" fmla="*/ 0 h 188"/>
                <a:gd name="T14" fmla="*/ 26 w 94"/>
                <a:gd name="T15" fmla="*/ 28 h 188"/>
                <a:gd name="T16" fmla="*/ 38 w 94"/>
                <a:gd name="T17" fmla="*/ 28 h 188"/>
                <a:gd name="T18" fmla="*/ 46 w 94"/>
                <a:gd name="T19" fmla="*/ 28 h 188"/>
                <a:gd name="T20" fmla="*/ 94 w 94"/>
                <a:gd name="T21" fmla="*/ 28 h 188"/>
                <a:gd name="T22" fmla="*/ 94 w 94"/>
                <a:gd name="T23" fmla="*/ 188 h 188"/>
                <a:gd name="T24" fmla="*/ 76 w 94"/>
                <a:gd name="T25" fmla="*/ 188 h 1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4"/>
                <a:gd name="T40" fmla="*/ 0 h 188"/>
                <a:gd name="T41" fmla="*/ 94 w 94"/>
                <a:gd name="T42" fmla="*/ 188 h 18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4" h="188">
                  <a:moveTo>
                    <a:pt x="76" y="188"/>
                  </a:moveTo>
                  <a:lnTo>
                    <a:pt x="76" y="138"/>
                  </a:lnTo>
                  <a:lnTo>
                    <a:pt x="76" y="122"/>
                  </a:lnTo>
                  <a:lnTo>
                    <a:pt x="38" y="122"/>
                  </a:lnTo>
                  <a:lnTo>
                    <a:pt x="38" y="68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6" y="28"/>
                  </a:lnTo>
                  <a:lnTo>
                    <a:pt x="38" y="28"/>
                  </a:lnTo>
                  <a:lnTo>
                    <a:pt x="46" y="28"/>
                  </a:lnTo>
                  <a:lnTo>
                    <a:pt x="94" y="28"/>
                  </a:lnTo>
                  <a:lnTo>
                    <a:pt x="94" y="188"/>
                  </a:lnTo>
                  <a:lnTo>
                    <a:pt x="76" y="188"/>
                  </a:lnTo>
                  <a:close/>
                </a:path>
              </a:pathLst>
            </a:custGeom>
            <a:solidFill>
              <a:srgbClr val="BABABA"/>
            </a:solidFill>
            <a:ln w="0">
              <a:solidFill>
                <a:srgbClr val="BABAB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5" name="Freeform 44"/>
            <p:cNvSpPr>
              <a:spLocks/>
            </p:cNvSpPr>
            <p:nvPr/>
          </p:nvSpPr>
          <p:spPr bwMode="auto">
            <a:xfrm>
              <a:off x="1485" y="2071"/>
              <a:ext cx="94" cy="188"/>
            </a:xfrm>
            <a:custGeom>
              <a:avLst/>
              <a:gdLst>
                <a:gd name="T0" fmla="*/ 76 w 94"/>
                <a:gd name="T1" fmla="*/ 188 h 188"/>
                <a:gd name="T2" fmla="*/ 76 w 94"/>
                <a:gd name="T3" fmla="*/ 138 h 188"/>
                <a:gd name="T4" fmla="*/ 76 w 94"/>
                <a:gd name="T5" fmla="*/ 122 h 188"/>
                <a:gd name="T6" fmla="*/ 38 w 94"/>
                <a:gd name="T7" fmla="*/ 122 h 188"/>
                <a:gd name="T8" fmla="*/ 38 w 94"/>
                <a:gd name="T9" fmla="*/ 68 h 188"/>
                <a:gd name="T10" fmla="*/ 0 w 94"/>
                <a:gd name="T11" fmla="*/ 0 h 188"/>
                <a:gd name="T12" fmla="*/ 12 w 94"/>
                <a:gd name="T13" fmla="*/ 0 h 188"/>
                <a:gd name="T14" fmla="*/ 26 w 94"/>
                <a:gd name="T15" fmla="*/ 28 h 188"/>
                <a:gd name="T16" fmla="*/ 38 w 94"/>
                <a:gd name="T17" fmla="*/ 28 h 188"/>
                <a:gd name="T18" fmla="*/ 46 w 94"/>
                <a:gd name="T19" fmla="*/ 28 h 188"/>
                <a:gd name="T20" fmla="*/ 94 w 94"/>
                <a:gd name="T21" fmla="*/ 28 h 188"/>
                <a:gd name="T22" fmla="*/ 94 w 94"/>
                <a:gd name="T23" fmla="*/ 188 h 188"/>
                <a:gd name="T24" fmla="*/ 76 w 94"/>
                <a:gd name="T25" fmla="*/ 188 h 1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4"/>
                <a:gd name="T40" fmla="*/ 0 h 188"/>
                <a:gd name="T41" fmla="*/ 94 w 94"/>
                <a:gd name="T42" fmla="*/ 188 h 18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4" h="188">
                  <a:moveTo>
                    <a:pt x="76" y="188"/>
                  </a:moveTo>
                  <a:lnTo>
                    <a:pt x="76" y="138"/>
                  </a:lnTo>
                  <a:lnTo>
                    <a:pt x="76" y="122"/>
                  </a:lnTo>
                  <a:lnTo>
                    <a:pt x="38" y="122"/>
                  </a:lnTo>
                  <a:lnTo>
                    <a:pt x="38" y="68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6" y="28"/>
                  </a:lnTo>
                  <a:lnTo>
                    <a:pt x="38" y="28"/>
                  </a:lnTo>
                  <a:lnTo>
                    <a:pt x="46" y="28"/>
                  </a:lnTo>
                  <a:lnTo>
                    <a:pt x="94" y="28"/>
                  </a:lnTo>
                  <a:lnTo>
                    <a:pt x="94" y="188"/>
                  </a:lnTo>
                  <a:lnTo>
                    <a:pt x="76" y="18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6" name="Rectangle 45"/>
            <p:cNvSpPr>
              <a:spLocks noChangeArrowheads="1"/>
            </p:cNvSpPr>
            <p:nvPr/>
          </p:nvSpPr>
          <p:spPr bwMode="auto">
            <a:xfrm>
              <a:off x="1603" y="2109"/>
              <a:ext cx="228" cy="12"/>
            </a:xfrm>
            <a:prstGeom prst="rect">
              <a:avLst/>
            </a:prstGeom>
            <a:solidFill>
              <a:srgbClr val="BABABA"/>
            </a:solidFill>
            <a:ln w="0">
              <a:solidFill>
                <a:srgbClr val="BABAB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7" name="Rectangle 46"/>
            <p:cNvSpPr>
              <a:spLocks noChangeArrowheads="1"/>
            </p:cNvSpPr>
            <p:nvPr/>
          </p:nvSpPr>
          <p:spPr bwMode="auto">
            <a:xfrm>
              <a:off x="1603" y="2109"/>
              <a:ext cx="228" cy="1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8" name="Rectangle 47"/>
            <p:cNvSpPr>
              <a:spLocks noChangeArrowheads="1"/>
            </p:cNvSpPr>
            <p:nvPr/>
          </p:nvSpPr>
          <p:spPr bwMode="auto">
            <a:xfrm>
              <a:off x="1603" y="2081"/>
              <a:ext cx="228" cy="12"/>
            </a:xfrm>
            <a:prstGeom prst="rect">
              <a:avLst/>
            </a:prstGeom>
            <a:solidFill>
              <a:srgbClr val="BABABA"/>
            </a:solidFill>
            <a:ln w="0">
              <a:solidFill>
                <a:srgbClr val="BABAB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9" name="Rectangle 48"/>
            <p:cNvSpPr>
              <a:spLocks noChangeArrowheads="1"/>
            </p:cNvSpPr>
            <p:nvPr/>
          </p:nvSpPr>
          <p:spPr bwMode="auto">
            <a:xfrm>
              <a:off x="1603" y="2081"/>
              <a:ext cx="228" cy="1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0" name="Rectangle 49"/>
            <p:cNvSpPr>
              <a:spLocks noChangeArrowheads="1"/>
            </p:cNvSpPr>
            <p:nvPr/>
          </p:nvSpPr>
          <p:spPr bwMode="auto">
            <a:xfrm>
              <a:off x="1603" y="2053"/>
              <a:ext cx="228" cy="10"/>
            </a:xfrm>
            <a:prstGeom prst="rect">
              <a:avLst/>
            </a:prstGeom>
            <a:solidFill>
              <a:srgbClr val="BABABA"/>
            </a:solidFill>
            <a:ln w="0">
              <a:solidFill>
                <a:srgbClr val="BABAB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1" name="Rectangle 50"/>
            <p:cNvSpPr>
              <a:spLocks noChangeArrowheads="1"/>
            </p:cNvSpPr>
            <p:nvPr/>
          </p:nvSpPr>
          <p:spPr bwMode="auto">
            <a:xfrm>
              <a:off x="1603" y="2053"/>
              <a:ext cx="228" cy="1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2" name="Rectangle 51"/>
            <p:cNvSpPr>
              <a:spLocks noChangeArrowheads="1"/>
            </p:cNvSpPr>
            <p:nvPr/>
          </p:nvSpPr>
          <p:spPr bwMode="auto">
            <a:xfrm>
              <a:off x="1603" y="2023"/>
              <a:ext cx="228" cy="12"/>
            </a:xfrm>
            <a:prstGeom prst="rect">
              <a:avLst/>
            </a:prstGeom>
            <a:solidFill>
              <a:srgbClr val="BABABA"/>
            </a:solidFill>
            <a:ln w="0">
              <a:solidFill>
                <a:srgbClr val="BABAB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3" name="Rectangle 52"/>
            <p:cNvSpPr>
              <a:spLocks noChangeArrowheads="1"/>
            </p:cNvSpPr>
            <p:nvPr/>
          </p:nvSpPr>
          <p:spPr bwMode="auto">
            <a:xfrm>
              <a:off x="1603" y="2023"/>
              <a:ext cx="228" cy="1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4" name="Rectangle 53"/>
            <p:cNvSpPr>
              <a:spLocks noChangeArrowheads="1"/>
            </p:cNvSpPr>
            <p:nvPr/>
          </p:nvSpPr>
          <p:spPr bwMode="auto">
            <a:xfrm>
              <a:off x="1603" y="2093"/>
              <a:ext cx="228" cy="16"/>
            </a:xfrm>
            <a:prstGeom prst="rect">
              <a:avLst/>
            </a:prstGeom>
            <a:solidFill>
              <a:srgbClr val="BABABA"/>
            </a:solidFill>
            <a:ln w="0">
              <a:solidFill>
                <a:srgbClr val="BABAB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5" name="Rectangle 54"/>
            <p:cNvSpPr>
              <a:spLocks noChangeArrowheads="1"/>
            </p:cNvSpPr>
            <p:nvPr/>
          </p:nvSpPr>
          <p:spPr bwMode="auto">
            <a:xfrm>
              <a:off x="1603" y="2093"/>
              <a:ext cx="228" cy="1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6" name="Rectangle 55"/>
            <p:cNvSpPr>
              <a:spLocks noChangeArrowheads="1"/>
            </p:cNvSpPr>
            <p:nvPr/>
          </p:nvSpPr>
          <p:spPr bwMode="auto">
            <a:xfrm>
              <a:off x="1603" y="2063"/>
              <a:ext cx="228" cy="18"/>
            </a:xfrm>
            <a:prstGeom prst="rect">
              <a:avLst/>
            </a:prstGeom>
            <a:solidFill>
              <a:srgbClr val="BABABA"/>
            </a:solidFill>
            <a:ln w="0">
              <a:solidFill>
                <a:srgbClr val="BABAB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7" name="Rectangle 56"/>
            <p:cNvSpPr>
              <a:spLocks noChangeArrowheads="1"/>
            </p:cNvSpPr>
            <p:nvPr/>
          </p:nvSpPr>
          <p:spPr bwMode="auto">
            <a:xfrm>
              <a:off x="1603" y="2063"/>
              <a:ext cx="228" cy="18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8" name="Rectangle 57"/>
            <p:cNvSpPr>
              <a:spLocks noChangeArrowheads="1"/>
            </p:cNvSpPr>
            <p:nvPr/>
          </p:nvSpPr>
          <p:spPr bwMode="auto">
            <a:xfrm>
              <a:off x="1603" y="2035"/>
              <a:ext cx="228" cy="18"/>
            </a:xfrm>
            <a:prstGeom prst="rect">
              <a:avLst/>
            </a:prstGeom>
            <a:solidFill>
              <a:srgbClr val="BABABA"/>
            </a:solidFill>
            <a:ln w="0">
              <a:solidFill>
                <a:srgbClr val="BABAB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9" name="Rectangle 58"/>
            <p:cNvSpPr>
              <a:spLocks noChangeArrowheads="1"/>
            </p:cNvSpPr>
            <p:nvPr/>
          </p:nvSpPr>
          <p:spPr bwMode="auto">
            <a:xfrm>
              <a:off x="1603" y="2035"/>
              <a:ext cx="228" cy="18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0" name="Rectangle 59"/>
            <p:cNvSpPr>
              <a:spLocks noChangeArrowheads="1"/>
            </p:cNvSpPr>
            <p:nvPr/>
          </p:nvSpPr>
          <p:spPr bwMode="auto">
            <a:xfrm>
              <a:off x="1603" y="2007"/>
              <a:ext cx="228" cy="18"/>
            </a:xfrm>
            <a:prstGeom prst="rect">
              <a:avLst/>
            </a:prstGeom>
            <a:solidFill>
              <a:srgbClr val="BABABA"/>
            </a:solidFill>
            <a:ln w="0">
              <a:solidFill>
                <a:srgbClr val="BABAB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1" name="Rectangle 60"/>
            <p:cNvSpPr>
              <a:spLocks noChangeArrowheads="1"/>
            </p:cNvSpPr>
            <p:nvPr/>
          </p:nvSpPr>
          <p:spPr bwMode="auto">
            <a:xfrm>
              <a:off x="1603" y="2007"/>
              <a:ext cx="228" cy="18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2" name="Rectangle 61"/>
            <p:cNvSpPr>
              <a:spLocks noChangeArrowheads="1"/>
            </p:cNvSpPr>
            <p:nvPr/>
          </p:nvSpPr>
          <p:spPr bwMode="auto">
            <a:xfrm>
              <a:off x="1603" y="1995"/>
              <a:ext cx="228" cy="12"/>
            </a:xfrm>
            <a:prstGeom prst="rect">
              <a:avLst/>
            </a:prstGeom>
            <a:solidFill>
              <a:srgbClr val="BABABA"/>
            </a:solidFill>
            <a:ln w="0">
              <a:solidFill>
                <a:srgbClr val="BABAB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3" name="Rectangle 62"/>
            <p:cNvSpPr>
              <a:spLocks noChangeArrowheads="1"/>
            </p:cNvSpPr>
            <p:nvPr/>
          </p:nvSpPr>
          <p:spPr bwMode="auto">
            <a:xfrm>
              <a:off x="1603" y="1995"/>
              <a:ext cx="228" cy="1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4" name="Rectangle 63"/>
            <p:cNvSpPr>
              <a:spLocks noChangeArrowheads="1"/>
            </p:cNvSpPr>
            <p:nvPr/>
          </p:nvSpPr>
          <p:spPr bwMode="auto">
            <a:xfrm>
              <a:off x="1653" y="1887"/>
              <a:ext cx="34" cy="342"/>
            </a:xfrm>
            <a:prstGeom prst="rect">
              <a:avLst/>
            </a:prstGeom>
            <a:solidFill>
              <a:srgbClr val="BABABA"/>
            </a:solidFill>
            <a:ln w="0">
              <a:solidFill>
                <a:srgbClr val="BABAB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5" name="Rectangle 64"/>
            <p:cNvSpPr>
              <a:spLocks noChangeArrowheads="1"/>
            </p:cNvSpPr>
            <p:nvPr/>
          </p:nvSpPr>
          <p:spPr bwMode="auto">
            <a:xfrm>
              <a:off x="1653" y="1887"/>
              <a:ext cx="34" cy="34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6" name="Rectangle 65"/>
            <p:cNvSpPr>
              <a:spLocks noChangeArrowheads="1"/>
            </p:cNvSpPr>
            <p:nvPr/>
          </p:nvSpPr>
          <p:spPr bwMode="auto">
            <a:xfrm>
              <a:off x="1643" y="1973"/>
              <a:ext cx="10" cy="170"/>
            </a:xfrm>
            <a:prstGeom prst="rect">
              <a:avLst/>
            </a:prstGeom>
            <a:solidFill>
              <a:srgbClr val="BABABA"/>
            </a:solidFill>
            <a:ln w="0">
              <a:solidFill>
                <a:srgbClr val="BABAB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7" name="Rectangle 66"/>
            <p:cNvSpPr>
              <a:spLocks noChangeArrowheads="1"/>
            </p:cNvSpPr>
            <p:nvPr/>
          </p:nvSpPr>
          <p:spPr bwMode="auto">
            <a:xfrm>
              <a:off x="1643" y="1973"/>
              <a:ext cx="10" cy="17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8" name="Rectangle 67"/>
            <p:cNvSpPr>
              <a:spLocks noChangeArrowheads="1"/>
            </p:cNvSpPr>
            <p:nvPr/>
          </p:nvSpPr>
          <p:spPr bwMode="auto">
            <a:xfrm>
              <a:off x="1687" y="1973"/>
              <a:ext cx="12" cy="170"/>
            </a:xfrm>
            <a:prstGeom prst="rect">
              <a:avLst/>
            </a:prstGeom>
            <a:solidFill>
              <a:srgbClr val="BABABA"/>
            </a:solidFill>
            <a:ln w="0">
              <a:solidFill>
                <a:srgbClr val="BABAB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9" name="Rectangle 68"/>
            <p:cNvSpPr>
              <a:spLocks noChangeArrowheads="1"/>
            </p:cNvSpPr>
            <p:nvPr/>
          </p:nvSpPr>
          <p:spPr bwMode="auto">
            <a:xfrm>
              <a:off x="1687" y="1973"/>
              <a:ext cx="12" cy="17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0" name="Rectangle 69"/>
            <p:cNvSpPr>
              <a:spLocks noChangeArrowheads="1"/>
            </p:cNvSpPr>
            <p:nvPr/>
          </p:nvSpPr>
          <p:spPr bwMode="auto">
            <a:xfrm>
              <a:off x="1747" y="1887"/>
              <a:ext cx="34" cy="342"/>
            </a:xfrm>
            <a:prstGeom prst="rect">
              <a:avLst/>
            </a:prstGeom>
            <a:solidFill>
              <a:srgbClr val="BABABA"/>
            </a:solidFill>
            <a:ln w="0">
              <a:solidFill>
                <a:srgbClr val="BABAB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1" name="Rectangle 70"/>
            <p:cNvSpPr>
              <a:spLocks noChangeArrowheads="1"/>
            </p:cNvSpPr>
            <p:nvPr/>
          </p:nvSpPr>
          <p:spPr bwMode="auto">
            <a:xfrm>
              <a:off x="1747" y="1887"/>
              <a:ext cx="34" cy="34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2" name="Rectangle 71"/>
            <p:cNvSpPr>
              <a:spLocks noChangeArrowheads="1"/>
            </p:cNvSpPr>
            <p:nvPr/>
          </p:nvSpPr>
          <p:spPr bwMode="auto">
            <a:xfrm>
              <a:off x="1737" y="1973"/>
              <a:ext cx="10" cy="170"/>
            </a:xfrm>
            <a:prstGeom prst="rect">
              <a:avLst/>
            </a:prstGeom>
            <a:solidFill>
              <a:srgbClr val="BABABA"/>
            </a:solidFill>
            <a:ln w="0">
              <a:solidFill>
                <a:srgbClr val="BABAB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3" name="Rectangle 72"/>
            <p:cNvSpPr>
              <a:spLocks noChangeArrowheads="1"/>
            </p:cNvSpPr>
            <p:nvPr/>
          </p:nvSpPr>
          <p:spPr bwMode="auto">
            <a:xfrm>
              <a:off x="1737" y="1973"/>
              <a:ext cx="10" cy="17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4" name="Rectangle 73"/>
            <p:cNvSpPr>
              <a:spLocks noChangeArrowheads="1"/>
            </p:cNvSpPr>
            <p:nvPr/>
          </p:nvSpPr>
          <p:spPr bwMode="auto">
            <a:xfrm>
              <a:off x="1781" y="1973"/>
              <a:ext cx="10" cy="170"/>
            </a:xfrm>
            <a:prstGeom prst="rect">
              <a:avLst/>
            </a:prstGeom>
            <a:solidFill>
              <a:srgbClr val="BABABA"/>
            </a:solidFill>
            <a:ln w="0">
              <a:solidFill>
                <a:srgbClr val="BABAB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5" name="Rectangle 74"/>
            <p:cNvSpPr>
              <a:spLocks noChangeArrowheads="1"/>
            </p:cNvSpPr>
            <p:nvPr/>
          </p:nvSpPr>
          <p:spPr bwMode="auto">
            <a:xfrm>
              <a:off x="1781" y="1973"/>
              <a:ext cx="10" cy="17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6" name="Rectangle 75"/>
            <p:cNvSpPr>
              <a:spLocks noChangeArrowheads="1"/>
            </p:cNvSpPr>
            <p:nvPr/>
          </p:nvSpPr>
          <p:spPr bwMode="auto">
            <a:xfrm>
              <a:off x="1855" y="2079"/>
              <a:ext cx="22" cy="358"/>
            </a:xfrm>
            <a:prstGeom prst="rect">
              <a:avLst/>
            </a:prstGeom>
            <a:solidFill>
              <a:srgbClr val="BABABA"/>
            </a:solidFill>
            <a:ln w="0">
              <a:solidFill>
                <a:srgbClr val="BABAB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7" name="Rectangle 76"/>
            <p:cNvSpPr>
              <a:spLocks noChangeArrowheads="1"/>
            </p:cNvSpPr>
            <p:nvPr/>
          </p:nvSpPr>
          <p:spPr bwMode="auto">
            <a:xfrm>
              <a:off x="1855" y="2079"/>
              <a:ext cx="22" cy="358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8" name="Rectangle 77"/>
            <p:cNvSpPr>
              <a:spLocks noChangeArrowheads="1"/>
            </p:cNvSpPr>
            <p:nvPr/>
          </p:nvSpPr>
          <p:spPr bwMode="auto">
            <a:xfrm>
              <a:off x="1855" y="1679"/>
              <a:ext cx="22" cy="358"/>
            </a:xfrm>
            <a:prstGeom prst="rect">
              <a:avLst/>
            </a:prstGeom>
            <a:solidFill>
              <a:srgbClr val="BABABA"/>
            </a:solidFill>
            <a:ln w="0">
              <a:solidFill>
                <a:srgbClr val="BABAB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9" name="Rectangle 78"/>
            <p:cNvSpPr>
              <a:spLocks noChangeArrowheads="1"/>
            </p:cNvSpPr>
            <p:nvPr/>
          </p:nvSpPr>
          <p:spPr bwMode="auto">
            <a:xfrm>
              <a:off x="1855" y="1679"/>
              <a:ext cx="22" cy="358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0" name="Freeform 79"/>
            <p:cNvSpPr>
              <a:spLocks/>
            </p:cNvSpPr>
            <p:nvPr/>
          </p:nvSpPr>
          <p:spPr bwMode="auto">
            <a:xfrm>
              <a:off x="1897" y="2001"/>
              <a:ext cx="750" cy="44"/>
            </a:xfrm>
            <a:custGeom>
              <a:avLst/>
              <a:gdLst>
                <a:gd name="T0" fmla="*/ 42 w 750"/>
                <a:gd name="T1" fmla="*/ 0 h 44"/>
                <a:gd name="T2" fmla="*/ 706 w 750"/>
                <a:gd name="T3" fmla="*/ 0 h 44"/>
                <a:gd name="T4" fmla="*/ 728 w 750"/>
                <a:gd name="T5" fmla="*/ 10 h 44"/>
                <a:gd name="T6" fmla="*/ 750 w 750"/>
                <a:gd name="T7" fmla="*/ 22 h 44"/>
                <a:gd name="T8" fmla="*/ 750 w 750"/>
                <a:gd name="T9" fmla="*/ 44 h 44"/>
                <a:gd name="T10" fmla="*/ 728 w 750"/>
                <a:gd name="T11" fmla="*/ 34 h 44"/>
                <a:gd name="T12" fmla="*/ 706 w 750"/>
                <a:gd name="T13" fmla="*/ 22 h 44"/>
                <a:gd name="T14" fmla="*/ 42 w 750"/>
                <a:gd name="T15" fmla="*/ 22 h 44"/>
                <a:gd name="T16" fmla="*/ 22 w 750"/>
                <a:gd name="T17" fmla="*/ 34 h 44"/>
                <a:gd name="T18" fmla="*/ 0 w 750"/>
                <a:gd name="T19" fmla="*/ 44 h 44"/>
                <a:gd name="T20" fmla="*/ 0 w 750"/>
                <a:gd name="T21" fmla="*/ 22 h 44"/>
                <a:gd name="T22" fmla="*/ 22 w 750"/>
                <a:gd name="T23" fmla="*/ 10 h 44"/>
                <a:gd name="T24" fmla="*/ 42 w 750"/>
                <a:gd name="T25" fmla="*/ 0 h 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0"/>
                <a:gd name="T40" fmla="*/ 0 h 44"/>
                <a:gd name="T41" fmla="*/ 750 w 750"/>
                <a:gd name="T42" fmla="*/ 44 h 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0" h="44">
                  <a:moveTo>
                    <a:pt x="42" y="0"/>
                  </a:moveTo>
                  <a:lnTo>
                    <a:pt x="706" y="0"/>
                  </a:lnTo>
                  <a:lnTo>
                    <a:pt x="728" y="10"/>
                  </a:lnTo>
                  <a:lnTo>
                    <a:pt x="750" y="22"/>
                  </a:lnTo>
                  <a:lnTo>
                    <a:pt x="750" y="44"/>
                  </a:lnTo>
                  <a:lnTo>
                    <a:pt x="728" y="34"/>
                  </a:lnTo>
                  <a:lnTo>
                    <a:pt x="706" y="22"/>
                  </a:lnTo>
                  <a:lnTo>
                    <a:pt x="42" y="22"/>
                  </a:lnTo>
                  <a:lnTo>
                    <a:pt x="22" y="34"/>
                  </a:lnTo>
                  <a:lnTo>
                    <a:pt x="0" y="44"/>
                  </a:lnTo>
                  <a:lnTo>
                    <a:pt x="0" y="22"/>
                  </a:lnTo>
                  <a:lnTo>
                    <a:pt x="22" y="1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BABABA"/>
            </a:solidFill>
            <a:ln w="0">
              <a:solidFill>
                <a:srgbClr val="BABAB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1" name="Freeform 80"/>
            <p:cNvSpPr>
              <a:spLocks/>
            </p:cNvSpPr>
            <p:nvPr/>
          </p:nvSpPr>
          <p:spPr bwMode="auto">
            <a:xfrm>
              <a:off x="1897" y="2001"/>
              <a:ext cx="750" cy="44"/>
            </a:xfrm>
            <a:custGeom>
              <a:avLst/>
              <a:gdLst>
                <a:gd name="T0" fmla="*/ 42 w 750"/>
                <a:gd name="T1" fmla="*/ 0 h 44"/>
                <a:gd name="T2" fmla="*/ 706 w 750"/>
                <a:gd name="T3" fmla="*/ 0 h 44"/>
                <a:gd name="T4" fmla="*/ 728 w 750"/>
                <a:gd name="T5" fmla="*/ 10 h 44"/>
                <a:gd name="T6" fmla="*/ 750 w 750"/>
                <a:gd name="T7" fmla="*/ 22 h 44"/>
                <a:gd name="T8" fmla="*/ 750 w 750"/>
                <a:gd name="T9" fmla="*/ 44 h 44"/>
                <a:gd name="T10" fmla="*/ 728 w 750"/>
                <a:gd name="T11" fmla="*/ 34 h 44"/>
                <a:gd name="T12" fmla="*/ 706 w 750"/>
                <a:gd name="T13" fmla="*/ 22 h 44"/>
                <a:gd name="T14" fmla="*/ 42 w 750"/>
                <a:gd name="T15" fmla="*/ 22 h 44"/>
                <a:gd name="T16" fmla="*/ 22 w 750"/>
                <a:gd name="T17" fmla="*/ 34 h 44"/>
                <a:gd name="T18" fmla="*/ 0 w 750"/>
                <a:gd name="T19" fmla="*/ 44 h 44"/>
                <a:gd name="T20" fmla="*/ 0 w 750"/>
                <a:gd name="T21" fmla="*/ 22 h 44"/>
                <a:gd name="T22" fmla="*/ 22 w 750"/>
                <a:gd name="T23" fmla="*/ 10 h 44"/>
                <a:gd name="T24" fmla="*/ 42 w 750"/>
                <a:gd name="T25" fmla="*/ 0 h 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0"/>
                <a:gd name="T40" fmla="*/ 0 h 44"/>
                <a:gd name="T41" fmla="*/ 750 w 750"/>
                <a:gd name="T42" fmla="*/ 44 h 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0" h="44">
                  <a:moveTo>
                    <a:pt x="42" y="0"/>
                  </a:moveTo>
                  <a:lnTo>
                    <a:pt x="706" y="0"/>
                  </a:lnTo>
                  <a:lnTo>
                    <a:pt x="728" y="10"/>
                  </a:lnTo>
                  <a:lnTo>
                    <a:pt x="750" y="22"/>
                  </a:lnTo>
                  <a:lnTo>
                    <a:pt x="750" y="44"/>
                  </a:lnTo>
                  <a:lnTo>
                    <a:pt x="728" y="34"/>
                  </a:lnTo>
                  <a:lnTo>
                    <a:pt x="706" y="22"/>
                  </a:lnTo>
                  <a:lnTo>
                    <a:pt x="42" y="22"/>
                  </a:lnTo>
                  <a:lnTo>
                    <a:pt x="22" y="34"/>
                  </a:lnTo>
                  <a:lnTo>
                    <a:pt x="0" y="44"/>
                  </a:lnTo>
                  <a:lnTo>
                    <a:pt x="0" y="22"/>
                  </a:lnTo>
                  <a:lnTo>
                    <a:pt x="22" y="10"/>
                  </a:lnTo>
                  <a:lnTo>
                    <a:pt x="42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2" name="Freeform 81"/>
            <p:cNvSpPr>
              <a:spLocks/>
            </p:cNvSpPr>
            <p:nvPr/>
          </p:nvSpPr>
          <p:spPr bwMode="auto">
            <a:xfrm>
              <a:off x="1897" y="2023"/>
              <a:ext cx="750" cy="22"/>
            </a:xfrm>
            <a:custGeom>
              <a:avLst/>
              <a:gdLst>
                <a:gd name="T0" fmla="*/ 42 w 750"/>
                <a:gd name="T1" fmla="*/ 0 h 22"/>
                <a:gd name="T2" fmla="*/ 706 w 750"/>
                <a:gd name="T3" fmla="*/ 0 h 22"/>
                <a:gd name="T4" fmla="*/ 728 w 750"/>
                <a:gd name="T5" fmla="*/ 12 h 22"/>
                <a:gd name="T6" fmla="*/ 750 w 750"/>
                <a:gd name="T7" fmla="*/ 22 h 22"/>
                <a:gd name="T8" fmla="*/ 0 w 750"/>
                <a:gd name="T9" fmla="*/ 22 h 22"/>
                <a:gd name="T10" fmla="*/ 22 w 750"/>
                <a:gd name="T11" fmla="*/ 12 h 22"/>
                <a:gd name="T12" fmla="*/ 42 w 750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50"/>
                <a:gd name="T22" fmla="*/ 0 h 22"/>
                <a:gd name="T23" fmla="*/ 750 w 750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50" h="22">
                  <a:moveTo>
                    <a:pt x="42" y="0"/>
                  </a:moveTo>
                  <a:lnTo>
                    <a:pt x="706" y="0"/>
                  </a:lnTo>
                  <a:lnTo>
                    <a:pt x="728" y="12"/>
                  </a:lnTo>
                  <a:lnTo>
                    <a:pt x="750" y="22"/>
                  </a:lnTo>
                  <a:lnTo>
                    <a:pt x="0" y="22"/>
                  </a:lnTo>
                  <a:lnTo>
                    <a:pt x="22" y="1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BABABA"/>
            </a:solidFill>
            <a:ln w="0">
              <a:solidFill>
                <a:srgbClr val="BABAB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3" name="Freeform 82"/>
            <p:cNvSpPr>
              <a:spLocks/>
            </p:cNvSpPr>
            <p:nvPr/>
          </p:nvSpPr>
          <p:spPr bwMode="auto">
            <a:xfrm>
              <a:off x="1897" y="2023"/>
              <a:ext cx="750" cy="22"/>
            </a:xfrm>
            <a:custGeom>
              <a:avLst/>
              <a:gdLst>
                <a:gd name="T0" fmla="*/ 42 w 750"/>
                <a:gd name="T1" fmla="*/ 0 h 22"/>
                <a:gd name="T2" fmla="*/ 706 w 750"/>
                <a:gd name="T3" fmla="*/ 0 h 22"/>
                <a:gd name="T4" fmla="*/ 728 w 750"/>
                <a:gd name="T5" fmla="*/ 12 h 22"/>
                <a:gd name="T6" fmla="*/ 750 w 750"/>
                <a:gd name="T7" fmla="*/ 22 h 22"/>
                <a:gd name="T8" fmla="*/ 0 w 750"/>
                <a:gd name="T9" fmla="*/ 22 h 22"/>
                <a:gd name="T10" fmla="*/ 22 w 750"/>
                <a:gd name="T11" fmla="*/ 12 h 22"/>
                <a:gd name="T12" fmla="*/ 42 w 750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50"/>
                <a:gd name="T22" fmla="*/ 0 h 22"/>
                <a:gd name="T23" fmla="*/ 750 w 750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50" h="22">
                  <a:moveTo>
                    <a:pt x="42" y="0"/>
                  </a:moveTo>
                  <a:lnTo>
                    <a:pt x="706" y="0"/>
                  </a:lnTo>
                  <a:lnTo>
                    <a:pt x="728" y="12"/>
                  </a:lnTo>
                  <a:lnTo>
                    <a:pt x="750" y="22"/>
                  </a:lnTo>
                  <a:lnTo>
                    <a:pt x="0" y="22"/>
                  </a:lnTo>
                  <a:lnTo>
                    <a:pt x="22" y="12"/>
                  </a:lnTo>
                  <a:lnTo>
                    <a:pt x="42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4" name="Freeform 83"/>
            <p:cNvSpPr>
              <a:spLocks/>
            </p:cNvSpPr>
            <p:nvPr/>
          </p:nvSpPr>
          <p:spPr bwMode="auto">
            <a:xfrm>
              <a:off x="1897" y="2065"/>
              <a:ext cx="750" cy="46"/>
            </a:xfrm>
            <a:custGeom>
              <a:avLst/>
              <a:gdLst>
                <a:gd name="T0" fmla="*/ 706 w 750"/>
                <a:gd name="T1" fmla="*/ 46 h 46"/>
                <a:gd name="T2" fmla="*/ 42 w 750"/>
                <a:gd name="T3" fmla="*/ 46 h 46"/>
                <a:gd name="T4" fmla="*/ 22 w 750"/>
                <a:gd name="T5" fmla="*/ 34 h 46"/>
                <a:gd name="T6" fmla="*/ 0 w 750"/>
                <a:gd name="T7" fmla="*/ 22 h 46"/>
                <a:gd name="T8" fmla="*/ 0 w 750"/>
                <a:gd name="T9" fmla="*/ 0 h 46"/>
                <a:gd name="T10" fmla="*/ 22 w 750"/>
                <a:gd name="T11" fmla="*/ 12 h 46"/>
                <a:gd name="T12" fmla="*/ 42 w 750"/>
                <a:gd name="T13" fmla="*/ 22 h 46"/>
                <a:gd name="T14" fmla="*/ 706 w 750"/>
                <a:gd name="T15" fmla="*/ 22 h 46"/>
                <a:gd name="T16" fmla="*/ 728 w 750"/>
                <a:gd name="T17" fmla="*/ 12 h 46"/>
                <a:gd name="T18" fmla="*/ 750 w 750"/>
                <a:gd name="T19" fmla="*/ 0 h 46"/>
                <a:gd name="T20" fmla="*/ 750 w 750"/>
                <a:gd name="T21" fmla="*/ 22 h 46"/>
                <a:gd name="T22" fmla="*/ 728 w 750"/>
                <a:gd name="T23" fmla="*/ 34 h 46"/>
                <a:gd name="T24" fmla="*/ 706 w 750"/>
                <a:gd name="T25" fmla="*/ 46 h 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0"/>
                <a:gd name="T40" fmla="*/ 0 h 46"/>
                <a:gd name="T41" fmla="*/ 750 w 750"/>
                <a:gd name="T42" fmla="*/ 46 h 4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0" h="46">
                  <a:moveTo>
                    <a:pt x="706" y="46"/>
                  </a:moveTo>
                  <a:lnTo>
                    <a:pt x="42" y="46"/>
                  </a:lnTo>
                  <a:lnTo>
                    <a:pt x="22" y="34"/>
                  </a:lnTo>
                  <a:lnTo>
                    <a:pt x="0" y="22"/>
                  </a:lnTo>
                  <a:lnTo>
                    <a:pt x="0" y="0"/>
                  </a:lnTo>
                  <a:lnTo>
                    <a:pt x="22" y="12"/>
                  </a:lnTo>
                  <a:lnTo>
                    <a:pt x="42" y="22"/>
                  </a:lnTo>
                  <a:lnTo>
                    <a:pt x="706" y="22"/>
                  </a:lnTo>
                  <a:lnTo>
                    <a:pt x="728" y="12"/>
                  </a:lnTo>
                  <a:lnTo>
                    <a:pt x="750" y="0"/>
                  </a:lnTo>
                  <a:lnTo>
                    <a:pt x="750" y="22"/>
                  </a:lnTo>
                  <a:lnTo>
                    <a:pt x="728" y="34"/>
                  </a:lnTo>
                  <a:lnTo>
                    <a:pt x="706" y="46"/>
                  </a:lnTo>
                  <a:close/>
                </a:path>
              </a:pathLst>
            </a:custGeom>
            <a:solidFill>
              <a:srgbClr val="BABABA"/>
            </a:solidFill>
            <a:ln w="0">
              <a:solidFill>
                <a:srgbClr val="BABAB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" name="Freeform 84"/>
            <p:cNvSpPr>
              <a:spLocks/>
            </p:cNvSpPr>
            <p:nvPr/>
          </p:nvSpPr>
          <p:spPr bwMode="auto">
            <a:xfrm>
              <a:off x="1897" y="2065"/>
              <a:ext cx="750" cy="46"/>
            </a:xfrm>
            <a:custGeom>
              <a:avLst/>
              <a:gdLst>
                <a:gd name="T0" fmla="*/ 706 w 750"/>
                <a:gd name="T1" fmla="*/ 46 h 46"/>
                <a:gd name="T2" fmla="*/ 42 w 750"/>
                <a:gd name="T3" fmla="*/ 46 h 46"/>
                <a:gd name="T4" fmla="*/ 22 w 750"/>
                <a:gd name="T5" fmla="*/ 34 h 46"/>
                <a:gd name="T6" fmla="*/ 0 w 750"/>
                <a:gd name="T7" fmla="*/ 22 h 46"/>
                <a:gd name="T8" fmla="*/ 0 w 750"/>
                <a:gd name="T9" fmla="*/ 0 h 46"/>
                <a:gd name="T10" fmla="*/ 22 w 750"/>
                <a:gd name="T11" fmla="*/ 12 h 46"/>
                <a:gd name="T12" fmla="*/ 42 w 750"/>
                <a:gd name="T13" fmla="*/ 22 h 46"/>
                <a:gd name="T14" fmla="*/ 706 w 750"/>
                <a:gd name="T15" fmla="*/ 22 h 46"/>
                <a:gd name="T16" fmla="*/ 728 w 750"/>
                <a:gd name="T17" fmla="*/ 12 h 46"/>
                <a:gd name="T18" fmla="*/ 750 w 750"/>
                <a:gd name="T19" fmla="*/ 0 h 46"/>
                <a:gd name="T20" fmla="*/ 750 w 750"/>
                <a:gd name="T21" fmla="*/ 22 h 46"/>
                <a:gd name="T22" fmla="*/ 728 w 750"/>
                <a:gd name="T23" fmla="*/ 34 h 46"/>
                <a:gd name="T24" fmla="*/ 706 w 750"/>
                <a:gd name="T25" fmla="*/ 46 h 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0"/>
                <a:gd name="T40" fmla="*/ 0 h 46"/>
                <a:gd name="T41" fmla="*/ 750 w 750"/>
                <a:gd name="T42" fmla="*/ 46 h 4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0" h="46">
                  <a:moveTo>
                    <a:pt x="706" y="46"/>
                  </a:moveTo>
                  <a:lnTo>
                    <a:pt x="42" y="46"/>
                  </a:lnTo>
                  <a:lnTo>
                    <a:pt x="22" y="34"/>
                  </a:lnTo>
                  <a:lnTo>
                    <a:pt x="0" y="22"/>
                  </a:lnTo>
                  <a:lnTo>
                    <a:pt x="0" y="0"/>
                  </a:lnTo>
                  <a:lnTo>
                    <a:pt x="22" y="12"/>
                  </a:lnTo>
                  <a:lnTo>
                    <a:pt x="42" y="22"/>
                  </a:lnTo>
                  <a:lnTo>
                    <a:pt x="706" y="22"/>
                  </a:lnTo>
                  <a:lnTo>
                    <a:pt x="728" y="12"/>
                  </a:lnTo>
                  <a:lnTo>
                    <a:pt x="750" y="0"/>
                  </a:lnTo>
                  <a:lnTo>
                    <a:pt x="750" y="22"/>
                  </a:lnTo>
                  <a:lnTo>
                    <a:pt x="728" y="34"/>
                  </a:lnTo>
                  <a:lnTo>
                    <a:pt x="706" y="4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" name="Freeform 85"/>
            <p:cNvSpPr>
              <a:spLocks/>
            </p:cNvSpPr>
            <p:nvPr/>
          </p:nvSpPr>
          <p:spPr bwMode="auto">
            <a:xfrm>
              <a:off x="1897" y="2065"/>
              <a:ext cx="750" cy="22"/>
            </a:xfrm>
            <a:custGeom>
              <a:avLst/>
              <a:gdLst>
                <a:gd name="T0" fmla="*/ 706 w 750"/>
                <a:gd name="T1" fmla="*/ 22 h 22"/>
                <a:gd name="T2" fmla="*/ 42 w 750"/>
                <a:gd name="T3" fmla="*/ 22 h 22"/>
                <a:gd name="T4" fmla="*/ 22 w 750"/>
                <a:gd name="T5" fmla="*/ 12 h 22"/>
                <a:gd name="T6" fmla="*/ 0 w 750"/>
                <a:gd name="T7" fmla="*/ 0 h 22"/>
                <a:gd name="T8" fmla="*/ 750 w 750"/>
                <a:gd name="T9" fmla="*/ 0 h 22"/>
                <a:gd name="T10" fmla="*/ 728 w 750"/>
                <a:gd name="T11" fmla="*/ 12 h 22"/>
                <a:gd name="T12" fmla="*/ 706 w 750"/>
                <a:gd name="T13" fmla="*/ 22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50"/>
                <a:gd name="T22" fmla="*/ 0 h 22"/>
                <a:gd name="T23" fmla="*/ 750 w 750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50" h="22">
                  <a:moveTo>
                    <a:pt x="706" y="22"/>
                  </a:moveTo>
                  <a:lnTo>
                    <a:pt x="42" y="22"/>
                  </a:lnTo>
                  <a:lnTo>
                    <a:pt x="22" y="12"/>
                  </a:lnTo>
                  <a:lnTo>
                    <a:pt x="0" y="0"/>
                  </a:lnTo>
                  <a:lnTo>
                    <a:pt x="750" y="0"/>
                  </a:lnTo>
                  <a:lnTo>
                    <a:pt x="728" y="12"/>
                  </a:lnTo>
                  <a:lnTo>
                    <a:pt x="706" y="22"/>
                  </a:lnTo>
                  <a:close/>
                </a:path>
              </a:pathLst>
            </a:custGeom>
            <a:solidFill>
              <a:srgbClr val="BABABA"/>
            </a:solidFill>
            <a:ln w="0">
              <a:solidFill>
                <a:srgbClr val="BABAB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" name="Freeform 86"/>
            <p:cNvSpPr>
              <a:spLocks/>
            </p:cNvSpPr>
            <p:nvPr/>
          </p:nvSpPr>
          <p:spPr bwMode="auto">
            <a:xfrm>
              <a:off x="1897" y="2065"/>
              <a:ext cx="750" cy="22"/>
            </a:xfrm>
            <a:custGeom>
              <a:avLst/>
              <a:gdLst>
                <a:gd name="T0" fmla="*/ 706 w 750"/>
                <a:gd name="T1" fmla="*/ 22 h 22"/>
                <a:gd name="T2" fmla="*/ 42 w 750"/>
                <a:gd name="T3" fmla="*/ 22 h 22"/>
                <a:gd name="T4" fmla="*/ 22 w 750"/>
                <a:gd name="T5" fmla="*/ 12 h 22"/>
                <a:gd name="T6" fmla="*/ 0 w 750"/>
                <a:gd name="T7" fmla="*/ 0 h 22"/>
                <a:gd name="T8" fmla="*/ 750 w 750"/>
                <a:gd name="T9" fmla="*/ 0 h 22"/>
                <a:gd name="T10" fmla="*/ 728 w 750"/>
                <a:gd name="T11" fmla="*/ 12 h 22"/>
                <a:gd name="T12" fmla="*/ 706 w 750"/>
                <a:gd name="T13" fmla="*/ 22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50"/>
                <a:gd name="T22" fmla="*/ 0 h 22"/>
                <a:gd name="T23" fmla="*/ 750 w 750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50" h="22">
                  <a:moveTo>
                    <a:pt x="706" y="22"/>
                  </a:moveTo>
                  <a:lnTo>
                    <a:pt x="42" y="22"/>
                  </a:lnTo>
                  <a:lnTo>
                    <a:pt x="22" y="12"/>
                  </a:lnTo>
                  <a:lnTo>
                    <a:pt x="0" y="0"/>
                  </a:lnTo>
                  <a:lnTo>
                    <a:pt x="750" y="0"/>
                  </a:lnTo>
                  <a:lnTo>
                    <a:pt x="728" y="12"/>
                  </a:lnTo>
                  <a:lnTo>
                    <a:pt x="706" y="2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" name="Rectangle 87"/>
            <p:cNvSpPr>
              <a:spLocks noChangeArrowheads="1"/>
            </p:cNvSpPr>
            <p:nvPr/>
          </p:nvSpPr>
          <p:spPr bwMode="auto">
            <a:xfrm>
              <a:off x="1951" y="1879"/>
              <a:ext cx="34" cy="340"/>
            </a:xfrm>
            <a:prstGeom prst="rect">
              <a:avLst/>
            </a:prstGeom>
            <a:solidFill>
              <a:srgbClr val="BABABA"/>
            </a:solidFill>
            <a:ln w="0">
              <a:solidFill>
                <a:srgbClr val="BABAB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" name="Rectangle 88"/>
            <p:cNvSpPr>
              <a:spLocks noChangeArrowheads="1"/>
            </p:cNvSpPr>
            <p:nvPr/>
          </p:nvSpPr>
          <p:spPr bwMode="auto">
            <a:xfrm>
              <a:off x="1951" y="1879"/>
              <a:ext cx="34" cy="34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" name="Rectangle 89"/>
            <p:cNvSpPr>
              <a:spLocks noChangeArrowheads="1"/>
            </p:cNvSpPr>
            <p:nvPr/>
          </p:nvSpPr>
          <p:spPr bwMode="auto">
            <a:xfrm>
              <a:off x="1939" y="1963"/>
              <a:ext cx="12" cy="172"/>
            </a:xfrm>
            <a:prstGeom prst="rect">
              <a:avLst/>
            </a:prstGeom>
            <a:solidFill>
              <a:srgbClr val="BABABA"/>
            </a:solidFill>
            <a:ln w="0">
              <a:solidFill>
                <a:srgbClr val="BABAB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" name="Rectangle 90"/>
            <p:cNvSpPr>
              <a:spLocks noChangeArrowheads="1"/>
            </p:cNvSpPr>
            <p:nvPr/>
          </p:nvSpPr>
          <p:spPr bwMode="auto">
            <a:xfrm>
              <a:off x="1939" y="1963"/>
              <a:ext cx="12" cy="17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" name="Rectangle 91"/>
            <p:cNvSpPr>
              <a:spLocks noChangeArrowheads="1"/>
            </p:cNvSpPr>
            <p:nvPr/>
          </p:nvSpPr>
          <p:spPr bwMode="auto">
            <a:xfrm>
              <a:off x="1985" y="1963"/>
              <a:ext cx="10" cy="172"/>
            </a:xfrm>
            <a:prstGeom prst="rect">
              <a:avLst/>
            </a:prstGeom>
            <a:solidFill>
              <a:srgbClr val="BABABA"/>
            </a:solidFill>
            <a:ln w="0">
              <a:solidFill>
                <a:srgbClr val="BABAB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3" name="Rectangle 92"/>
            <p:cNvSpPr>
              <a:spLocks noChangeArrowheads="1"/>
            </p:cNvSpPr>
            <p:nvPr/>
          </p:nvSpPr>
          <p:spPr bwMode="auto">
            <a:xfrm>
              <a:off x="1985" y="1963"/>
              <a:ext cx="10" cy="17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4" name="Rectangle 93"/>
            <p:cNvSpPr>
              <a:spLocks noChangeArrowheads="1"/>
            </p:cNvSpPr>
            <p:nvPr/>
          </p:nvSpPr>
          <p:spPr bwMode="auto">
            <a:xfrm>
              <a:off x="2559" y="1897"/>
              <a:ext cx="34" cy="340"/>
            </a:xfrm>
            <a:prstGeom prst="rect">
              <a:avLst/>
            </a:prstGeom>
            <a:solidFill>
              <a:srgbClr val="BABABA"/>
            </a:solidFill>
            <a:ln w="0">
              <a:solidFill>
                <a:srgbClr val="BABAB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5" name="Rectangle 94"/>
            <p:cNvSpPr>
              <a:spLocks noChangeArrowheads="1"/>
            </p:cNvSpPr>
            <p:nvPr/>
          </p:nvSpPr>
          <p:spPr bwMode="auto">
            <a:xfrm>
              <a:off x="2559" y="1897"/>
              <a:ext cx="34" cy="34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6" name="Rectangle 95"/>
            <p:cNvSpPr>
              <a:spLocks noChangeArrowheads="1"/>
            </p:cNvSpPr>
            <p:nvPr/>
          </p:nvSpPr>
          <p:spPr bwMode="auto">
            <a:xfrm>
              <a:off x="2549" y="1981"/>
              <a:ext cx="10" cy="172"/>
            </a:xfrm>
            <a:prstGeom prst="rect">
              <a:avLst/>
            </a:prstGeom>
            <a:solidFill>
              <a:srgbClr val="BABABA"/>
            </a:solidFill>
            <a:ln w="0">
              <a:solidFill>
                <a:srgbClr val="BABAB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7" name="Rectangle 96"/>
            <p:cNvSpPr>
              <a:spLocks noChangeArrowheads="1"/>
            </p:cNvSpPr>
            <p:nvPr/>
          </p:nvSpPr>
          <p:spPr bwMode="auto">
            <a:xfrm>
              <a:off x="2549" y="1981"/>
              <a:ext cx="10" cy="17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8" name="Rectangle 97"/>
            <p:cNvSpPr>
              <a:spLocks noChangeArrowheads="1"/>
            </p:cNvSpPr>
            <p:nvPr/>
          </p:nvSpPr>
          <p:spPr bwMode="auto">
            <a:xfrm>
              <a:off x="2593" y="1981"/>
              <a:ext cx="10" cy="172"/>
            </a:xfrm>
            <a:prstGeom prst="rect">
              <a:avLst/>
            </a:prstGeom>
            <a:solidFill>
              <a:srgbClr val="BABABA"/>
            </a:solidFill>
            <a:ln w="0">
              <a:solidFill>
                <a:srgbClr val="BABAB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9" name="Rectangle 98"/>
            <p:cNvSpPr>
              <a:spLocks noChangeArrowheads="1"/>
            </p:cNvSpPr>
            <p:nvPr/>
          </p:nvSpPr>
          <p:spPr bwMode="auto">
            <a:xfrm>
              <a:off x="2593" y="1981"/>
              <a:ext cx="10" cy="17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0" name="Rectangle 99"/>
            <p:cNvSpPr>
              <a:spLocks noChangeArrowheads="1"/>
            </p:cNvSpPr>
            <p:nvPr/>
          </p:nvSpPr>
          <p:spPr bwMode="auto">
            <a:xfrm>
              <a:off x="2715" y="2109"/>
              <a:ext cx="396" cy="12"/>
            </a:xfrm>
            <a:prstGeom prst="rect">
              <a:avLst/>
            </a:prstGeom>
            <a:solidFill>
              <a:srgbClr val="BABABA"/>
            </a:solidFill>
            <a:ln w="0">
              <a:solidFill>
                <a:srgbClr val="BABAB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1" name="Rectangle 100"/>
            <p:cNvSpPr>
              <a:spLocks noChangeArrowheads="1"/>
            </p:cNvSpPr>
            <p:nvPr/>
          </p:nvSpPr>
          <p:spPr bwMode="auto">
            <a:xfrm>
              <a:off x="2715" y="2109"/>
              <a:ext cx="396" cy="1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2" name="Rectangle 101"/>
            <p:cNvSpPr>
              <a:spLocks noChangeArrowheads="1"/>
            </p:cNvSpPr>
            <p:nvPr/>
          </p:nvSpPr>
          <p:spPr bwMode="auto">
            <a:xfrm>
              <a:off x="2715" y="2081"/>
              <a:ext cx="396" cy="12"/>
            </a:xfrm>
            <a:prstGeom prst="rect">
              <a:avLst/>
            </a:prstGeom>
            <a:solidFill>
              <a:srgbClr val="BABABA"/>
            </a:solidFill>
            <a:ln w="0">
              <a:solidFill>
                <a:srgbClr val="BABAB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3" name="Rectangle 102"/>
            <p:cNvSpPr>
              <a:spLocks noChangeArrowheads="1"/>
            </p:cNvSpPr>
            <p:nvPr/>
          </p:nvSpPr>
          <p:spPr bwMode="auto">
            <a:xfrm>
              <a:off x="2715" y="2081"/>
              <a:ext cx="396" cy="1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4" name="Rectangle 103"/>
            <p:cNvSpPr>
              <a:spLocks noChangeArrowheads="1"/>
            </p:cNvSpPr>
            <p:nvPr/>
          </p:nvSpPr>
          <p:spPr bwMode="auto">
            <a:xfrm>
              <a:off x="2715" y="2053"/>
              <a:ext cx="396" cy="10"/>
            </a:xfrm>
            <a:prstGeom prst="rect">
              <a:avLst/>
            </a:prstGeom>
            <a:solidFill>
              <a:srgbClr val="BABABA"/>
            </a:solidFill>
            <a:ln w="0">
              <a:solidFill>
                <a:srgbClr val="BABAB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5" name="Rectangle 104"/>
            <p:cNvSpPr>
              <a:spLocks noChangeArrowheads="1"/>
            </p:cNvSpPr>
            <p:nvPr/>
          </p:nvSpPr>
          <p:spPr bwMode="auto">
            <a:xfrm>
              <a:off x="2715" y="2053"/>
              <a:ext cx="396" cy="1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6" name="Rectangle 105"/>
            <p:cNvSpPr>
              <a:spLocks noChangeArrowheads="1"/>
            </p:cNvSpPr>
            <p:nvPr/>
          </p:nvSpPr>
          <p:spPr bwMode="auto">
            <a:xfrm>
              <a:off x="2715" y="2023"/>
              <a:ext cx="396" cy="12"/>
            </a:xfrm>
            <a:prstGeom prst="rect">
              <a:avLst/>
            </a:prstGeom>
            <a:solidFill>
              <a:srgbClr val="BABABA"/>
            </a:solidFill>
            <a:ln w="0">
              <a:solidFill>
                <a:srgbClr val="BABAB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7" name="Rectangle 106"/>
            <p:cNvSpPr>
              <a:spLocks noChangeArrowheads="1"/>
            </p:cNvSpPr>
            <p:nvPr/>
          </p:nvSpPr>
          <p:spPr bwMode="auto">
            <a:xfrm>
              <a:off x="2715" y="2023"/>
              <a:ext cx="396" cy="1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8" name="Rectangle 107"/>
            <p:cNvSpPr>
              <a:spLocks noChangeArrowheads="1"/>
            </p:cNvSpPr>
            <p:nvPr/>
          </p:nvSpPr>
          <p:spPr bwMode="auto">
            <a:xfrm>
              <a:off x="2715" y="2093"/>
              <a:ext cx="396" cy="16"/>
            </a:xfrm>
            <a:prstGeom prst="rect">
              <a:avLst/>
            </a:prstGeom>
            <a:solidFill>
              <a:srgbClr val="BABABA"/>
            </a:solidFill>
            <a:ln w="0">
              <a:solidFill>
                <a:srgbClr val="BABAB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9" name="Rectangle 108"/>
            <p:cNvSpPr>
              <a:spLocks noChangeArrowheads="1"/>
            </p:cNvSpPr>
            <p:nvPr/>
          </p:nvSpPr>
          <p:spPr bwMode="auto">
            <a:xfrm>
              <a:off x="2715" y="2093"/>
              <a:ext cx="396" cy="1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0" name="Rectangle 109"/>
            <p:cNvSpPr>
              <a:spLocks noChangeArrowheads="1"/>
            </p:cNvSpPr>
            <p:nvPr/>
          </p:nvSpPr>
          <p:spPr bwMode="auto">
            <a:xfrm>
              <a:off x="2715" y="2063"/>
              <a:ext cx="396" cy="18"/>
            </a:xfrm>
            <a:prstGeom prst="rect">
              <a:avLst/>
            </a:prstGeom>
            <a:solidFill>
              <a:srgbClr val="BABABA"/>
            </a:solidFill>
            <a:ln w="0">
              <a:solidFill>
                <a:srgbClr val="BABAB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1" name="Rectangle 110"/>
            <p:cNvSpPr>
              <a:spLocks noChangeArrowheads="1"/>
            </p:cNvSpPr>
            <p:nvPr/>
          </p:nvSpPr>
          <p:spPr bwMode="auto">
            <a:xfrm>
              <a:off x="2715" y="2063"/>
              <a:ext cx="396" cy="18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2" name="Rectangle 111"/>
            <p:cNvSpPr>
              <a:spLocks noChangeArrowheads="1"/>
            </p:cNvSpPr>
            <p:nvPr/>
          </p:nvSpPr>
          <p:spPr bwMode="auto">
            <a:xfrm>
              <a:off x="2715" y="2035"/>
              <a:ext cx="396" cy="18"/>
            </a:xfrm>
            <a:prstGeom prst="rect">
              <a:avLst/>
            </a:prstGeom>
            <a:solidFill>
              <a:srgbClr val="BABABA"/>
            </a:solidFill>
            <a:ln w="0">
              <a:solidFill>
                <a:srgbClr val="BABAB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3" name="Rectangle 112"/>
            <p:cNvSpPr>
              <a:spLocks noChangeArrowheads="1"/>
            </p:cNvSpPr>
            <p:nvPr/>
          </p:nvSpPr>
          <p:spPr bwMode="auto">
            <a:xfrm>
              <a:off x="2715" y="2035"/>
              <a:ext cx="396" cy="18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4" name="Rectangle 113"/>
            <p:cNvSpPr>
              <a:spLocks noChangeArrowheads="1"/>
            </p:cNvSpPr>
            <p:nvPr/>
          </p:nvSpPr>
          <p:spPr bwMode="auto">
            <a:xfrm>
              <a:off x="2715" y="2007"/>
              <a:ext cx="396" cy="18"/>
            </a:xfrm>
            <a:prstGeom prst="rect">
              <a:avLst/>
            </a:prstGeom>
            <a:solidFill>
              <a:srgbClr val="BABABA"/>
            </a:solidFill>
            <a:ln w="0">
              <a:solidFill>
                <a:srgbClr val="BABAB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5" name="Rectangle 114"/>
            <p:cNvSpPr>
              <a:spLocks noChangeArrowheads="1"/>
            </p:cNvSpPr>
            <p:nvPr/>
          </p:nvSpPr>
          <p:spPr bwMode="auto">
            <a:xfrm>
              <a:off x="2715" y="2007"/>
              <a:ext cx="396" cy="18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6" name="Rectangle 115"/>
            <p:cNvSpPr>
              <a:spLocks noChangeArrowheads="1"/>
            </p:cNvSpPr>
            <p:nvPr/>
          </p:nvSpPr>
          <p:spPr bwMode="auto">
            <a:xfrm>
              <a:off x="2715" y="1995"/>
              <a:ext cx="396" cy="12"/>
            </a:xfrm>
            <a:prstGeom prst="rect">
              <a:avLst/>
            </a:prstGeom>
            <a:solidFill>
              <a:srgbClr val="BABABA"/>
            </a:solidFill>
            <a:ln w="0">
              <a:solidFill>
                <a:srgbClr val="BABAB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7" name="Rectangle 116"/>
            <p:cNvSpPr>
              <a:spLocks noChangeArrowheads="1"/>
            </p:cNvSpPr>
            <p:nvPr/>
          </p:nvSpPr>
          <p:spPr bwMode="auto">
            <a:xfrm>
              <a:off x="2715" y="1995"/>
              <a:ext cx="396" cy="1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8" name="Rectangle 117"/>
            <p:cNvSpPr>
              <a:spLocks noChangeArrowheads="1"/>
            </p:cNvSpPr>
            <p:nvPr/>
          </p:nvSpPr>
          <p:spPr bwMode="auto">
            <a:xfrm>
              <a:off x="2757" y="1887"/>
              <a:ext cx="34" cy="342"/>
            </a:xfrm>
            <a:prstGeom prst="rect">
              <a:avLst/>
            </a:prstGeom>
            <a:solidFill>
              <a:srgbClr val="BABABA"/>
            </a:solidFill>
            <a:ln w="0">
              <a:solidFill>
                <a:srgbClr val="BABAB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9" name="Rectangle 118"/>
            <p:cNvSpPr>
              <a:spLocks noChangeArrowheads="1"/>
            </p:cNvSpPr>
            <p:nvPr/>
          </p:nvSpPr>
          <p:spPr bwMode="auto">
            <a:xfrm>
              <a:off x="2757" y="1887"/>
              <a:ext cx="34" cy="34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0" name="Rectangle 119"/>
            <p:cNvSpPr>
              <a:spLocks noChangeArrowheads="1"/>
            </p:cNvSpPr>
            <p:nvPr/>
          </p:nvSpPr>
          <p:spPr bwMode="auto">
            <a:xfrm>
              <a:off x="2747" y="1973"/>
              <a:ext cx="10" cy="170"/>
            </a:xfrm>
            <a:prstGeom prst="rect">
              <a:avLst/>
            </a:prstGeom>
            <a:solidFill>
              <a:srgbClr val="BABABA"/>
            </a:solidFill>
            <a:ln w="0">
              <a:solidFill>
                <a:srgbClr val="BABAB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1" name="Rectangle 120"/>
            <p:cNvSpPr>
              <a:spLocks noChangeArrowheads="1"/>
            </p:cNvSpPr>
            <p:nvPr/>
          </p:nvSpPr>
          <p:spPr bwMode="auto">
            <a:xfrm>
              <a:off x="2747" y="1973"/>
              <a:ext cx="10" cy="17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2" name="Rectangle 121"/>
            <p:cNvSpPr>
              <a:spLocks noChangeArrowheads="1"/>
            </p:cNvSpPr>
            <p:nvPr/>
          </p:nvSpPr>
          <p:spPr bwMode="auto">
            <a:xfrm>
              <a:off x="2791" y="1973"/>
              <a:ext cx="10" cy="170"/>
            </a:xfrm>
            <a:prstGeom prst="rect">
              <a:avLst/>
            </a:prstGeom>
            <a:solidFill>
              <a:srgbClr val="BABABA"/>
            </a:solidFill>
            <a:ln w="0">
              <a:solidFill>
                <a:srgbClr val="BABAB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3" name="Rectangle 122"/>
            <p:cNvSpPr>
              <a:spLocks noChangeArrowheads="1"/>
            </p:cNvSpPr>
            <p:nvPr/>
          </p:nvSpPr>
          <p:spPr bwMode="auto">
            <a:xfrm>
              <a:off x="2791" y="1973"/>
              <a:ext cx="10" cy="17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4" name="Rectangle 123"/>
            <p:cNvSpPr>
              <a:spLocks noChangeArrowheads="1"/>
            </p:cNvSpPr>
            <p:nvPr/>
          </p:nvSpPr>
          <p:spPr bwMode="auto">
            <a:xfrm>
              <a:off x="3035" y="1887"/>
              <a:ext cx="34" cy="342"/>
            </a:xfrm>
            <a:prstGeom prst="rect">
              <a:avLst/>
            </a:prstGeom>
            <a:solidFill>
              <a:srgbClr val="BABABA"/>
            </a:solidFill>
            <a:ln w="0">
              <a:solidFill>
                <a:srgbClr val="BABAB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5" name="Rectangle 124"/>
            <p:cNvSpPr>
              <a:spLocks noChangeArrowheads="1"/>
            </p:cNvSpPr>
            <p:nvPr/>
          </p:nvSpPr>
          <p:spPr bwMode="auto">
            <a:xfrm>
              <a:off x="3035" y="1887"/>
              <a:ext cx="34" cy="34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6" name="Rectangle 125"/>
            <p:cNvSpPr>
              <a:spLocks noChangeArrowheads="1"/>
            </p:cNvSpPr>
            <p:nvPr/>
          </p:nvSpPr>
          <p:spPr bwMode="auto">
            <a:xfrm>
              <a:off x="3025" y="1973"/>
              <a:ext cx="10" cy="170"/>
            </a:xfrm>
            <a:prstGeom prst="rect">
              <a:avLst/>
            </a:prstGeom>
            <a:solidFill>
              <a:srgbClr val="BABABA"/>
            </a:solidFill>
            <a:ln w="0">
              <a:solidFill>
                <a:srgbClr val="BABAB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7" name="Rectangle 126"/>
            <p:cNvSpPr>
              <a:spLocks noChangeArrowheads="1"/>
            </p:cNvSpPr>
            <p:nvPr/>
          </p:nvSpPr>
          <p:spPr bwMode="auto">
            <a:xfrm>
              <a:off x="3025" y="1973"/>
              <a:ext cx="10" cy="17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8" name="Rectangle 127"/>
            <p:cNvSpPr>
              <a:spLocks noChangeArrowheads="1"/>
            </p:cNvSpPr>
            <p:nvPr/>
          </p:nvSpPr>
          <p:spPr bwMode="auto">
            <a:xfrm>
              <a:off x="3069" y="1973"/>
              <a:ext cx="10" cy="170"/>
            </a:xfrm>
            <a:prstGeom prst="rect">
              <a:avLst/>
            </a:prstGeom>
            <a:solidFill>
              <a:srgbClr val="BABABA"/>
            </a:solidFill>
            <a:ln w="0">
              <a:solidFill>
                <a:srgbClr val="BABAB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9" name="Rectangle 128"/>
            <p:cNvSpPr>
              <a:spLocks noChangeArrowheads="1"/>
            </p:cNvSpPr>
            <p:nvPr/>
          </p:nvSpPr>
          <p:spPr bwMode="auto">
            <a:xfrm>
              <a:off x="3069" y="1973"/>
              <a:ext cx="10" cy="17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0" name="Freeform 129"/>
            <p:cNvSpPr>
              <a:spLocks/>
            </p:cNvSpPr>
            <p:nvPr/>
          </p:nvSpPr>
          <p:spPr bwMode="auto">
            <a:xfrm>
              <a:off x="2649" y="1679"/>
              <a:ext cx="58" cy="188"/>
            </a:xfrm>
            <a:custGeom>
              <a:avLst/>
              <a:gdLst>
                <a:gd name="T0" fmla="*/ 0 w 58"/>
                <a:gd name="T1" fmla="*/ 0 h 188"/>
                <a:gd name="T2" fmla="*/ 58 w 58"/>
                <a:gd name="T3" fmla="*/ 0 h 188"/>
                <a:gd name="T4" fmla="*/ 58 w 58"/>
                <a:gd name="T5" fmla="*/ 188 h 188"/>
                <a:gd name="T6" fmla="*/ 18 w 58"/>
                <a:gd name="T7" fmla="*/ 188 h 188"/>
                <a:gd name="T8" fmla="*/ 18 w 58"/>
                <a:gd name="T9" fmla="*/ 156 h 188"/>
                <a:gd name="T10" fmla="*/ 0 w 58"/>
                <a:gd name="T11" fmla="*/ 156 h 188"/>
                <a:gd name="T12" fmla="*/ 0 w 58"/>
                <a:gd name="T13" fmla="*/ 0 h 1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"/>
                <a:gd name="T22" fmla="*/ 0 h 188"/>
                <a:gd name="T23" fmla="*/ 58 w 58"/>
                <a:gd name="T24" fmla="*/ 188 h 18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" h="188">
                  <a:moveTo>
                    <a:pt x="0" y="0"/>
                  </a:moveTo>
                  <a:lnTo>
                    <a:pt x="58" y="0"/>
                  </a:lnTo>
                  <a:lnTo>
                    <a:pt x="58" y="188"/>
                  </a:lnTo>
                  <a:lnTo>
                    <a:pt x="18" y="188"/>
                  </a:lnTo>
                  <a:lnTo>
                    <a:pt x="18" y="156"/>
                  </a:lnTo>
                  <a:lnTo>
                    <a:pt x="0" y="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BABA"/>
            </a:solidFill>
            <a:ln w="0">
              <a:solidFill>
                <a:srgbClr val="BABAB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1" name="Freeform 130"/>
            <p:cNvSpPr>
              <a:spLocks/>
            </p:cNvSpPr>
            <p:nvPr/>
          </p:nvSpPr>
          <p:spPr bwMode="auto">
            <a:xfrm>
              <a:off x="2649" y="1679"/>
              <a:ext cx="58" cy="188"/>
            </a:xfrm>
            <a:custGeom>
              <a:avLst/>
              <a:gdLst>
                <a:gd name="T0" fmla="*/ 0 w 58"/>
                <a:gd name="T1" fmla="*/ 0 h 188"/>
                <a:gd name="T2" fmla="*/ 58 w 58"/>
                <a:gd name="T3" fmla="*/ 0 h 188"/>
                <a:gd name="T4" fmla="*/ 58 w 58"/>
                <a:gd name="T5" fmla="*/ 188 h 188"/>
                <a:gd name="T6" fmla="*/ 18 w 58"/>
                <a:gd name="T7" fmla="*/ 188 h 188"/>
                <a:gd name="T8" fmla="*/ 18 w 58"/>
                <a:gd name="T9" fmla="*/ 156 h 188"/>
                <a:gd name="T10" fmla="*/ 0 w 58"/>
                <a:gd name="T11" fmla="*/ 156 h 188"/>
                <a:gd name="T12" fmla="*/ 0 w 58"/>
                <a:gd name="T13" fmla="*/ 0 h 1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"/>
                <a:gd name="T22" fmla="*/ 0 h 188"/>
                <a:gd name="T23" fmla="*/ 58 w 58"/>
                <a:gd name="T24" fmla="*/ 188 h 18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" h="188">
                  <a:moveTo>
                    <a:pt x="0" y="0"/>
                  </a:moveTo>
                  <a:lnTo>
                    <a:pt x="58" y="0"/>
                  </a:lnTo>
                  <a:lnTo>
                    <a:pt x="58" y="188"/>
                  </a:lnTo>
                  <a:lnTo>
                    <a:pt x="18" y="188"/>
                  </a:lnTo>
                  <a:lnTo>
                    <a:pt x="18" y="156"/>
                  </a:lnTo>
                  <a:lnTo>
                    <a:pt x="0" y="156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2" name="Freeform 131"/>
            <p:cNvSpPr>
              <a:spLocks/>
            </p:cNvSpPr>
            <p:nvPr/>
          </p:nvSpPr>
          <p:spPr bwMode="auto">
            <a:xfrm>
              <a:off x="2667" y="1835"/>
              <a:ext cx="40" cy="196"/>
            </a:xfrm>
            <a:custGeom>
              <a:avLst/>
              <a:gdLst>
                <a:gd name="T0" fmla="*/ 0 w 40"/>
                <a:gd name="T1" fmla="*/ 184 h 196"/>
                <a:gd name="T2" fmla="*/ 0 w 40"/>
                <a:gd name="T3" fmla="*/ 0 h 196"/>
                <a:gd name="T4" fmla="*/ 12 w 40"/>
                <a:gd name="T5" fmla="*/ 0 h 196"/>
                <a:gd name="T6" fmla="*/ 12 w 40"/>
                <a:gd name="T7" fmla="*/ 180 h 196"/>
                <a:gd name="T8" fmla="*/ 40 w 40"/>
                <a:gd name="T9" fmla="*/ 196 h 196"/>
                <a:gd name="T10" fmla="*/ 22 w 40"/>
                <a:gd name="T11" fmla="*/ 196 h 196"/>
                <a:gd name="T12" fmla="*/ 0 w 40"/>
                <a:gd name="T13" fmla="*/ 184 h 1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96"/>
                <a:gd name="T23" fmla="*/ 40 w 40"/>
                <a:gd name="T24" fmla="*/ 196 h 1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96">
                  <a:moveTo>
                    <a:pt x="0" y="184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2" y="180"/>
                  </a:lnTo>
                  <a:lnTo>
                    <a:pt x="40" y="196"/>
                  </a:lnTo>
                  <a:lnTo>
                    <a:pt x="22" y="196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BABABA"/>
            </a:solidFill>
            <a:ln w="0">
              <a:solidFill>
                <a:srgbClr val="BABAB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3" name="Freeform 132"/>
            <p:cNvSpPr>
              <a:spLocks/>
            </p:cNvSpPr>
            <p:nvPr/>
          </p:nvSpPr>
          <p:spPr bwMode="auto">
            <a:xfrm>
              <a:off x="2667" y="1835"/>
              <a:ext cx="40" cy="196"/>
            </a:xfrm>
            <a:custGeom>
              <a:avLst/>
              <a:gdLst>
                <a:gd name="T0" fmla="*/ 0 w 40"/>
                <a:gd name="T1" fmla="*/ 184 h 196"/>
                <a:gd name="T2" fmla="*/ 0 w 40"/>
                <a:gd name="T3" fmla="*/ 0 h 196"/>
                <a:gd name="T4" fmla="*/ 12 w 40"/>
                <a:gd name="T5" fmla="*/ 0 h 196"/>
                <a:gd name="T6" fmla="*/ 12 w 40"/>
                <a:gd name="T7" fmla="*/ 180 h 196"/>
                <a:gd name="T8" fmla="*/ 40 w 40"/>
                <a:gd name="T9" fmla="*/ 196 h 196"/>
                <a:gd name="T10" fmla="*/ 22 w 40"/>
                <a:gd name="T11" fmla="*/ 196 h 196"/>
                <a:gd name="T12" fmla="*/ 0 w 40"/>
                <a:gd name="T13" fmla="*/ 184 h 1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96"/>
                <a:gd name="T23" fmla="*/ 40 w 40"/>
                <a:gd name="T24" fmla="*/ 196 h 1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96">
                  <a:moveTo>
                    <a:pt x="0" y="184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2" y="180"/>
                  </a:lnTo>
                  <a:lnTo>
                    <a:pt x="40" y="196"/>
                  </a:lnTo>
                  <a:lnTo>
                    <a:pt x="22" y="196"/>
                  </a:lnTo>
                  <a:lnTo>
                    <a:pt x="0" y="18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4" name="Freeform 133"/>
            <p:cNvSpPr>
              <a:spLocks/>
            </p:cNvSpPr>
            <p:nvPr/>
          </p:nvSpPr>
          <p:spPr bwMode="auto">
            <a:xfrm>
              <a:off x="2649" y="2249"/>
              <a:ext cx="58" cy="188"/>
            </a:xfrm>
            <a:custGeom>
              <a:avLst/>
              <a:gdLst>
                <a:gd name="T0" fmla="*/ 0 w 58"/>
                <a:gd name="T1" fmla="*/ 188 h 188"/>
                <a:gd name="T2" fmla="*/ 58 w 58"/>
                <a:gd name="T3" fmla="*/ 188 h 188"/>
                <a:gd name="T4" fmla="*/ 58 w 58"/>
                <a:gd name="T5" fmla="*/ 0 h 188"/>
                <a:gd name="T6" fmla="*/ 18 w 58"/>
                <a:gd name="T7" fmla="*/ 0 h 188"/>
                <a:gd name="T8" fmla="*/ 18 w 58"/>
                <a:gd name="T9" fmla="*/ 32 h 188"/>
                <a:gd name="T10" fmla="*/ 0 w 58"/>
                <a:gd name="T11" fmla="*/ 32 h 188"/>
                <a:gd name="T12" fmla="*/ 0 w 58"/>
                <a:gd name="T13" fmla="*/ 188 h 1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"/>
                <a:gd name="T22" fmla="*/ 0 h 188"/>
                <a:gd name="T23" fmla="*/ 58 w 58"/>
                <a:gd name="T24" fmla="*/ 188 h 18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" h="188">
                  <a:moveTo>
                    <a:pt x="0" y="188"/>
                  </a:moveTo>
                  <a:lnTo>
                    <a:pt x="58" y="188"/>
                  </a:lnTo>
                  <a:lnTo>
                    <a:pt x="58" y="0"/>
                  </a:lnTo>
                  <a:lnTo>
                    <a:pt x="18" y="0"/>
                  </a:lnTo>
                  <a:lnTo>
                    <a:pt x="18" y="32"/>
                  </a:lnTo>
                  <a:lnTo>
                    <a:pt x="0" y="32"/>
                  </a:lnTo>
                  <a:lnTo>
                    <a:pt x="0" y="188"/>
                  </a:lnTo>
                  <a:close/>
                </a:path>
              </a:pathLst>
            </a:custGeom>
            <a:solidFill>
              <a:srgbClr val="BABABA"/>
            </a:solidFill>
            <a:ln w="0">
              <a:solidFill>
                <a:srgbClr val="BABAB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5" name="Freeform 134"/>
            <p:cNvSpPr>
              <a:spLocks/>
            </p:cNvSpPr>
            <p:nvPr/>
          </p:nvSpPr>
          <p:spPr bwMode="auto">
            <a:xfrm>
              <a:off x="2649" y="2249"/>
              <a:ext cx="58" cy="188"/>
            </a:xfrm>
            <a:custGeom>
              <a:avLst/>
              <a:gdLst>
                <a:gd name="T0" fmla="*/ 0 w 58"/>
                <a:gd name="T1" fmla="*/ 188 h 188"/>
                <a:gd name="T2" fmla="*/ 58 w 58"/>
                <a:gd name="T3" fmla="*/ 188 h 188"/>
                <a:gd name="T4" fmla="*/ 58 w 58"/>
                <a:gd name="T5" fmla="*/ 0 h 188"/>
                <a:gd name="T6" fmla="*/ 18 w 58"/>
                <a:gd name="T7" fmla="*/ 0 h 188"/>
                <a:gd name="T8" fmla="*/ 18 w 58"/>
                <a:gd name="T9" fmla="*/ 32 h 188"/>
                <a:gd name="T10" fmla="*/ 0 w 58"/>
                <a:gd name="T11" fmla="*/ 32 h 188"/>
                <a:gd name="T12" fmla="*/ 0 w 58"/>
                <a:gd name="T13" fmla="*/ 188 h 1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"/>
                <a:gd name="T22" fmla="*/ 0 h 188"/>
                <a:gd name="T23" fmla="*/ 58 w 58"/>
                <a:gd name="T24" fmla="*/ 188 h 18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" h="188">
                  <a:moveTo>
                    <a:pt x="0" y="188"/>
                  </a:moveTo>
                  <a:lnTo>
                    <a:pt x="58" y="188"/>
                  </a:lnTo>
                  <a:lnTo>
                    <a:pt x="58" y="0"/>
                  </a:lnTo>
                  <a:lnTo>
                    <a:pt x="18" y="0"/>
                  </a:lnTo>
                  <a:lnTo>
                    <a:pt x="18" y="32"/>
                  </a:lnTo>
                  <a:lnTo>
                    <a:pt x="0" y="32"/>
                  </a:lnTo>
                  <a:lnTo>
                    <a:pt x="0" y="18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6" name="Freeform 135"/>
            <p:cNvSpPr>
              <a:spLocks/>
            </p:cNvSpPr>
            <p:nvPr/>
          </p:nvSpPr>
          <p:spPr bwMode="auto">
            <a:xfrm>
              <a:off x="2667" y="2085"/>
              <a:ext cx="40" cy="196"/>
            </a:xfrm>
            <a:custGeom>
              <a:avLst/>
              <a:gdLst>
                <a:gd name="T0" fmla="*/ 0 w 40"/>
                <a:gd name="T1" fmla="*/ 12 h 196"/>
                <a:gd name="T2" fmla="*/ 0 w 40"/>
                <a:gd name="T3" fmla="*/ 196 h 196"/>
                <a:gd name="T4" fmla="*/ 12 w 40"/>
                <a:gd name="T5" fmla="*/ 196 h 196"/>
                <a:gd name="T6" fmla="*/ 12 w 40"/>
                <a:gd name="T7" fmla="*/ 16 h 196"/>
                <a:gd name="T8" fmla="*/ 40 w 40"/>
                <a:gd name="T9" fmla="*/ 0 h 196"/>
                <a:gd name="T10" fmla="*/ 22 w 40"/>
                <a:gd name="T11" fmla="*/ 0 h 196"/>
                <a:gd name="T12" fmla="*/ 0 w 40"/>
                <a:gd name="T13" fmla="*/ 12 h 1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96"/>
                <a:gd name="T23" fmla="*/ 40 w 40"/>
                <a:gd name="T24" fmla="*/ 196 h 1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96">
                  <a:moveTo>
                    <a:pt x="0" y="12"/>
                  </a:moveTo>
                  <a:lnTo>
                    <a:pt x="0" y="196"/>
                  </a:lnTo>
                  <a:lnTo>
                    <a:pt x="12" y="196"/>
                  </a:lnTo>
                  <a:lnTo>
                    <a:pt x="12" y="16"/>
                  </a:lnTo>
                  <a:lnTo>
                    <a:pt x="40" y="0"/>
                  </a:lnTo>
                  <a:lnTo>
                    <a:pt x="22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BABABA"/>
            </a:solidFill>
            <a:ln w="0">
              <a:solidFill>
                <a:srgbClr val="BABAB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7" name="Freeform 136"/>
            <p:cNvSpPr>
              <a:spLocks/>
            </p:cNvSpPr>
            <p:nvPr/>
          </p:nvSpPr>
          <p:spPr bwMode="auto">
            <a:xfrm>
              <a:off x="2667" y="2085"/>
              <a:ext cx="40" cy="196"/>
            </a:xfrm>
            <a:custGeom>
              <a:avLst/>
              <a:gdLst>
                <a:gd name="T0" fmla="*/ 0 w 40"/>
                <a:gd name="T1" fmla="*/ 12 h 196"/>
                <a:gd name="T2" fmla="*/ 0 w 40"/>
                <a:gd name="T3" fmla="*/ 196 h 196"/>
                <a:gd name="T4" fmla="*/ 12 w 40"/>
                <a:gd name="T5" fmla="*/ 196 h 196"/>
                <a:gd name="T6" fmla="*/ 12 w 40"/>
                <a:gd name="T7" fmla="*/ 16 h 196"/>
                <a:gd name="T8" fmla="*/ 40 w 40"/>
                <a:gd name="T9" fmla="*/ 0 h 196"/>
                <a:gd name="T10" fmla="*/ 22 w 40"/>
                <a:gd name="T11" fmla="*/ 0 h 196"/>
                <a:gd name="T12" fmla="*/ 0 w 40"/>
                <a:gd name="T13" fmla="*/ 12 h 1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96"/>
                <a:gd name="T23" fmla="*/ 40 w 40"/>
                <a:gd name="T24" fmla="*/ 196 h 1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96">
                  <a:moveTo>
                    <a:pt x="0" y="12"/>
                  </a:moveTo>
                  <a:lnTo>
                    <a:pt x="0" y="196"/>
                  </a:lnTo>
                  <a:lnTo>
                    <a:pt x="12" y="196"/>
                  </a:lnTo>
                  <a:lnTo>
                    <a:pt x="12" y="16"/>
                  </a:lnTo>
                  <a:lnTo>
                    <a:pt x="40" y="0"/>
                  </a:lnTo>
                  <a:lnTo>
                    <a:pt x="22" y="0"/>
                  </a:lnTo>
                  <a:lnTo>
                    <a:pt x="0" y="1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8" name="Rectangle 137"/>
            <p:cNvSpPr>
              <a:spLocks noChangeArrowheads="1"/>
            </p:cNvSpPr>
            <p:nvPr/>
          </p:nvSpPr>
          <p:spPr bwMode="auto">
            <a:xfrm>
              <a:off x="3135" y="1825"/>
              <a:ext cx="10" cy="202"/>
            </a:xfrm>
            <a:prstGeom prst="rect">
              <a:avLst/>
            </a:prstGeom>
            <a:solidFill>
              <a:srgbClr val="BABABA"/>
            </a:solidFill>
            <a:ln w="0">
              <a:solidFill>
                <a:srgbClr val="BABAB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9" name="Rectangle 138"/>
            <p:cNvSpPr>
              <a:spLocks noChangeArrowheads="1"/>
            </p:cNvSpPr>
            <p:nvPr/>
          </p:nvSpPr>
          <p:spPr bwMode="auto">
            <a:xfrm>
              <a:off x="3135" y="1825"/>
              <a:ext cx="10" cy="20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0" name="Rectangle 139"/>
            <p:cNvSpPr>
              <a:spLocks noChangeArrowheads="1"/>
            </p:cNvSpPr>
            <p:nvPr/>
          </p:nvSpPr>
          <p:spPr bwMode="auto">
            <a:xfrm>
              <a:off x="3135" y="2087"/>
              <a:ext cx="10" cy="204"/>
            </a:xfrm>
            <a:prstGeom prst="rect">
              <a:avLst/>
            </a:prstGeom>
            <a:solidFill>
              <a:srgbClr val="BABABA"/>
            </a:solidFill>
            <a:ln w="0">
              <a:solidFill>
                <a:srgbClr val="BABAB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1" name="Rectangle 140"/>
            <p:cNvSpPr>
              <a:spLocks noChangeArrowheads="1"/>
            </p:cNvSpPr>
            <p:nvPr/>
          </p:nvSpPr>
          <p:spPr bwMode="auto">
            <a:xfrm>
              <a:off x="3135" y="2087"/>
              <a:ext cx="10" cy="204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2" name="Freeform 141"/>
            <p:cNvSpPr>
              <a:spLocks noEditPoints="1"/>
            </p:cNvSpPr>
            <p:nvPr/>
          </p:nvSpPr>
          <p:spPr bwMode="auto">
            <a:xfrm>
              <a:off x="3153" y="1887"/>
              <a:ext cx="170" cy="342"/>
            </a:xfrm>
            <a:custGeom>
              <a:avLst/>
              <a:gdLst>
                <a:gd name="T0" fmla="*/ 170 w 170"/>
                <a:gd name="T1" fmla="*/ 228 h 342"/>
                <a:gd name="T2" fmla="*/ 170 w 170"/>
                <a:gd name="T3" fmla="*/ 342 h 342"/>
                <a:gd name="T4" fmla="*/ 0 w 170"/>
                <a:gd name="T5" fmla="*/ 342 h 342"/>
                <a:gd name="T6" fmla="*/ 0 w 170"/>
                <a:gd name="T7" fmla="*/ 228 h 342"/>
                <a:gd name="T8" fmla="*/ 170 w 170"/>
                <a:gd name="T9" fmla="*/ 228 h 342"/>
                <a:gd name="T10" fmla="*/ 0 w 170"/>
                <a:gd name="T11" fmla="*/ 0 h 342"/>
                <a:gd name="T12" fmla="*/ 170 w 170"/>
                <a:gd name="T13" fmla="*/ 0 h 342"/>
                <a:gd name="T14" fmla="*/ 170 w 170"/>
                <a:gd name="T15" fmla="*/ 114 h 342"/>
                <a:gd name="T16" fmla="*/ 0 w 170"/>
                <a:gd name="T17" fmla="*/ 114 h 342"/>
                <a:gd name="T18" fmla="*/ 0 w 170"/>
                <a:gd name="T19" fmla="*/ 0 h 3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0"/>
                <a:gd name="T31" fmla="*/ 0 h 342"/>
                <a:gd name="T32" fmla="*/ 170 w 170"/>
                <a:gd name="T33" fmla="*/ 342 h 34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0" h="342">
                  <a:moveTo>
                    <a:pt x="170" y="228"/>
                  </a:moveTo>
                  <a:lnTo>
                    <a:pt x="170" y="342"/>
                  </a:lnTo>
                  <a:lnTo>
                    <a:pt x="0" y="342"/>
                  </a:lnTo>
                  <a:lnTo>
                    <a:pt x="0" y="228"/>
                  </a:lnTo>
                  <a:lnTo>
                    <a:pt x="170" y="228"/>
                  </a:lnTo>
                  <a:close/>
                  <a:moveTo>
                    <a:pt x="0" y="0"/>
                  </a:moveTo>
                  <a:lnTo>
                    <a:pt x="170" y="0"/>
                  </a:lnTo>
                  <a:lnTo>
                    <a:pt x="170" y="114"/>
                  </a:lnTo>
                  <a:lnTo>
                    <a:pt x="0" y="1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BABA"/>
            </a:solidFill>
            <a:ln w="0">
              <a:solidFill>
                <a:srgbClr val="BABAB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3" name="Rectangle 142"/>
            <p:cNvSpPr>
              <a:spLocks noChangeArrowheads="1"/>
            </p:cNvSpPr>
            <p:nvPr/>
          </p:nvSpPr>
          <p:spPr bwMode="auto">
            <a:xfrm>
              <a:off x="3153" y="2115"/>
              <a:ext cx="170" cy="114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4" name="Rectangle 143"/>
            <p:cNvSpPr>
              <a:spLocks noChangeArrowheads="1"/>
            </p:cNvSpPr>
            <p:nvPr/>
          </p:nvSpPr>
          <p:spPr bwMode="auto">
            <a:xfrm>
              <a:off x="3153" y="1887"/>
              <a:ext cx="170" cy="114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5" name="Freeform 144"/>
            <p:cNvSpPr>
              <a:spLocks noEditPoints="1"/>
            </p:cNvSpPr>
            <p:nvPr/>
          </p:nvSpPr>
          <p:spPr bwMode="auto">
            <a:xfrm>
              <a:off x="3679" y="1887"/>
              <a:ext cx="170" cy="342"/>
            </a:xfrm>
            <a:custGeom>
              <a:avLst/>
              <a:gdLst>
                <a:gd name="T0" fmla="*/ 170 w 170"/>
                <a:gd name="T1" fmla="*/ 228 h 342"/>
                <a:gd name="T2" fmla="*/ 170 w 170"/>
                <a:gd name="T3" fmla="*/ 342 h 342"/>
                <a:gd name="T4" fmla="*/ 0 w 170"/>
                <a:gd name="T5" fmla="*/ 342 h 342"/>
                <a:gd name="T6" fmla="*/ 0 w 170"/>
                <a:gd name="T7" fmla="*/ 228 h 342"/>
                <a:gd name="T8" fmla="*/ 170 w 170"/>
                <a:gd name="T9" fmla="*/ 228 h 342"/>
                <a:gd name="T10" fmla="*/ 0 w 170"/>
                <a:gd name="T11" fmla="*/ 0 h 342"/>
                <a:gd name="T12" fmla="*/ 170 w 170"/>
                <a:gd name="T13" fmla="*/ 0 h 342"/>
                <a:gd name="T14" fmla="*/ 170 w 170"/>
                <a:gd name="T15" fmla="*/ 114 h 342"/>
                <a:gd name="T16" fmla="*/ 0 w 170"/>
                <a:gd name="T17" fmla="*/ 114 h 342"/>
                <a:gd name="T18" fmla="*/ 0 w 170"/>
                <a:gd name="T19" fmla="*/ 0 h 3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0"/>
                <a:gd name="T31" fmla="*/ 0 h 342"/>
                <a:gd name="T32" fmla="*/ 170 w 170"/>
                <a:gd name="T33" fmla="*/ 342 h 34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0" h="342">
                  <a:moveTo>
                    <a:pt x="170" y="228"/>
                  </a:moveTo>
                  <a:lnTo>
                    <a:pt x="170" y="342"/>
                  </a:lnTo>
                  <a:lnTo>
                    <a:pt x="0" y="342"/>
                  </a:lnTo>
                  <a:lnTo>
                    <a:pt x="0" y="228"/>
                  </a:lnTo>
                  <a:lnTo>
                    <a:pt x="170" y="228"/>
                  </a:lnTo>
                  <a:close/>
                  <a:moveTo>
                    <a:pt x="0" y="0"/>
                  </a:moveTo>
                  <a:lnTo>
                    <a:pt x="170" y="0"/>
                  </a:lnTo>
                  <a:lnTo>
                    <a:pt x="170" y="114"/>
                  </a:lnTo>
                  <a:lnTo>
                    <a:pt x="0" y="1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BABA"/>
            </a:solidFill>
            <a:ln w="0">
              <a:solidFill>
                <a:srgbClr val="BABAB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6" name="Rectangle 145"/>
            <p:cNvSpPr>
              <a:spLocks noChangeArrowheads="1"/>
            </p:cNvSpPr>
            <p:nvPr/>
          </p:nvSpPr>
          <p:spPr bwMode="auto">
            <a:xfrm>
              <a:off x="3679" y="2115"/>
              <a:ext cx="170" cy="114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7" name="Rectangle 146"/>
            <p:cNvSpPr>
              <a:spLocks noChangeArrowheads="1"/>
            </p:cNvSpPr>
            <p:nvPr/>
          </p:nvSpPr>
          <p:spPr bwMode="auto">
            <a:xfrm>
              <a:off x="3679" y="1887"/>
              <a:ext cx="170" cy="114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8" name="Freeform 147"/>
            <p:cNvSpPr>
              <a:spLocks noEditPoints="1"/>
            </p:cNvSpPr>
            <p:nvPr/>
          </p:nvSpPr>
          <p:spPr bwMode="auto">
            <a:xfrm>
              <a:off x="3331" y="1887"/>
              <a:ext cx="340" cy="342"/>
            </a:xfrm>
            <a:custGeom>
              <a:avLst/>
              <a:gdLst>
                <a:gd name="T0" fmla="*/ 340 w 340"/>
                <a:gd name="T1" fmla="*/ 228 h 342"/>
                <a:gd name="T2" fmla="*/ 340 w 340"/>
                <a:gd name="T3" fmla="*/ 342 h 342"/>
                <a:gd name="T4" fmla="*/ 0 w 340"/>
                <a:gd name="T5" fmla="*/ 342 h 342"/>
                <a:gd name="T6" fmla="*/ 0 w 340"/>
                <a:gd name="T7" fmla="*/ 228 h 342"/>
                <a:gd name="T8" fmla="*/ 340 w 340"/>
                <a:gd name="T9" fmla="*/ 228 h 342"/>
                <a:gd name="T10" fmla="*/ 0 w 340"/>
                <a:gd name="T11" fmla="*/ 0 h 342"/>
                <a:gd name="T12" fmla="*/ 340 w 340"/>
                <a:gd name="T13" fmla="*/ 0 h 342"/>
                <a:gd name="T14" fmla="*/ 340 w 340"/>
                <a:gd name="T15" fmla="*/ 114 h 342"/>
                <a:gd name="T16" fmla="*/ 0 w 340"/>
                <a:gd name="T17" fmla="*/ 114 h 342"/>
                <a:gd name="T18" fmla="*/ 0 w 340"/>
                <a:gd name="T19" fmla="*/ 0 h 3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0"/>
                <a:gd name="T31" fmla="*/ 0 h 342"/>
                <a:gd name="T32" fmla="*/ 340 w 340"/>
                <a:gd name="T33" fmla="*/ 342 h 34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0" h="342">
                  <a:moveTo>
                    <a:pt x="340" y="228"/>
                  </a:moveTo>
                  <a:lnTo>
                    <a:pt x="340" y="342"/>
                  </a:lnTo>
                  <a:lnTo>
                    <a:pt x="0" y="342"/>
                  </a:lnTo>
                  <a:lnTo>
                    <a:pt x="0" y="228"/>
                  </a:lnTo>
                  <a:lnTo>
                    <a:pt x="340" y="228"/>
                  </a:lnTo>
                  <a:close/>
                  <a:moveTo>
                    <a:pt x="0" y="0"/>
                  </a:moveTo>
                  <a:lnTo>
                    <a:pt x="340" y="0"/>
                  </a:lnTo>
                  <a:lnTo>
                    <a:pt x="340" y="114"/>
                  </a:lnTo>
                  <a:lnTo>
                    <a:pt x="0" y="1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BABA"/>
            </a:solidFill>
            <a:ln w="0">
              <a:solidFill>
                <a:srgbClr val="BABAB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9" name="Rectangle 148"/>
            <p:cNvSpPr>
              <a:spLocks noChangeArrowheads="1"/>
            </p:cNvSpPr>
            <p:nvPr/>
          </p:nvSpPr>
          <p:spPr bwMode="auto">
            <a:xfrm>
              <a:off x="3331" y="2115"/>
              <a:ext cx="340" cy="114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0" name="Rectangle 149"/>
            <p:cNvSpPr>
              <a:spLocks noChangeArrowheads="1"/>
            </p:cNvSpPr>
            <p:nvPr/>
          </p:nvSpPr>
          <p:spPr bwMode="auto">
            <a:xfrm>
              <a:off x="3331" y="1887"/>
              <a:ext cx="340" cy="114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1" name="Rectangle 150"/>
            <p:cNvSpPr>
              <a:spLocks noChangeArrowheads="1"/>
            </p:cNvSpPr>
            <p:nvPr/>
          </p:nvSpPr>
          <p:spPr bwMode="auto">
            <a:xfrm>
              <a:off x="3857" y="1825"/>
              <a:ext cx="12" cy="202"/>
            </a:xfrm>
            <a:prstGeom prst="rect">
              <a:avLst/>
            </a:prstGeom>
            <a:solidFill>
              <a:srgbClr val="BABABA"/>
            </a:solidFill>
            <a:ln w="0">
              <a:solidFill>
                <a:srgbClr val="BABAB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2" name="Rectangle 151"/>
            <p:cNvSpPr>
              <a:spLocks noChangeArrowheads="1"/>
            </p:cNvSpPr>
            <p:nvPr/>
          </p:nvSpPr>
          <p:spPr bwMode="auto">
            <a:xfrm>
              <a:off x="3857" y="1825"/>
              <a:ext cx="12" cy="20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3" name="Rectangle 152"/>
            <p:cNvSpPr>
              <a:spLocks noChangeArrowheads="1"/>
            </p:cNvSpPr>
            <p:nvPr/>
          </p:nvSpPr>
          <p:spPr bwMode="auto">
            <a:xfrm>
              <a:off x="3857" y="2087"/>
              <a:ext cx="12" cy="204"/>
            </a:xfrm>
            <a:prstGeom prst="rect">
              <a:avLst/>
            </a:prstGeom>
            <a:solidFill>
              <a:srgbClr val="BABABA"/>
            </a:solidFill>
            <a:ln w="0">
              <a:solidFill>
                <a:srgbClr val="BABAB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4" name="Rectangle 153"/>
            <p:cNvSpPr>
              <a:spLocks noChangeArrowheads="1"/>
            </p:cNvSpPr>
            <p:nvPr/>
          </p:nvSpPr>
          <p:spPr bwMode="auto">
            <a:xfrm>
              <a:off x="3857" y="2087"/>
              <a:ext cx="12" cy="204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5" name="Freeform 154"/>
            <p:cNvSpPr>
              <a:spLocks/>
            </p:cNvSpPr>
            <p:nvPr/>
          </p:nvSpPr>
          <p:spPr bwMode="auto">
            <a:xfrm>
              <a:off x="3409" y="1695"/>
              <a:ext cx="184" cy="184"/>
            </a:xfrm>
            <a:custGeom>
              <a:avLst/>
              <a:gdLst>
                <a:gd name="T0" fmla="*/ 0 w 184"/>
                <a:gd name="T1" fmla="*/ 92 h 184"/>
                <a:gd name="T2" fmla="*/ 6 w 184"/>
                <a:gd name="T3" fmla="*/ 62 h 184"/>
                <a:gd name="T4" fmla="*/ 18 w 184"/>
                <a:gd name="T5" fmla="*/ 38 h 184"/>
                <a:gd name="T6" fmla="*/ 38 w 184"/>
                <a:gd name="T7" fmla="*/ 18 h 184"/>
                <a:gd name="T8" fmla="*/ 64 w 184"/>
                <a:gd name="T9" fmla="*/ 4 h 184"/>
                <a:gd name="T10" fmla="*/ 92 w 184"/>
                <a:gd name="T11" fmla="*/ 0 h 184"/>
                <a:gd name="T12" fmla="*/ 122 w 184"/>
                <a:gd name="T13" fmla="*/ 4 h 184"/>
                <a:gd name="T14" fmla="*/ 146 w 184"/>
                <a:gd name="T15" fmla="*/ 18 h 184"/>
                <a:gd name="T16" fmla="*/ 166 w 184"/>
                <a:gd name="T17" fmla="*/ 38 h 184"/>
                <a:gd name="T18" fmla="*/ 180 w 184"/>
                <a:gd name="T19" fmla="*/ 62 h 184"/>
                <a:gd name="T20" fmla="*/ 184 w 184"/>
                <a:gd name="T21" fmla="*/ 92 h 184"/>
                <a:gd name="T22" fmla="*/ 180 w 184"/>
                <a:gd name="T23" fmla="*/ 120 h 184"/>
                <a:gd name="T24" fmla="*/ 166 w 184"/>
                <a:gd name="T25" fmla="*/ 146 h 184"/>
                <a:gd name="T26" fmla="*/ 146 w 184"/>
                <a:gd name="T27" fmla="*/ 166 h 184"/>
                <a:gd name="T28" fmla="*/ 122 w 184"/>
                <a:gd name="T29" fmla="*/ 178 h 184"/>
                <a:gd name="T30" fmla="*/ 92 w 184"/>
                <a:gd name="T31" fmla="*/ 184 h 184"/>
                <a:gd name="T32" fmla="*/ 64 w 184"/>
                <a:gd name="T33" fmla="*/ 178 h 184"/>
                <a:gd name="T34" fmla="*/ 38 w 184"/>
                <a:gd name="T35" fmla="*/ 166 h 184"/>
                <a:gd name="T36" fmla="*/ 18 w 184"/>
                <a:gd name="T37" fmla="*/ 146 h 184"/>
                <a:gd name="T38" fmla="*/ 6 w 184"/>
                <a:gd name="T39" fmla="*/ 120 h 184"/>
                <a:gd name="T40" fmla="*/ 0 w 184"/>
                <a:gd name="T41" fmla="*/ 92 h 1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4"/>
                <a:gd name="T64" fmla="*/ 0 h 184"/>
                <a:gd name="T65" fmla="*/ 184 w 184"/>
                <a:gd name="T66" fmla="*/ 184 h 1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4" h="184">
                  <a:moveTo>
                    <a:pt x="0" y="92"/>
                  </a:moveTo>
                  <a:lnTo>
                    <a:pt x="6" y="62"/>
                  </a:lnTo>
                  <a:lnTo>
                    <a:pt x="18" y="38"/>
                  </a:lnTo>
                  <a:lnTo>
                    <a:pt x="38" y="18"/>
                  </a:lnTo>
                  <a:lnTo>
                    <a:pt x="64" y="4"/>
                  </a:lnTo>
                  <a:lnTo>
                    <a:pt x="92" y="0"/>
                  </a:lnTo>
                  <a:lnTo>
                    <a:pt x="122" y="4"/>
                  </a:lnTo>
                  <a:lnTo>
                    <a:pt x="146" y="18"/>
                  </a:lnTo>
                  <a:lnTo>
                    <a:pt x="166" y="38"/>
                  </a:lnTo>
                  <a:lnTo>
                    <a:pt x="180" y="62"/>
                  </a:lnTo>
                  <a:lnTo>
                    <a:pt x="184" y="92"/>
                  </a:lnTo>
                  <a:lnTo>
                    <a:pt x="180" y="120"/>
                  </a:lnTo>
                  <a:lnTo>
                    <a:pt x="166" y="146"/>
                  </a:lnTo>
                  <a:lnTo>
                    <a:pt x="146" y="166"/>
                  </a:lnTo>
                  <a:lnTo>
                    <a:pt x="122" y="178"/>
                  </a:lnTo>
                  <a:lnTo>
                    <a:pt x="92" y="184"/>
                  </a:lnTo>
                  <a:lnTo>
                    <a:pt x="64" y="178"/>
                  </a:lnTo>
                  <a:lnTo>
                    <a:pt x="38" y="166"/>
                  </a:lnTo>
                  <a:lnTo>
                    <a:pt x="18" y="146"/>
                  </a:lnTo>
                  <a:lnTo>
                    <a:pt x="6" y="120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BABABA"/>
            </a:solidFill>
            <a:ln w="0">
              <a:solidFill>
                <a:srgbClr val="BABAB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6" name="Freeform 155"/>
            <p:cNvSpPr>
              <a:spLocks/>
            </p:cNvSpPr>
            <p:nvPr/>
          </p:nvSpPr>
          <p:spPr bwMode="auto">
            <a:xfrm>
              <a:off x="3409" y="1695"/>
              <a:ext cx="184" cy="184"/>
            </a:xfrm>
            <a:custGeom>
              <a:avLst/>
              <a:gdLst>
                <a:gd name="T0" fmla="*/ 0 w 184"/>
                <a:gd name="T1" fmla="*/ 92 h 184"/>
                <a:gd name="T2" fmla="*/ 6 w 184"/>
                <a:gd name="T3" fmla="*/ 62 h 184"/>
                <a:gd name="T4" fmla="*/ 18 w 184"/>
                <a:gd name="T5" fmla="*/ 38 h 184"/>
                <a:gd name="T6" fmla="*/ 38 w 184"/>
                <a:gd name="T7" fmla="*/ 18 h 184"/>
                <a:gd name="T8" fmla="*/ 64 w 184"/>
                <a:gd name="T9" fmla="*/ 4 h 184"/>
                <a:gd name="T10" fmla="*/ 92 w 184"/>
                <a:gd name="T11" fmla="*/ 0 h 184"/>
                <a:gd name="T12" fmla="*/ 122 w 184"/>
                <a:gd name="T13" fmla="*/ 4 h 184"/>
                <a:gd name="T14" fmla="*/ 146 w 184"/>
                <a:gd name="T15" fmla="*/ 18 h 184"/>
                <a:gd name="T16" fmla="*/ 166 w 184"/>
                <a:gd name="T17" fmla="*/ 38 h 184"/>
                <a:gd name="T18" fmla="*/ 180 w 184"/>
                <a:gd name="T19" fmla="*/ 62 h 184"/>
                <a:gd name="T20" fmla="*/ 184 w 184"/>
                <a:gd name="T21" fmla="*/ 92 h 184"/>
                <a:gd name="T22" fmla="*/ 180 w 184"/>
                <a:gd name="T23" fmla="*/ 120 h 184"/>
                <a:gd name="T24" fmla="*/ 166 w 184"/>
                <a:gd name="T25" fmla="*/ 146 h 184"/>
                <a:gd name="T26" fmla="*/ 146 w 184"/>
                <a:gd name="T27" fmla="*/ 166 h 184"/>
                <a:gd name="T28" fmla="*/ 122 w 184"/>
                <a:gd name="T29" fmla="*/ 178 h 184"/>
                <a:gd name="T30" fmla="*/ 92 w 184"/>
                <a:gd name="T31" fmla="*/ 184 h 184"/>
                <a:gd name="T32" fmla="*/ 64 w 184"/>
                <a:gd name="T33" fmla="*/ 178 h 184"/>
                <a:gd name="T34" fmla="*/ 38 w 184"/>
                <a:gd name="T35" fmla="*/ 166 h 184"/>
                <a:gd name="T36" fmla="*/ 18 w 184"/>
                <a:gd name="T37" fmla="*/ 146 h 184"/>
                <a:gd name="T38" fmla="*/ 6 w 184"/>
                <a:gd name="T39" fmla="*/ 120 h 184"/>
                <a:gd name="T40" fmla="*/ 0 w 184"/>
                <a:gd name="T41" fmla="*/ 92 h 1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4"/>
                <a:gd name="T64" fmla="*/ 0 h 184"/>
                <a:gd name="T65" fmla="*/ 184 w 184"/>
                <a:gd name="T66" fmla="*/ 184 h 1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4" h="184">
                  <a:moveTo>
                    <a:pt x="0" y="92"/>
                  </a:moveTo>
                  <a:lnTo>
                    <a:pt x="6" y="62"/>
                  </a:lnTo>
                  <a:lnTo>
                    <a:pt x="18" y="38"/>
                  </a:lnTo>
                  <a:lnTo>
                    <a:pt x="38" y="18"/>
                  </a:lnTo>
                  <a:lnTo>
                    <a:pt x="64" y="4"/>
                  </a:lnTo>
                  <a:lnTo>
                    <a:pt x="92" y="0"/>
                  </a:lnTo>
                  <a:lnTo>
                    <a:pt x="122" y="4"/>
                  </a:lnTo>
                  <a:lnTo>
                    <a:pt x="146" y="18"/>
                  </a:lnTo>
                  <a:lnTo>
                    <a:pt x="166" y="38"/>
                  </a:lnTo>
                  <a:lnTo>
                    <a:pt x="180" y="62"/>
                  </a:lnTo>
                  <a:lnTo>
                    <a:pt x="184" y="92"/>
                  </a:lnTo>
                  <a:lnTo>
                    <a:pt x="180" y="120"/>
                  </a:lnTo>
                  <a:lnTo>
                    <a:pt x="166" y="146"/>
                  </a:lnTo>
                  <a:lnTo>
                    <a:pt x="146" y="166"/>
                  </a:lnTo>
                  <a:lnTo>
                    <a:pt x="122" y="178"/>
                  </a:lnTo>
                  <a:lnTo>
                    <a:pt x="92" y="184"/>
                  </a:lnTo>
                  <a:lnTo>
                    <a:pt x="64" y="178"/>
                  </a:lnTo>
                  <a:lnTo>
                    <a:pt x="38" y="166"/>
                  </a:lnTo>
                  <a:lnTo>
                    <a:pt x="18" y="146"/>
                  </a:lnTo>
                  <a:lnTo>
                    <a:pt x="6" y="120"/>
                  </a:lnTo>
                  <a:lnTo>
                    <a:pt x="0" y="9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7" name="Rectangle 156"/>
            <p:cNvSpPr>
              <a:spLocks noChangeArrowheads="1"/>
            </p:cNvSpPr>
            <p:nvPr/>
          </p:nvSpPr>
          <p:spPr bwMode="auto">
            <a:xfrm>
              <a:off x="3153" y="2001"/>
              <a:ext cx="696" cy="114"/>
            </a:xfrm>
            <a:prstGeom prst="rect">
              <a:avLst/>
            </a:prstGeom>
            <a:solidFill>
              <a:srgbClr val="DDDDDD"/>
            </a:solidFill>
            <a:ln w="0">
              <a:solidFill>
                <a:srgbClr val="DDDDD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8" name="Rectangle 157"/>
            <p:cNvSpPr>
              <a:spLocks noChangeArrowheads="1"/>
            </p:cNvSpPr>
            <p:nvPr/>
          </p:nvSpPr>
          <p:spPr bwMode="auto">
            <a:xfrm>
              <a:off x="3153" y="2001"/>
              <a:ext cx="696" cy="114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9" name="Freeform 158"/>
            <p:cNvSpPr>
              <a:spLocks/>
            </p:cNvSpPr>
            <p:nvPr/>
          </p:nvSpPr>
          <p:spPr bwMode="auto">
            <a:xfrm>
              <a:off x="3409" y="2237"/>
              <a:ext cx="184" cy="184"/>
            </a:xfrm>
            <a:custGeom>
              <a:avLst/>
              <a:gdLst>
                <a:gd name="T0" fmla="*/ 0 w 184"/>
                <a:gd name="T1" fmla="*/ 92 h 184"/>
                <a:gd name="T2" fmla="*/ 6 w 184"/>
                <a:gd name="T3" fmla="*/ 64 h 184"/>
                <a:gd name="T4" fmla="*/ 18 w 184"/>
                <a:gd name="T5" fmla="*/ 38 h 184"/>
                <a:gd name="T6" fmla="*/ 38 w 184"/>
                <a:gd name="T7" fmla="*/ 18 h 184"/>
                <a:gd name="T8" fmla="*/ 64 w 184"/>
                <a:gd name="T9" fmla="*/ 6 h 184"/>
                <a:gd name="T10" fmla="*/ 92 w 184"/>
                <a:gd name="T11" fmla="*/ 0 h 184"/>
                <a:gd name="T12" fmla="*/ 122 w 184"/>
                <a:gd name="T13" fmla="*/ 6 h 184"/>
                <a:gd name="T14" fmla="*/ 146 w 184"/>
                <a:gd name="T15" fmla="*/ 18 h 184"/>
                <a:gd name="T16" fmla="*/ 166 w 184"/>
                <a:gd name="T17" fmla="*/ 38 h 184"/>
                <a:gd name="T18" fmla="*/ 180 w 184"/>
                <a:gd name="T19" fmla="*/ 64 h 184"/>
                <a:gd name="T20" fmla="*/ 184 w 184"/>
                <a:gd name="T21" fmla="*/ 92 h 184"/>
                <a:gd name="T22" fmla="*/ 180 w 184"/>
                <a:gd name="T23" fmla="*/ 122 h 184"/>
                <a:gd name="T24" fmla="*/ 166 w 184"/>
                <a:gd name="T25" fmla="*/ 146 h 184"/>
                <a:gd name="T26" fmla="*/ 146 w 184"/>
                <a:gd name="T27" fmla="*/ 166 h 184"/>
                <a:gd name="T28" fmla="*/ 122 w 184"/>
                <a:gd name="T29" fmla="*/ 180 h 184"/>
                <a:gd name="T30" fmla="*/ 92 w 184"/>
                <a:gd name="T31" fmla="*/ 184 h 184"/>
                <a:gd name="T32" fmla="*/ 64 w 184"/>
                <a:gd name="T33" fmla="*/ 180 h 184"/>
                <a:gd name="T34" fmla="*/ 38 w 184"/>
                <a:gd name="T35" fmla="*/ 166 h 184"/>
                <a:gd name="T36" fmla="*/ 18 w 184"/>
                <a:gd name="T37" fmla="*/ 146 h 184"/>
                <a:gd name="T38" fmla="*/ 6 w 184"/>
                <a:gd name="T39" fmla="*/ 122 h 184"/>
                <a:gd name="T40" fmla="*/ 0 w 184"/>
                <a:gd name="T41" fmla="*/ 92 h 1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4"/>
                <a:gd name="T64" fmla="*/ 0 h 184"/>
                <a:gd name="T65" fmla="*/ 184 w 184"/>
                <a:gd name="T66" fmla="*/ 184 h 1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4" h="184">
                  <a:moveTo>
                    <a:pt x="0" y="92"/>
                  </a:moveTo>
                  <a:lnTo>
                    <a:pt x="6" y="64"/>
                  </a:lnTo>
                  <a:lnTo>
                    <a:pt x="18" y="38"/>
                  </a:lnTo>
                  <a:lnTo>
                    <a:pt x="38" y="18"/>
                  </a:lnTo>
                  <a:lnTo>
                    <a:pt x="64" y="6"/>
                  </a:lnTo>
                  <a:lnTo>
                    <a:pt x="92" y="0"/>
                  </a:lnTo>
                  <a:lnTo>
                    <a:pt x="122" y="6"/>
                  </a:lnTo>
                  <a:lnTo>
                    <a:pt x="146" y="18"/>
                  </a:lnTo>
                  <a:lnTo>
                    <a:pt x="166" y="38"/>
                  </a:lnTo>
                  <a:lnTo>
                    <a:pt x="180" y="64"/>
                  </a:lnTo>
                  <a:lnTo>
                    <a:pt x="184" y="92"/>
                  </a:lnTo>
                  <a:lnTo>
                    <a:pt x="180" y="122"/>
                  </a:lnTo>
                  <a:lnTo>
                    <a:pt x="166" y="146"/>
                  </a:lnTo>
                  <a:lnTo>
                    <a:pt x="146" y="166"/>
                  </a:lnTo>
                  <a:lnTo>
                    <a:pt x="122" y="180"/>
                  </a:lnTo>
                  <a:lnTo>
                    <a:pt x="92" y="184"/>
                  </a:lnTo>
                  <a:lnTo>
                    <a:pt x="64" y="180"/>
                  </a:lnTo>
                  <a:lnTo>
                    <a:pt x="38" y="166"/>
                  </a:lnTo>
                  <a:lnTo>
                    <a:pt x="18" y="146"/>
                  </a:lnTo>
                  <a:lnTo>
                    <a:pt x="6" y="12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BABABA"/>
            </a:solidFill>
            <a:ln w="0">
              <a:solidFill>
                <a:srgbClr val="BABAB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0" name="Freeform 159"/>
            <p:cNvSpPr>
              <a:spLocks/>
            </p:cNvSpPr>
            <p:nvPr/>
          </p:nvSpPr>
          <p:spPr bwMode="auto">
            <a:xfrm>
              <a:off x="3409" y="2237"/>
              <a:ext cx="184" cy="184"/>
            </a:xfrm>
            <a:custGeom>
              <a:avLst/>
              <a:gdLst>
                <a:gd name="T0" fmla="*/ 0 w 184"/>
                <a:gd name="T1" fmla="*/ 92 h 184"/>
                <a:gd name="T2" fmla="*/ 6 w 184"/>
                <a:gd name="T3" fmla="*/ 64 h 184"/>
                <a:gd name="T4" fmla="*/ 18 w 184"/>
                <a:gd name="T5" fmla="*/ 38 h 184"/>
                <a:gd name="T6" fmla="*/ 38 w 184"/>
                <a:gd name="T7" fmla="*/ 18 h 184"/>
                <a:gd name="T8" fmla="*/ 64 w 184"/>
                <a:gd name="T9" fmla="*/ 6 h 184"/>
                <a:gd name="T10" fmla="*/ 92 w 184"/>
                <a:gd name="T11" fmla="*/ 0 h 184"/>
                <a:gd name="T12" fmla="*/ 122 w 184"/>
                <a:gd name="T13" fmla="*/ 6 h 184"/>
                <a:gd name="T14" fmla="*/ 146 w 184"/>
                <a:gd name="T15" fmla="*/ 18 h 184"/>
                <a:gd name="T16" fmla="*/ 166 w 184"/>
                <a:gd name="T17" fmla="*/ 38 h 184"/>
                <a:gd name="T18" fmla="*/ 180 w 184"/>
                <a:gd name="T19" fmla="*/ 64 h 184"/>
                <a:gd name="T20" fmla="*/ 184 w 184"/>
                <a:gd name="T21" fmla="*/ 92 h 184"/>
                <a:gd name="T22" fmla="*/ 180 w 184"/>
                <a:gd name="T23" fmla="*/ 122 h 184"/>
                <a:gd name="T24" fmla="*/ 166 w 184"/>
                <a:gd name="T25" fmla="*/ 146 h 184"/>
                <a:gd name="T26" fmla="*/ 146 w 184"/>
                <a:gd name="T27" fmla="*/ 166 h 184"/>
                <a:gd name="T28" fmla="*/ 122 w 184"/>
                <a:gd name="T29" fmla="*/ 180 h 184"/>
                <a:gd name="T30" fmla="*/ 92 w 184"/>
                <a:gd name="T31" fmla="*/ 184 h 184"/>
                <a:gd name="T32" fmla="*/ 64 w 184"/>
                <a:gd name="T33" fmla="*/ 180 h 184"/>
                <a:gd name="T34" fmla="*/ 38 w 184"/>
                <a:gd name="T35" fmla="*/ 166 h 184"/>
                <a:gd name="T36" fmla="*/ 18 w 184"/>
                <a:gd name="T37" fmla="*/ 146 h 184"/>
                <a:gd name="T38" fmla="*/ 6 w 184"/>
                <a:gd name="T39" fmla="*/ 122 h 184"/>
                <a:gd name="T40" fmla="*/ 0 w 184"/>
                <a:gd name="T41" fmla="*/ 92 h 1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4"/>
                <a:gd name="T64" fmla="*/ 0 h 184"/>
                <a:gd name="T65" fmla="*/ 184 w 184"/>
                <a:gd name="T66" fmla="*/ 184 h 1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4" h="184">
                  <a:moveTo>
                    <a:pt x="0" y="92"/>
                  </a:moveTo>
                  <a:lnTo>
                    <a:pt x="6" y="64"/>
                  </a:lnTo>
                  <a:lnTo>
                    <a:pt x="18" y="38"/>
                  </a:lnTo>
                  <a:lnTo>
                    <a:pt x="38" y="18"/>
                  </a:lnTo>
                  <a:lnTo>
                    <a:pt x="64" y="6"/>
                  </a:lnTo>
                  <a:lnTo>
                    <a:pt x="92" y="0"/>
                  </a:lnTo>
                  <a:lnTo>
                    <a:pt x="122" y="6"/>
                  </a:lnTo>
                  <a:lnTo>
                    <a:pt x="146" y="18"/>
                  </a:lnTo>
                  <a:lnTo>
                    <a:pt x="166" y="38"/>
                  </a:lnTo>
                  <a:lnTo>
                    <a:pt x="180" y="64"/>
                  </a:lnTo>
                  <a:lnTo>
                    <a:pt x="184" y="92"/>
                  </a:lnTo>
                  <a:lnTo>
                    <a:pt x="180" y="122"/>
                  </a:lnTo>
                  <a:lnTo>
                    <a:pt x="166" y="146"/>
                  </a:lnTo>
                  <a:lnTo>
                    <a:pt x="146" y="166"/>
                  </a:lnTo>
                  <a:lnTo>
                    <a:pt x="122" y="180"/>
                  </a:lnTo>
                  <a:lnTo>
                    <a:pt x="92" y="184"/>
                  </a:lnTo>
                  <a:lnTo>
                    <a:pt x="64" y="180"/>
                  </a:lnTo>
                  <a:lnTo>
                    <a:pt x="38" y="166"/>
                  </a:lnTo>
                  <a:lnTo>
                    <a:pt x="18" y="146"/>
                  </a:lnTo>
                  <a:lnTo>
                    <a:pt x="6" y="122"/>
                  </a:lnTo>
                  <a:lnTo>
                    <a:pt x="0" y="9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1" name="Freeform 160"/>
            <p:cNvSpPr>
              <a:spLocks noEditPoints="1"/>
            </p:cNvSpPr>
            <p:nvPr/>
          </p:nvSpPr>
          <p:spPr bwMode="auto">
            <a:xfrm>
              <a:off x="301" y="1667"/>
              <a:ext cx="5194" cy="1736"/>
            </a:xfrm>
            <a:custGeom>
              <a:avLst/>
              <a:gdLst>
                <a:gd name="T0" fmla="*/ 2978 w 5194"/>
                <a:gd name="T1" fmla="*/ 756 h 1736"/>
                <a:gd name="T2" fmla="*/ 2204 w 5194"/>
                <a:gd name="T3" fmla="*/ 778 h 1736"/>
                <a:gd name="T4" fmla="*/ 1480 w 5194"/>
                <a:gd name="T5" fmla="*/ 756 h 1736"/>
                <a:gd name="T6" fmla="*/ 1748 w 5194"/>
                <a:gd name="T7" fmla="*/ 778 h 1736"/>
                <a:gd name="T8" fmla="*/ 1480 w 5194"/>
                <a:gd name="T9" fmla="*/ 756 h 1736"/>
                <a:gd name="T10" fmla="*/ 1322 w 5194"/>
                <a:gd name="T11" fmla="*/ 756 h 1736"/>
                <a:gd name="T12" fmla="*/ 1048 w 5194"/>
                <a:gd name="T13" fmla="*/ 778 h 1736"/>
                <a:gd name="T14" fmla="*/ 5172 w 5194"/>
                <a:gd name="T15" fmla="*/ 802 h 1736"/>
                <a:gd name="T16" fmla="*/ 4862 w 5194"/>
                <a:gd name="T17" fmla="*/ 778 h 1736"/>
                <a:gd name="T18" fmla="*/ 5172 w 5194"/>
                <a:gd name="T19" fmla="*/ 756 h 1736"/>
                <a:gd name="T20" fmla="*/ 22 w 5194"/>
                <a:gd name="T21" fmla="*/ 24 h 1736"/>
                <a:gd name="T22" fmla="*/ 890 w 5194"/>
                <a:gd name="T23" fmla="*/ 756 h 1736"/>
                <a:gd name="T24" fmla="*/ 0 w 5194"/>
                <a:gd name="T25" fmla="*/ 778 h 1736"/>
                <a:gd name="T26" fmla="*/ 5194 w 5194"/>
                <a:gd name="T27" fmla="*/ 0 h 1736"/>
                <a:gd name="T28" fmla="*/ 5194 w 5194"/>
                <a:gd name="T29" fmla="*/ 778 h 1736"/>
                <a:gd name="T30" fmla="*/ 5172 w 5194"/>
                <a:gd name="T31" fmla="*/ 802 h 1736"/>
                <a:gd name="T32" fmla="*/ 5172 w 5194"/>
                <a:gd name="T33" fmla="*/ 1006 h 1736"/>
                <a:gd name="T34" fmla="*/ 4902 w 5194"/>
                <a:gd name="T35" fmla="*/ 982 h 1736"/>
                <a:gd name="T36" fmla="*/ 5172 w 5194"/>
                <a:gd name="T37" fmla="*/ 960 h 1736"/>
                <a:gd name="T38" fmla="*/ 5194 w 5194"/>
                <a:gd name="T39" fmla="*/ 1036 h 1736"/>
                <a:gd name="T40" fmla="*/ 4522 w 5194"/>
                <a:gd name="T41" fmla="*/ 1006 h 1736"/>
                <a:gd name="T42" fmla="*/ 5004 w 5194"/>
                <a:gd name="T43" fmla="*/ 1086 h 1736"/>
                <a:gd name="T44" fmla="*/ 5172 w 5194"/>
                <a:gd name="T45" fmla="*/ 1224 h 1736"/>
                <a:gd name="T46" fmla="*/ 5194 w 5194"/>
                <a:gd name="T47" fmla="*/ 1194 h 1736"/>
                <a:gd name="T48" fmla="*/ 5172 w 5194"/>
                <a:gd name="T49" fmla="*/ 1402 h 1736"/>
                <a:gd name="T50" fmla="*/ 4980 w 5194"/>
                <a:gd name="T51" fmla="*/ 1246 h 1736"/>
                <a:gd name="T52" fmla="*/ 4500 w 5194"/>
                <a:gd name="T53" fmla="*/ 1110 h 1736"/>
                <a:gd name="T54" fmla="*/ 3998 w 5194"/>
                <a:gd name="T55" fmla="*/ 1006 h 1736"/>
                <a:gd name="T56" fmla="*/ 5172 w 5194"/>
                <a:gd name="T57" fmla="*/ 1714 h 1736"/>
                <a:gd name="T58" fmla="*/ 5194 w 5194"/>
                <a:gd name="T59" fmla="*/ 1560 h 1736"/>
                <a:gd name="T60" fmla="*/ 3974 w 5194"/>
                <a:gd name="T61" fmla="*/ 1736 h 1736"/>
                <a:gd name="T62" fmla="*/ 3434 w 5194"/>
                <a:gd name="T63" fmla="*/ 778 h 1736"/>
                <a:gd name="T64" fmla="*/ 3974 w 5194"/>
                <a:gd name="T65" fmla="*/ 756 h 1736"/>
                <a:gd name="T66" fmla="*/ 4632 w 5194"/>
                <a:gd name="T67" fmla="*/ 778 h 1736"/>
                <a:gd name="T68" fmla="*/ 3998 w 5194"/>
                <a:gd name="T69" fmla="*/ 974 h 1736"/>
                <a:gd name="T70" fmla="*/ 4672 w 5194"/>
                <a:gd name="T71" fmla="*/ 982 h 1736"/>
                <a:gd name="T72" fmla="*/ 4522 w 5194"/>
                <a:gd name="T73" fmla="*/ 1006 h 17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194"/>
                <a:gd name="T112" fmla="*/ 0 h 1736"/>
                <a:gd name="T113" fmla="*/ 5194 w 5194"/>
                <a:gd name="T114" fmla="*/ 1736 h 17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194" h="1736">
                  <a:moveTo>
                    <a:pt x="2204" y="756"/>
                  </a:moveTo>
                  <a:lnTo>
                    <a:pt x="2978" y="756"/>
                  </a:lnTo>
                  <a:lnTo>
                    <a:pt x="2978" y="778"/>
                  </a:lnTo>
                  <a:lnTo>
                    <a:pt x="2204" y="778"/>
                  </a:lnTo>
                  <a:lnTo>
                    <a:pt x="2204" y="756"/>
                  </a:lnTo>
                  <a:close/>
                  <a:moveTo>
                    <a:pt x="1480" y="756"/>
                  </a:moveTo>
                  <a:lnTo>
                    <a:pt x="1748" y="756"/>
                  </a:lnTo>
                  <a:lnTo>
                    <a:pt x="1748" y="778"/>
                  </a:lnTo>
                  <a:lnTo>
                    <a:pt x="1480" y="778"/>
                  </a:lnTo>
                  <a:lnTo>
                    <a:pt x="1480" y="756"/>
                  </a:lnTo>
                  <a:close/>
                  <a:moveTo>
                    <a:pt x="1048" y="756"/>
                  </a:moveTo>
                  <a:lnTo>
                    <a:pt x="1322" y="756"/>
                  </a:lnTo>
                  <a:lnTo>
                    <a:pt x="1322" y="778"/>
                  </a:lnTo>
                  <a:lnTo>
                    <a:pt x="1048" y="778"/>
                  </a:lnTo>
                  <a:lnTo>
                    <a:pt x="1048" y="756"/>
                  </a:lnTo>
                  <a:close/>
                  <a:moveTo>
                    <a:pt x="5172" y="802"/>
                  </a:moveTo>
                  <a:lnTo>
                    <a:pt x="5172" y="778"/>
                  </a:lnTo>
                  <a:lnTo>
                    <a:pt x="4862" y="778"/>
                  </a:lnTo>
                  <a:lnTo>
                    <a:pt x="4862" y="756"/>
                  </a:lnTo>
                  <a:lnTo>
                    <a:pt x="5172" y="756"/>
                  </a:lnTo>
                  <a:lnTo>
                    <a:pt x="5172" y="24"/>
                  </a:lnTo>
                  <a:lnTo>
                    <a:pt x="22" y="24"/>
                  </a:lnTo>
                  <a:lnTo>
                    <a:pt x="22" y="756"/>
                  </a:lnTo>
                  <a:lnTo>
                    <a:pt x="890" y="756"/>
                  </a:lnTo>
                  <a:lnTo>
                    <a:pt x="890" y="778"/>
                  </a:lnTo>
                  <a:lnTo>
                    <a:pt x="0" y="778"/>
                  </a:lnTo>
                  <a:lnTo>
                    <a:pt x="0" y="0"/>
                  </a:lnTo>
                  <a:lnTo>
                    <a:pt x="5194" y="0"/>
                  </a:lnTo>
                  <a:lnTo>
                    <a:pt x="5194" y="766"/>
                  </a:lnTo>
                  <a:lnTo>
                    <a:pt x="5194" y="778"/>
                  </a:lnTo>
                  <a:lnTo>
                    <a:pt x="5194" y="802"/>
                  </a:lnTo>
                  <a:lnTo>
                    <a:pt x="5172" y="802"/>
                  </a:lnTo>
                  <a:close/>
                  <a:moveTo>
                    <a:pt x="5172" y="1036"/>
                  </a:moveTo>
                  <a:lnTo>
                    <a:pt x="5172" y="1006"/>
                  </a:lnTo>
                  <a:lnTo>
                    <a:pt x="4902" y="1006"/>
                  </a:lnTo>
                  <a:lnTo>
                    <a:pt x="4902" y="982"/>
                  </a:lnTo>
                  <a:lnTo>
                    <a:pt x="5172" y="982"/>
                  </a:lnTo>
                  <a:lnTo>
                    <a:pt x="5172" y="960"/>
                  </a:lnTo>
                  <a:lnTo>
                    <a:pt x="5194" y="960"/>
                  </a:lnTo>
                  <a:lnTo>
                    <a:pt x="5194" y="1036"/>
                  </a:lnTo>
                  <a:lnTo>
                    <a:pt x="5172" y="1036"/>
                  </a:lnTo>
                  <a:close/>
                  <a:moveTo>
                    <a:pt x="4522" y="1006"/>
                  </a:moveTo>
                  <a:lnTo>
                    <a:pt x="4522" y="1086"/>
                  </a:lnTo>
                  <a:lnTo>
                    <a:pt x="5004" y="1086"/>
                  </a:lnTo>
                  <a:lnTo>
                    <a:pt x="5004" y="1224"/>
                  </a:lnTo>
                  <a:lnTo>
                    <a:pt x="5172" y="1224"/>
                  </a:lnTo>
                  <a:lnTo>
                    <a:pt x="5172" y="1194"/>
                  </a:lnTo>
                  <a:lnTo>
                    <a:pt x="5194" y="1194"/>
                  </a:lnTo>
                  <a:lnTo>
                    <a:pt x="5194" y="1402"/>
                  </a:lnTo>
                  <a:lnTo>
                    <a:pt x="5172" y="1402"/>
                  </a:lnTo>
                  <a:lnTo>
                    <a:pt x="5172" y="1246"/>
                  </a:lnTo>
                  <a:lnTo>
                    <a:pt x="4980" y="1246"/>
                  </a:lnTo>
                  <a:lnTo>
                    <a:pt x="4980" y="1110"/>
                  </a:lnTo>
                  <a:lnTo>
                    <a:pt x="4500" y="1110"/>
                  </a:lnTo>
                  <a:lnTo>
                    <a:pt x="4500" y="1006"/>
                  </a:lnTo>
                  <a:lnTo>
                    <a:pt x="3998" y="1006"/>
                  </a:lnTo>
                  <a:lnTo>
                    <a:pt x="3998" y="1714"/>
                  </a:lnTo>
                  <a:lnTo>
                    <a:pt x="5172" y="1714"/>
                  </a:lnTo>
                  <a:lnTo>
                    <a:pt x="5172" y="1560"/>
                  </a:lnTo>
                  <a:lnTo>
                    <a:pt x="5194" y="1560"/>
                  </a:lnTo>
                  <a:lnTo>
                    <a:pt x="5194" y="1736"/>
                  </a:lnTo>
                  <a:lnTo>
                    <a:pt x="3974" y="1736"/>
                  </a:lnTo>
                  <a:lnTo>
                    <a:pt x="3974" y="778"/>
                  </a:lnTo>
                  <a:lnTo>
                    <a:pt x="3434" y="778"/>
                  </a:lnTo>
                  <a:lnTo>
                    <a:pt x="3434" y="756"/>
                  </a:lnTo>
                  <a:lnTo>
                    <a:pt x="3974" y="756"/>
                  </a:lnTo>
                  <a:lnTo>
                    <a:pt x="4632" y="756"/>
                  </a:lnTo>
                  <a:lnTo>
                    <a:pt x="4632" y="778"/>
                  </a:lnTo>
                  <a:lnTo>
                    <a:pt x="3998" y="778"/>
                  </a:lnTo>
                  <a:lnTo>
                    <a:pt x="3998" y="974"/>
                  </a:lnTo>
                  <a:lnTo>
                    <a:pt x="3998" y="982"/>
                  </a:lnTo>
                  <a:lnTo>
                    <a:pt x="4672" y="982"/>
                  </a:lnTo>
                  <a:lnTo>
                    <a:pt x="4672" y="1006"/>
                  </a:lnTo>
                  <a:lnTo>
                    <a:pt x="4522" y="1006"/>
                  </a:lnTo>
                  <a:close/>
                </a:path>
              </a:pathLst>
            </a:custGeom>
            <a:solidFill>
              <a:srgbClr val="BABABA"/>
            </a:solidFill>
            <a:ln w="0">
              <a:solidFill>
                <a:srgbClr val="BABAB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2" name="Rectangle 161"/>
            <p:cNvSpPr>
              <a:spLocks noChangeArrowheads="1"/>
            </p:cNvSpPr>
            <p:nvPr/>
          </p:nvSpPr>
          <p:spPr bwMode="auto">
            <a:xfrm>
              <a:off x="2505" y="2423"/>
              <a:ext cx="774" cy="2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3" name="Rectangle 162"/>
            <p:cNvSpPr>
              <a:spLocks noChangeArrowheads="1"/>
            </p:cNvSpPr>
            <p:nvPr/>
          </p:nvSpPr>
          <p:spPr bwMode="auto">
            <a:xfrm>
              <a:off x="1781" y="2423"/>
              <a:ext cx="268" cy="2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4" name="Rectangle 163"/>
            <p:cNvSpPr>
              <a:spLocks noChangeArrowheads="1"/>
            </p:cNvSpPr>
            <p:nvPr/>
          </p:nvSpPr>
          <p:spPr bwMode="auto">
            <a:xfrm>
              <a:off x="1349" y="2423"/>
              <a:ext cx="274" cy="2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5" name="Freeform 164"/>
            <p:cNvSpPr>
              <a:spLocks/>
            </p:cNvSpPr>
            <p:nvPr/>
          </p:nvSpPr>
          <p:spPr bwMode="auto">
            <a:xfrm>
              <a:off x="301" y="1667"/>
              <a:ext cx="5194" cy="802"/>
            </a:xfrm>
            <a:custGeom>
              <a:avLst/>
              <a:gdLst>
                <a:gd name="T0" fmla="*/ 5172 w 5194"/>
                <a:gd name="T1" fmla="*/ 802 h 802"/>
                <a:gd name="T2" fmla="*/ 5172 w 5194"/>
                <a:gd name="T3" fmla="*/ 778 h 802"/>
                <a:gd name="T4" fmla="*/ 4862 w 5194"/>
                <a:gd name="T5" fmla="*/ 778 h 802"/>
                <a:gd name="T6" fmla="*/ 4862 w 5194"/>
                <a:gd name="T7" fmla="*/ 756 h 802"/>
                <a:gd name="T8" fmla="*/ 5172 w 5194"/>
                <a:gd name="T9" fmla="*/ 756 h 802"/>
                <a:gd name="T10" fmla="*/ 5172 w 5194"/>
                <a:gd name="T11" fmla="*/ 24 h 802"/>
                <a:gd name="T12" fmla="*/ 22 w 5194"/>
                <a:gd name="T13" fmla="*/ 24 h 802"/>
                <a:gd name="T14" fmla="*/ 22 w 5194"/>
                <a:gd name="T15" fmla="*/ 756 h 802"/>
                <a:gd name="T16" fmla="*/ 890 w 5194"/>
                <a:gd name="T17" fmla="*/ 756 h 802"/>
                <a:gd name="T18" fmla="*/ 890 w 5194"/>
                <a:gd name="T19" fmla="*/ 778 h 802"/>
                <a:gd name="T20" fmla="*/ 0 w 5194"/>
                <a:gd name="T21" fmla="*/ 778 h 802"/>
                <a:gd name="T22" fmla="*/ 0 w 5194"/>
                <a:gd name="T23" fmla="*/ 0 h 802"/>
                <a:gd name="T24" fmla="*/ 5194 w 5194"/>
                <a:gd name="T25" fmla="*/ 0 h 802"/>
                <a:gd name="T26" fmla="*/ 5194 w 5194"/>
                <a:gd name="T27" fmla="*/ 766 h 802"/>
                <a:gd name="T28" fmla="*/ 5194 w 5194"/>
                <a:gd name="T29" fmla="*/ 778 h 802"/>
                <a:gd name="T30" fmla="*/ 5194 w 5194"/>
                <a:gd name="T31" fmla="*/ 802 h 802"/>
                <a:gd name="T32" fmla="*/ 5172 w 5194"/>
                <a:gd name="T33" fmla="*/ 802 h 80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194"/>
                <a:gd name="T52" fmla="*/ 0 h 802"/>
                <a:gd name="T53" fmla="*/ 5194 w 5194"/>
                <a:gd name="T54" fmla="*/ 802 h 80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194" h="802">
                  <a:moveTo>
                    <a:pt x="5172" y="802"/>
                  </a:moveTo>
                  <a:lnTo>
                    <a:pt x="5172" y="778"/>
                  </a:lnTo>
                  <a:lnTo>
                    <a:pt x="4862" y="778"/>
                  </a:lnTo>
                  <a:lnTo>
                    <a:pt x="4862" y="756"/>
                  </a:lnTo>
                  <a:lnTo>
                    <a:pt x="5172" y="756"/>
                  </a:lnTo>
                  <a:lnTo>
                    <a:pt x="5172" y="24"/>
                  </a:lnTo>
                  <a:lnTo>
                    <a:pt x="22" y="24"/>
                  </a:lnTo>
                  <a:lnTo>
                    <a:pt x="22" y="756"/>
                  </a:lnTo>
                  <a:lnTo>
                    <a:pt x="890" y="756"/>
                  </a:lnTo>
                  <a:lnTo>
                    <a:pt x="890" y="778"/>
                  </a:lnTo>
                  <a:lnTo>
                    <a:pt x="0" y="778"/>
                  </a:lnTo>
                  <a:lnTo>
                    <a:pt x="0" y="0"/>
                  </a:lnTo>
                  <a:lnTo>
                    <a:pt x="5194" y="0"/>
                  </a:lnTo>
                  <a:lnTo>
                    <a:pt x="5194" y="766"/>
                  </a:lnTo>
                  <a:lnTo>
                    <a:pt x="5194" y="778"/>
                  </a:lnTo>
                  <a:lnTo>
                    <a:pt x="5194" y="802"/>
                  </a:lnTo>
                  <a:lnTo>
                    <a:pt x="5172" y="80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6" name="Freeform 165"/>
            <p:cNvSpPr>
              <a:spLocks/>
            </p:cNvSpPr>
            <p:nvPr/>
          </p:nvSpPr>
          <p:spPr bwMode="auto">
            <a:xfrm>
              <a:off x="5203" y="2627"/>
              <a:ext cx="292" cy="76"/>
            </a:xfrm>
            <a:custGeom>
              <a:avLst/>
              <a:gdLst>
                <a:gd name="T0" fmla="*/ 270 w 292"/>
                <a:gd name="T1" fmla="*/ 76 h 76"/>
                <a:gd name="T2" fmla="*/ 270 w 292"/>
                <a:gd name="T3" fmla="*/ 46 h 76"/>
                <a:gd name="T4" fmla="*/ 0 w 292"/>
                <a:gd name="T5" fmla="*/ 46 h 76"/>
                <a:gd name="T6" fmla="*/ 0 w 292"/>
                <a:gd name="T7" fmla="*/ 22 h 76"/>
                <a:gd name="T8" fmla="*/ 270 w 292"/>
                <a:gd name="T9" fmla="*/ 22 h 76"/>
                <a:gd name="T10" fmla="*/ 270 w 292"/>
                <a:gd name="T11" fmla="*/ 0 h 76"/>
                <a:gd name="T12" fmla="*/ 292 w 292"/>
                <a:gd name="T13" fmla="*/ 0 h 76"/>
                <a:gd name="T14" fmla="*/ 292 w 292"/>
                <a:gd name="T15" fmla="*/ 76 h 76"/>
                <a:gd name="T16" fmla="*/ 270 w 292"/>
                <a:gd name="T17" fmla="*/ 76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2"/>
                <a:gd name="T28" fmla="*/ 0 h 76"/>
                <a:gd name="T29" fmla="*/ 292 w 292"/>
                <a:gd name="T30" fmla="*/ 76 h 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2" h="76">
                  <a:moveTo>
                    <a:pt x="270" y="76"/>
                  </a:moveTo>
                  <a:lnTo>
                    <a:pt x="270" y="46"/>
                  </a:lnTo>
                  <a:lnTo>
                    <a:pt x="0" y="46"/>
                  </a:lnTo>
                  <a:lnTo>
                    <a:pt x="0" y="22"/>
                  </a:lnTo>
                  <a:lnTo>
                    <a:pt x="270" y="22"/>
                  </a:lnTo>
                  <a:lnTo>
                    <a:pt x="270" y="0"/>
                  </a:lnTo>
                  <a:lnTo>
                    <a:pt x="292" y="0"/>
                  </a:lnTo>
                  <a:lnTo>
                    <a:pt x="292" y="76"/>
                  </a:lnTo>
                  <a:lnTo>
                    <a:pt x="270" y="7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7" name="Freeform 166"/>
            <p:cNvSpPr>
              <a:spLocks/>
            </p:cNvSpPr>
            <p:nvPr/>
          </p:nvSpPr>
          <p:spPr bwMode="auto">
            <a:xfrm>
              <a:off x="3735" y="2423"/>
              <a:ext cx="1760" cy="980"/>
            </a:xfrm>
            <a:custGeom>
              <a:avLst/>
              <a:gdLst>
                <a:gd name="T0" fmla="*/ 1088 w 1760"/>
                <a:gd name="T1" fmla="*/ 250 h 980"/>
                <a:gd name="T2" fmla="*/ 1088 w 1760"/>
                <a:gd name="T3" fmla="*/ 330 h 980"/>
                <a:gd name="T4" fmla="*/ 1570 w 1760"/>
                <a:gd name="T5" fmla="*/ 330 h 980"/>
                <a:gd name="T6" fmla="*/ 1570 w 1760"/>
                <a:gd name="T7" fmla="*/ 468 h 980"/>
                <a:gd name="T8" fmla="*/ 1738 w 1760"/>
                <a:gd name="T9" fmla="*/ 468 h 980"/>
                <a:gd name="T10" fmla="*/ 1738 w 1760"/>
                <a:gd name="T11" fmla="*/ 438 h 980"/>
                <a:gd name="T12" fmla="*/ 1760 w 1760"/>
                <a:gd name="T13" fmla="*/ 438 h 980"/>
                <a:gd name="T14" fmla="*/ 1760 w 1760"/>
                <a:gd name="T15" fmla="*/ 646 h 980"/>
                <a:gd name="T16" fmla="*/ 1738 w 1760"/>
                <a:gd name="T17" fmla="*/ 646 h 980"/>
                <a:gd name="T18" fmla="*/ 1738 w 1760"/>
                <a:gd name="T19" fmla="*/ 490 h 980"/>
                <a:gd name="T20" fmla="*/ 1546 w 1760"/>
                <a:gd name="T21" fmla="*/ 490 h 980"/>
                <a:gd name="T22" fmla="*/ 1546 w 1760"/>
                <a:gd name="T23" fmla="*/ 354 h 980"/>
                <a:gd name="T24" fmla="*/ 1066 w 1760"/>
                <a:gd name="T25" fmla="*/ 354 h 980"/>
                <a:gd name="T26" fmla="*/ 1066 w 1760"/>
                <a:gd name="T27" fmla="*/ 250 h 980"/>
                <a:gd name="T28" fmla="*/ 564 w 1760"/>
                <a:gd name="T29" fmla="*/ 250 h 980"/>
                <a:gd name="T30" fmla="*/ 564 w 1760"/>
                <a:gd name="T31" fmla="*/ 958 h 980"/>
                <a:gd name="T32" fmla="*/ 1738 w 1760"/>
                <a:gd name="T33" fmla="*/ 958 h 980"/>
                <a:gd name="T34" fmla="*/ 1738 w 1760"/>
                <a:gd name="T35" fmla="*/ 804 h 980"/>
                <a:gd name="T36" fmla="*/ 1760 w 1760"/>
                <a:gd name="T37" fmla="*/ 804 h 980"/>
                <a:gd name="T38" fmla="*/ 1760 w 1760"/>
                <a:gd name="T39" fmla="*/ 980 h 980"/>
                <a:gd name="T40" fmla="*/ 540 w 1760"/>
                <a:gd name="T41" fmla="*/ 980 h 980"/>
                <a:gd name="T42" fmla="*/ 540 w 1760"/>
                <a:gd name="T43" fmla="*/ 22 h 980"/>
                <a:gd name="T44" fmla="*/ 0 w 1760"/>
                <a:gd name="T45" fmla="*/ 22 h 980"/>
                <a:gd name="T46" fmla="*/ 0 w 1760"/>
                <a:gd name="T47" fmla="*/ 0 h 980"/>
                <a:gd name="T48" fmla="*/ 540 w 1760"/>
                <a:gd name="T49" fmla="*/ 0 h 980"/>
                <a:gd name="T50" fmla="*/ 1198 w 1760"/>
                <a:gd name="T51" fmla="*/ 0 h 980"/>
                <a:gd name="T52" fmla="*/ 1198 w 1760"/>
                <a:gd name="T53" fmla="*/ 22 h 980"/>
                <a:gd name="T54" fmla="*/ 564 w 1760"/>
                <a:gd name="T55" fmla="*/ 22 h 980"/>
                <a:gd name="T56" fmla="*/ 564 w 1760"/>
                <a:gd name="T57" fmla="*/ 218 h 980"/>
                <a:gd name="T58" fmla="*/ 564 w 1760"/>
                <a:gd name="T59" fmla="*/ 226 h 980"/>
                <a:gd name="T60" fmla="*/ 1238 w 1760"/>
                <a:gd name="T61" fmla="*/ 226 h 980"/>
                <a:gd name="T62" fmla="*/ 1238 w 1760"/>
                <a:gd name="T63" fmla="*/ 250 h 980"/>
                <a:gd name="T64" fmla="*/ 1088 w 1760"/>
                <a:gd name="T65" fmla="*/ 250 h 9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60"/>
                <a:gd name="T100" fmla="*/ 0 h 980"/>
                <a:gd name="T101" fmla="*/ 1760 w 1760"/>
                <a:gd name="T102" fmla="*/ 980 h 98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60" h="980">
                  <a:moveTo>
                    <a:pt x="1088" y="250"/>
                  </a:moveTo>
                  <a:lnTo>
                    <a:pt x="1088" y="330"/>
                  </a:lnTo>
                  <a:lnTo>
                    <a:pt x="1570" y="330"/>
                  </a:lnTo>
                  <a:lnTo>
                    <a:pt x="1570" y="468"/>
                  </a:lnTo>
                  <a:lnTo>
                    <a:pt x="1738" y="468"/>
                  </a:lnTo>
                  <a:lnTo>
                    <a:pt x="1738" y="438"/>
                  </a:lnTo>
                  <a:lnTo>
                    <a:pt x="1760" y="438"/>
                  </a:lnTo>
                  <a:lnTo>
                    <a:pt x="1760" y="646"/>
                  </a:lnTo>
                  <a:lnTo>
                    <a:pt x="1738" y="646"/>
                  </a:lnTo>
                  <a:lnTo>
                    <a:pt x="1738" y="490"/>
                  </a:lnTo>
                  <a:lnTo>
                    <a:pt x="1546" y="490"/>
                  </a:lnTo>
                  <a:lnTo>
                    <a:pt x="1546" y="354"/>
                  </a:lnTo>
                  <a:lnTo>
                    <a:pt x="1066" y="354"/>
                  </a:lnTo>
                  <a:lnTo>
                    <a:pt x="1066" y="250"/>
                  </a:lnTo>
                  <a:lnTo>
                    <a:pt x="564" y="250"/>
                  </a:lnTo>
                  <a:lnTo>
                    <a:pt x="564" y="958"/>
                  </a:lnTo>
                  <a:lnTo>
                    <a:pt x="1738" y="958"/>
                  </a:lnTo>
                  <a:lnTo>
                    <a:pt x="1738" y="804"/>
                  </a:lnTo>
                  <a:lnTo>
                    <a:pt x="1760" y="804"/>
                  </a:lnTo>
                  <a:lnTo>
                    <a:pt x="1760" y="980"/>
                  </a:lnTo>
                  <a:lnTo>
                    <a:pt x="540" y="980"/>
                  </a:lnTo>
                  <a:lnTo>
                    <a:pt x="540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540" y="0"/>
                  </a:lnTo>
                  <a:lnTo>
                    <a:pt x="1198" y="0"/>
                  </a:lnTo>
                  <a:lnTo>
                    <a:pt x="1198" y="22"/>
                  </a:lnTo>
                  <a:lnTo>
                    <a:pt x="564" y="22"/>
                  </a:lnTo>
                  <a:lnTo>
                    <a:pt x="564" y="218"/>
                  </a:lnTo>
                  <a:lnTo>
                    <a:pt x="564" y="226"/>
                  </a:lnTo>
                  <a:lnTo>
                    <a:pt x="1238" y="226"/>
                  </a:lnTo>
                  <a:lnTo>
                    <a:pt x="1238" y="250"/>
                  </a:lnTo>
                  <a:lnTo>
                    <a:pt x="1088" y="25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8" name="Rectangle 167"/>
            <p:cNvSpPr>
              <a:spLocks noChangeArrowheads="1"/>
            </p:cNvSpPr>
            <p:nvPr/>
          </p:nvSpPr>
          <p:spPr bwMode="auto">
            <a:xfrm>
              <a:off x="3889" y="2113"/>
              <a:ext cx="918" cy="12"/>
            </a:xfrm>
            <a:prstGeom prst="rect">
              <a:avLst/>
            </a:prstGeom>
            <a:solidFill>
              <a:srgbClr val="474747"/>
            </a:solidFill>
            <a:ln w="0">
              <a:solidFill>
                <a:srgbClr val="47474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9" name="Rectangle 168"/>
            <p:cNvSpPr>
              <a:spLocks noChangeArrowheads="1"/>
            </p:cNvSpPr>
            <p:nvPr/>
          </p:nvSpPr>
          <p:spPr bwMode="auto">
            <a:xfrm>
              <a:off x="3889" y="2113"/>
              <a:ext cx="918" cy="1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0" name="Rectangle 169"/>
            <p:cNvSpPr>
              <a:spLocks noChangeArrowheads="1"/>
            </p:cNvSpPr>
            <p:nvPr/>
          </p:nvSpPr>
          <p:spPr bwMode="auto">
            <a:xfrm>
              <a:off x="3889" y="2085"/>
              <a:ext cx="918" cy="10"/>
            </a:xfrm>
            <a:prstGeom prst="rect">
              <a:avLst/>
            </a:prstGeom>
            <a:solidFill>
              <a:srgbClr val="474747"/>
            </a:solidFill>
            <a:ln w="0">
              <a:solidFill>
                <a:srgbClr val="47474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1" name="Rectangle 170"/>
            <p:cNvSpPr>
              <a:spLocks noChangeArrowheads="1"/>
            </p:cNvSpPr>
            <p:nvPr/>
          </p:nvSpPr>
          <p:spPr bwMode="auto">
            <a:xfrm>
              <a:off x="3889" y="2085"/>
              <a:ext cx="918" cy="1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2" name="Rectangle 171"/>
            <p:cNvSpPr>
              <a:spLocks noChangeArrowheads="1"/>
            </p:cNvSpPr>
            <p:nvPr/>
          </p:nvSpPr>
          <p:spPr bwMode="auto">
            <a:xfrm>
              <a:off x="3889" y="2057"/>
              <a:ext cx="918" cy="10"/>
            </a:xfrm>
            <a:prstGeom prst="rect">
              <a:avLst/>
            </a:prstGeom>
            <a:solidFill>
              <a:srgbClr val="474747"/>
            </a:solidFill>
            <a:ln w="0">
              <a:solidFill>
                <a:srgbClr val="47474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3" name="Rectangle 172"/>
            <p:cNvSpPr>
              <a:spLocks noChangeArrowheads="1"/>
            </p:cNvSpPr>
            <p:nvPr/>
          </p:nvSpPr>
          <p:spPr bwMode="auto">
            <a:xfrm>
              <a:off x="3889" y="2057"/>
              <a:ext cx="918" cy="1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4" name="Rectangle 173"/>
            <p:cNvSpPr>
              <a:spLocks noChangeArrowheads="1"/>
            </p:cNvSpPr>
            <p:nvPr/>
          </p:nvSpPr>
          <p:spPr bwMode="auto">
            <a:xfrm>
              <a:off x="3889" y="2027"/>
              <a:ext cx="918" cy="12"/>
            </a:xfrm>
            <a:prstGeom prst="rect">
              <a:avLst/>
            </a:prstGeom>
            <a:solidFill>
              <a:srgbClr val="474747"/>
            </a:solidFill>
            <a:ln w="0">
              <a:solidFill>
                <a:srgbClr val="47474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5" name="Rectangle 174"/>
            <p:cNvSpPr>
              <a:spLocks noChangeArrowheads="1"/>
            </p:cNvSpPr>
            <p:nvPr/>
          </p:nvSpPr>
          <p:spPr bwMode="auto">
            <a:xfrm>
              <a:off x="3889" y="2027"/>
              <a:ext cx="918" cy="1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6" name="Rectangle 175"/>
            <p:cNvSpPr>
              <a:spLocks noChangeArrowheads="1"/>
            </p:cNvSpPr>
            <p:nvPr/>
          </p:nvSpPr>
          <p:spPr bwMode="auto">
            <a:xfrm>
              <a:off x="3889" y="2095"/>
              <a:ext cx="920" cy="18"/>
            </a:xfrm>
            <a:prstGeom prst="rect">
              <a:avLst/>
            </a:prstGeom>
            <a:solidFill>
              <a:srgbClr val="3D96E3"/>
            </a:solidFill>
            <a:ln w="0">
              <a:solidFill>
                <a:srgbClr val="3D96E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7" name="Rectangle 176"/>
            <p:cNvSpPr>
              <a:spLocks noChangeArrowheads="1"/>
            </p:cNvSpPr>
            <p:nvPr/>
          </p:nvSpPr>
          <p:spPr bwMode="auto">
            <a:xfrm>
              <a:off x="3889" y="2095"/>
              <a:ext cx="920" cy="18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8" name="Rectangle 177"/>
            <p:cNvSpPr>
              <a:spLocks noChangeArrowheads="1"/>
            </p:cNvSpPr>
            <p:nvPr/>
          </p:nvSpPr>
          <p:spPr bwMode="auto">
            <a:xfrm>
              <a:off x="3889" y="2067"/>
              <a:ext cx="920" cy="18"/>
            </a:xfrm>
            <a:prstGeom prst="rect">
              <a:avLst/>
            </a:prstGeom>
            <a:solidFill>
              <a:srgbClr val="3D96E3"/>
            </a:solidFill>
            <a:ln w="0">
              <a:solidFill>
                <a:srgbClr val="3D96E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9" name="Rectangle 178"/>
            <p:cNvSpPr>
              <a:spLocks noChangeArrowheads="1"/>
            </p:cNvSpPr>
            <p:nvPr/>
          </p:nvSpPr>
          <p:spPr bwMode="auto">
            <a:xfrm>
              <a:off x="3889" y="2067"/>
              <a:ext cx="920" cy="18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0" name="Rectangle 179"/>
            <p:cNvSpPr>
              <a:spLocks noChangeArrowheads="1"/>
            </p:cNvSpPr>
            <p:nvPr/>
          </p:nvSpPr>
          <p:spPr bwMode="auto">
            <a:xfrm>
              <a:off x="3889" y="2039"/>
              <a:ext cx="920" cy="18"/>
            </a:xfrm>
            <a:prstGeom prst="rect">
              <a:avLst/>
            </a:prstGeom>
            <a:solidFill>
              <a:srgbClr val="3D96E3"/>
            </a:solidFill>
            <a:ln w="0">
              <a:solidFill>
                <a:srgbClr val="3D96E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1" name="Rectangle 180"/>
            <p:cNvSpPr>
              <a:spLocks noChangeArrowheads="1"/>
            </p:cNvSpPr>
            <p:nvPr/>
          </p:nvSpPr>
          <p:spPr bwMode="auto">
            <a:xfrm>
              <a:off x="3889" y="2039"/>
              <a:ext cx="920" cy="18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2" name="Rectangle 181"/>
            <p:cNvSpPr>
              <a:spLocks noChangeArrowheads="1"/>
            </p:cNvSpPr>
            <p:nvPr/>
          </p:nvSpPr>
          <p:spPr bwMode="auto">
            <a:xfrm>
              <a:off x="3889" y="2011"/>
              <a:ext cx="920" cy="16"/>
            </a:xfrm>
            <a:prstGeom prst="rect">
              <a:avLst/>
            </a:prstGeom>
            <a:solidFill>
              <a:srgbClr val="3D96E3"/>
            </a:solidFill>
            <a:ln w="0">
              <a:solidFill>
                <a:srgbClr val="3D96E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3" name="Rectangle 182"/>
            <p:cNvSpPr>
              <a:spLocks noChangeArrowheads="1"/>
            </p:cNvSpPr>
            <p:nvPr/>
          </p:nvSpPr>
          <p:spPr bwMode="auto">
            <a:xfrm>
              <a:off x="3889" y="2011"/>
              <a:ext cx="920" cy="1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4" name="Rectangle 183"/>
            <p:cNvSpPr>
              <a:spLocks noChangeArrowheads="1"/>
            </p:cNvSpPr>
            <p:nvPr/>
          </p:nvSpPr>
          <p:spPr bwMode="auto">
            <a:xfrm>
              <a:off x="3889" y="1999"/>
              <a:ext cx="918" cy="12"/>
            </a:xfrm>
            <a:prstGeom prst="rect">
              <a:avLst/>
            </a:prstGeom>
            <a:solidFill>
              <a:srgbClr val="474747"/>
            </a:solidFill>
            <a:ln w="0">
              <a:solidFill>
                <a:srgbClr val="47474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5" name="Rectangle 184"/>
            <p:cNvSpPr>
              <a:spLocks noChangeArrowheads="1"/>
            </p:cNvSpPr>
            <p:nvPr/>
          </p:nvSpPr>
          <p:spPr bwMode="auto">
            <a:xfrm>
              <a:off x="3889" y="1999"/>
              <a:ext cx="918" cy="1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6" name="Rectangle 185"/>
            <p:cNvSpPr>
              <a:spLocks noChangeArrowheads="1"/>
            </p:cNvSpPr>
            <p:nvPr/>
          </p:nvSpPr>
          <p:spPr bwMode="auto">
            <a:xfrm>
              <a:off x="4017" y="1891"/>
              <a:ext cx="34" cy="342"/>
            </a:xfrm>
            <a:prstGeom prst="rect">
              <a:avLst/>
            </a:prstGeom>
            <a:solidFill>
              <a:srgbClr val="BABABA"/>
            </a:solidFill>
            <a:ln w="0">
              <a:solidFill>
                <a:srgbClr val="BABAB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7" name="Rectangle 186"/>
            <p:cNvSpPr>
              <a:spLocks noChangeArrowheads="1"/>
            </p:cNvSpPr>
            <p:nvPr/>
          </p:nvSpPr>
          <p:spPr bwMode="auto">
            <a:xfrm>
              <a:off x="4017" y="1891"/>
              <a:ext cx="34" cy="34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" name="Rectangle 187"/>
            <p:cNvSpPr>
              <a:spLocks noChangeArrowheads="1"/>
            </p:cNvSpPr>
            <p:nvPr/>
          </p:nvSpPr>
          <p:spPr bwMode="auto">
            <a:xfrm>
              <a:off x="4007" y="1977"/>
              <a:ext cx="10" cy="17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" name="Rectangle 188"/>
            <p:cNvSpPr>
              <a:spLocks noChangeArrowheads="1"/>
            </p:cNvSpPr>
            <p:nvPr/>
          </p:nvSpPr>
          <p:spPr bwMode="auto">
            <a:xfrm>
              <a:off x="4007" y="1977"/>
              <a:ext cx="10" cy="17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" name="Rectangle 189"/>
            <p:cNvSpPr>
              <a:spLocks noChangeArrowheads="1"/>
            </p:cNvSpPr>
            <p:nvPr/>
          </p:nvSpPr>
          <p:spPr bwMode="auto">
            <a:xfrm>
              <a:off x="4051" y="1977"/>
              <a:ext cx="10" cy="17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" name="Rectangle 190"/>
            <p:cNvSpPr>
              <a:spLocks noChangeArrowheads="1"/>
            </p:cNvSpPr>
            <p:nvPr/>
          </p:nvSpPr>
          <p:spPr bwMode="auto">
            <a:xfrm>
              <a:off x="4051" y="1977"/>
              <a:ext cx="10" cy="17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" name="Rectangle 191"/>
            <p:cNvSpPr>
              <a:spLocks noChangeArrowheads="1"/>
            </p:cNvSpPr>
            <p:nvPr/>
          </p:nvSpPr>
          <p:spPr bwMode="auto">
            <a:xfrm>
              <a:off x="4647" y="1891"/>
              <a:ext cx="34" cy="342"/>
            </a:xfrm>
            <a:prstGeom prst="rect">
              <a:avLst/>
            </a:prstGeom>
            <a:solidFill>
              <a:srgbClr val="BABABA"/>
            </a:solidFill>
            <a:ln w="0">
              <a:solidFill>
                <a:srgbClr val="BABAB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" name="Rectangle 192"/>
            <p:cNvSpPr>
              <a:spLocks noChangeArrowheads="1"/>
            </p:cNvSpPr>
            <p:nvPr/>
          </p:nvSpPr>
          <p:spPr bwMode="auto">
            <a:xfrm>
              <a:off x="4647" y="1891"/>
              <a:ext cx="34" cy="34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" name="Rectangle 193"/>
            <p:cNvSpPr>
              <a:spLocks noChangeArrowheads="1"/>
            </p:cNvSpPr>
            <p:nvPr/>
          </p:nvSpPr>
          <p:spPr bwMode="auto">
            <a:xfrm>
              <a:off x="4637" y="1977"/>
              <a:ext cx="10" cy="17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" name="Rectangle 194"/>
            <p:cNvSpPr>
              <a:spLocks noChangeArrowheads="1"/>
            </p:cNvSpPr>
            <p:nvPr/>
          </p:nvSpPr>
          <p:spPr bwMode="auto">
            <a:xfrm>
              <a:off x="4637" y="1977"/>
              <a:ext cx="10" cy="17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" name="Rectangle 195"/>
            <p:cNvSpPr>
              <a:spLocks noChangeArrowheads="1"/>
            </p:cNvSpPr>
            <p:nvPr/>
          </p:nvSpPr>
          <p:spPr bwMode="auto">
            <a:xfrm>
              <a:off x="4681" y="1977"/>
              <a:ext cx="10" cy="17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" name="Rectangle 196"/>
            <p:cNvSpPr>
              <a:spLocks noChangeArrowheads="1"/>
            </p:cNvSpPr>
            <p:nvPr/>
          </p:nvSpPr>
          <p:spPr bwMode="auto">
            <a:xfrm>
              <a:off x="4681" y="1977"/>
              <a:ext cx="10" cy="17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8" name="Freeform 197"/>
            <p:cNvSpPr>
              <a:spLocks/>
            </p:cNvSpPr>
            <p:nvPr/>
          </p:nvSpPr>
          <p:spPr bwMode="auto">
            <a:xfrm>
              <a:off x="5099" y="2795"/>
              <a:ext cx="124" cy="56"/>
            </a:xfrm>
            <a:custGeom>
              <a:avLst/>
              <a:gdLst>
                <a:gd name="T0" fmla="*/ 0 w 124"/>
                <a:gd name="T1" fmla="*/ 24 h 56"/>
                <a:gd name="T2" fmla="*/ 2 w 124"/>
                <a:gd name="T3" fmla="*/ 16 h 56"/>
                <a:gd name="T4" fmla="*/ 6 w 124"/>
                <a:gd name="T5" fmla="*/ 10 h 56"/>
                <a:gd name="T6" fmla="*/ 10 w 124"/>
                <a:gd name="T7" fmla="*/ 6 h 56"/>
                <a:gd name="T8" fmla="*/ 16 w 124"/>
                <a:gd name="T9" fmla="*/ 2 h 56"/>
                <a:gd name="T10" fmla="*/ 24 w 124"/>
                <a:gd name="T11" fmla="*/ 0 h 56"/>
                <a:gd name="T12" fmla="*/ 124 w 124"/>
                <a:gd name="T13" fmla="*/ 0 h 56"/>
                <a:gd name="T14" fmla="*/ 124 w 124"/>
                <a:gd name="T15" fmla="*/ 56 h 56"/>
                <a:gd name="T16" fmla="*/ 24 w 124"/>
                <a:gd name="T17" fmla="*/ 56 h 56"/>
                <a:gd name="T18" fmla="*/ 16 w 124"/>
                <a:gd name="T19" fmla="*/ 56 h 56"/>
                <a:gd name="T20" fmla="*/ 10 w 124"/>
                <a:gd name="T21" fmla="*/ 52 h 56"/>
                <a:gd name="T22" fmla="*/ 6 w 124"/>
                <a:gd name="T23" fmla="*/ 48 h 56"/>
                <a:gd name="T24" fmla="*/ 2 w 124"/>
                <a:gd name="T25" fmla="*/ 42 h 56"/>
                <a:gd name="T26" fmla="*/ 0 w 124"/>
                <a:gd name="T27" fmla="*/ 34 h 56"/>
                <a:gd name="T28" fmla="*/ 0 w 124"/>
                <a:gd name="T29" fmla="*/ 24 h 5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4"/>
                <a:gd name="T46" fmla="*/ 0 h 56"/>
                <a:gd name="T47" fmla="*/ 124 w 124"/>
                <a:gd name="T48" fmla="*/ 56 h 5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4" h="56">
                  <a:moveTo>
                    <a:pt x="0" y="24"/>
                  </a:moveTo>
                  <a:lnTo>
                    <a:pt x="2" y="16"/>
                  </a:lnTo>
                  <a:lnTo>
                    <a:pt x="6" y="10"/>
                  </a:lnTo>
                  <a:lnTo>
                    <a:pt x="10" y="6"/>
                  </a:lnTo>
                  <a:lnTo>
                    <a:pt x="16" y="2"/>
                  </a:lnTo>
                  <a:lnTo>
                    <a:pt x="24" y="0"/>
                  </a:lnTo>
                  <a:lnTo>
                    <a:pt x="124" y="0"/>
                  </a:lnTo>
                  <a:lnTo>
                    <a:pt x="124" y="56"/>
                  </a:lnTo>
                  <a:lnTo>
                    <a:pt x="24" y="56"/>
                  </a:lnTo>
                  <a:lnTo>
                    <a:pt x="16" y="56"/>
                  </a:lnTo>
                  <a:lnTo>
                    <a:pt x="10" y="52"/>
                  </a:lnTo>
                  <a:lnTo>
                    <a:pt x="6" y="48"/>
                  </a:lnTo>
                  <a:lnTo>
                    <a:pt x="2" y="42"/>
                  </a:lnTo>
                  <a:lnTo>
                    <a:pt x="0" y="3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BABABA"/>
            </a:solidFill>
            <a:ln w="0">
              <a:solidFill>
                <a:srgbClr val="BABAB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9" name="Freeform 198"/>
            <p:cNvSpPr>
              <a:spLocks/>
            </p:cNvSpPr>
            <p:nvPr/>
          </p:nvSpPr>
          <p:spPr bwMode="auto">
            <a:xfrm>
              <a:off x="5099" y="2795"/>
              <a:ext cx="124" cy="56"/>
            </a:xfrm>
            <a:custGeom>
              <a:avLst/>
              <a:gdLst>
                <a:gd name="T0" fmla="*/ 0 w 124"/>
                <a:gd name="T1" fmla="*/ 24 h 56"/>
                <a:gd name="T2" fmla="*/ 2 w 124"/>
                <a:gd name="T3" fmla="*/ 16 h 56"/>
                <a:gd name="T4" fmla="*/ 6 w 124"/>
                <a:gd name="T5" fmla="*/ 10 h 56"/>
                <a:gd name="T6" fmla="*/ 10 w 124"/>
                <a:gd name="T7" fmla="*/ 6 h 56"/>
                <a:gd name="T8" fmla="*/ 16 w 124"/>
                <a:gd name="T9" fmla="*/ 2 h 56"/>
                <a:gd name="T10" fmla="*/ 24 w 124"/>
                <a:gd name="T11" fmla="*/ 0 h 56"/>
                <a:gd name="T12" fmla="*/ 124 w 124"/>
                <a:gd name="T13" fmla="*/ 0 h 56"/>
                <a:gd name="T14" fmla="*/ 124 w 124"/>
                <a:gd name="T15" fmla="*/ 56 h 56"/>
                <a:gd name="T16" fmla="*/ 24 w 124"/>
                <a:gd name="T17" fmla="*/ 56 h 56"/>
                <a:gd name="T18" fmla="*/ 16 w 124"/>
                <a:gd name="T19" fmla="*/ 56 h 56"/>
                <a:gd name="T20" fmla="*/ 10 w 124"/>
                <a:gd name="T21" fmla="*/ 52 h 56"/>
                <a:gd name="T22" fmla="*/ 6 w 124"/>
                <a:gd name="T23" fmla="*/ 48 h 56"/>
                <a:gd name="T24" fmla="*/ 2 w 124"/>
                <a:gd name="T25" fmla="*/ 42 h 56"/>
                <a:gd name="T26" fmla="*/ 0 w 124"/>
                <a:gd name="T27" fmla="*/ 34 h 56"/>
                <a:gd name="T28" fmla="*/ 0 w 124"/>
                <a:gd name="T29" fmla="*/ 24 h 5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4"/>
                <a:gd name="T46" fmla="*/ 0 h 56"/>
                <a:gd name="T47" fmla="*/ 124 w 124"/>
                <a:gd name="T48" fmla="*/ 56 h 5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4" h="56">
                  <a:moveTo>
                    <a:pt x="0" y="24"/>
                  </a:moveTo>
                  <a:lnTo>
                    <a:pt x="2" y="16"/>
                  </a:lnTo>
                  <a:lnTo>
                    <a:pt x="6" y="10"/>
                  </a:lnTo>
                  <a:lnTo>
                    <a:pt x="10" y="6"/>
                  </a:lnTo>
                  <a:lnTo>
                    <a:pt x="16" y="2"/>
                  </a:lnTo>
                  <a:lnTo>
                    <a:pt x="24" y="0"/>
                  </a:lnTo>
                  <a:lnTo>
                    <a:pt x="124" y="0"/>
                  </a:lnTo>
                  <a:lnTo>
                    <a:pt x="124" y="56"/>
                  </a:lnTo>
                  <a:lnTo>
                    <a:pt x="24" y="56"/>
                  </a:lnTo>
                  <a:lnTo>
                    <a:pt x="16" y="56"/>
                  </a:lnTo>
                  <a:lnTo>
                    <a:pt x="10" y="52"/>
                  </a:lnTo>
                  <a:lnTo>
                    <a:pt x="6" y="48"/>
                  </a:lnTo>
                  <a:lnTo>
                    <a:pt x="2" y="42"/>
                  </a:lnTo>
                  <a:lnTo>
                    <a:pt x="0" y="34"/>
                  </a:lnTo>
                  <a:lnTo>
                    <a:pt x="0" y="2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0" name="Freeform 199"/>
            <p:cNvSpPr>
              <a:spLocks/>
            </p:cNvSpPr>
            <p:nvPr/>
          </p:nvSpPr>
          <p:spPr bwMode="auto">
            <a:xfrm>
              <a:off x="4849" y="1865"/>
              <a:ext cx="500" cy="144"/>
            </a:xfrm>
            <a:custGeom>
              <a:avLst/>
              <a:gdLst>
                <a:gd name="T0" fmla="*/ 0 w 500"/>
                <a:gd name="T1" fmla="*/ 48 h 144"/>
                <a:gd name="T2" fmla="*/ 66 w 500"/>
                <a:gd name="T3" fmla="*/ 48 h 144"/>
                <a:gd name="T4" fmla="*/ 90 w 500"/>
                <a:gd name="T5" fmla="*/ 46 h 144"/>
                <a:gd name="T6" fmla="*/ 116 w 500"/>
                <a:gd name="T7" fmla="*/ 36 h 144"/>
                <a:gd name="T8" fmla="*/ 146 w 500"/>
                <a:gd name="T9" fmla="*/ 24 h 144"/>
                <a:gd name="T10" fmla="*/ 176 w 500"/>
                <a:gd name="T11" fmla="*/ 12 h 144"/>
                <a:gd name="T12" fmla="*/ 212 w 500"/>
                <a:gd name="T13" fmla="*/ 4 h 144"/>
                <a:gd name="T14" fmla="*/ 250 w 500"/>
                <a:gd name="T15" fmla="*/ 0 h 144"/>
                <a:gd name="T16" fmla="*/ 288 w 500"/>
                <a:gd name="T17" fmla="*/ 4 h 144"/>
                <a:gd name="T18" fmla="*/ 324 w 500"/>
                <a:gd name="T19" fmla="*/ 12 h 144"/>
                <a:gd name="T20" fmla="*/ 356 w 500"/>
                <a:gd name="T21" fmla="*/ 24 h 144"/>
                <a:gd name="T22" fmla="*/ 384 w 500"/>
                <a:gd name="T23" fmla="*/ 36 h 144"/>
                <a:gd name="T24" fmla="*/ 410 w 500"/>
                <a:gd name="T25" fmla="*/ 46 h 144"/>
                <a:gd name="T26" fmla="*/ 434 w 500"/>
                <a:gd name="T27" fmla="*/ 48 h 144"/>
                <a:gd name="T28" fmla="*/ 500 w 500"/>
                <a:gd name="T29" fmla="*/ 48 h 144"/>
                <a:gd name="T30" fmla="*/ 500 w 500"/>
                <a:gd name="T31" fmla="*/ 144 h 144"/>
                <a:gd name="T32" fmla="*/ 434 w 500"/>
                <a:gd name="T33" fmla="*/ 144 h 144"/>
                <a:gd name="T34" fmla="*/ 394 w 500"/>
                <a:gd name="T35" fmla="*/ 140 h 144"/>
                <a:gd name="T36" fmla="*/ 358 w 500"/>
                <a:gd name="T37" fmla="*/ 128 h 144"/>
                <a:gd name="T38" fmla="*/ 322 w 500"/>
                <a:gd name="T39" fmla="*/ 112 h 144"/>
                <a:gd name="T40" fmla="*/ 286 w 500"/>
                <a:gd name="T41" fmla="*/ 100 h 144"/>
                <a:gd name="T42" fmla="*/ 250 w 500"/>
                <a:gd name="T43" fmla="*/ 96 h 144"/>
                <a:gd name="T44" fmla="*/ 214 w 500"/>
                <a:gd name="T45" fmla="*/ 100 h 144"/>
                <a:gd name="T46" fmla="*/ 178 w 500"/>
                <a:gd name="T47" fmla="*/ 112 h 144"/>
                <a:gd name="T48" fmla="*/ 144 w 500"/>
                <a:gd name="T49" fmla="*/ 128 h 144"/>
                <a:gd name="T50" fmla="*/ 106 w 500"/>
                <a:gd name="T51" fmla="*/ 140 h 144"/>
                <a:gd name="T52" fmla="*/ 66 w 500"/>
                <a:gd name="T53" fmla="*/ 144 h 144"/>
                <a:gd name="T54" fmla="*/ 0 w 500"/>
                <a:gd name="T55" fmla="*/ 144 h 144"/>
                <a:gd name="T56" fmla="*/ 0 w 500"/>
                <a:gd name="T57" fmla="*/ 48 h 14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00"/>
                <a:gd name="T88" fmla="*/ 0 h 144"/>
                <a:gd name="T89" fmla="*/ 500 w 500"/>
                <a:gd name="T90" fmla="*/ 144 h 14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00" h="144">
                  <a:moveTo>
                    <a:pt x="0" y="48"/>
                  </a:moveTo>
                  <a:lnTo>
                    <a:pt x="66" y="48"/>
                  </a:lnTo>
                  <a:lnTo>
                    <a:pt x="90" y="46"/>
                  </a:lnTo>
                  <a:lnTo>
                    <a:pt x="116" y="36"/>
                  </a:lnTo>
                  <a:lnTo>
                    <a:pt x="146" y="24"/>
                  </a:lnTo>
                  <a:lnTo>
                    <a:pt x="176" y="12"/>
                  </a:lnTo>
                  <a:lnTo>
                    <a:pt x="212" y="4"/>
                  </a:lnTo>
                  <a:lnTo>
                    <a:pt x="250" y="0"/>
                  </a:lnTo>
                  <a:lnTo>
                    <a:pt x="288" y="4"/>
                  </a:lnTo>
                  <a:lnTo>
                    <a:pt x="324" y="12"/>
                  </a:lnTo>
                  <a:lnTo>
                    <a:pt x="356" y="24"/>
                  </a:lnTo>
                  <a:lnTo>
                    <a:pt x="384" y="36"/>
                  </a:lnTo>
                  <a:lnTo>
                    <a:pt x="410" y="46"/>
                  </a:lnTo>
                  <a:lnTo>
                    <a:pt x="434" y="48"/>
                  </a:lnTo>
                  <a:lnTo>
                    <a:pt x="500" y="48"/>
                  </a:lnTo>
                  <a:lnTo>
                    <a:pt x="500" y="144"/>
                  </a:lnTo>
                  <a:lnTo>
                    <a:pt x="434" y="144"/>
                  </a:lnTo>
                  <a:lnTo>
                    <a:pt x="394" y="140"/>
                  </a:lnTo>
                  <a:lnTo>
                    <a:pt x="358" y="128"/>
                  </a:lnTo>
                  <a:lnTo>
                    <a:pt x="322" y="112"/>
                  </a:lnTo>
                  <a:lnTo>
                    <a:pt x="286" y="100"/>
                  </a:lnTo>
                  <a:lnTo>
                    <a:pt x="250" y="96"/>
                  </a:lnTo>
                  <a:lnTo>
                    <a:pt x="214" y="100"/>
                  </a:lnTo>
                  <a:lnTo>
                    <a:pt x="178" y="112"/>
                  </a:lnTo>
                  <a:lnTo>
                    <a:pt x="144" y="128"/>
                  </a:lnTo>
                  <a:lnTo>
                    <a:pt x="106" y="140"/>
                  </a:lnTo>
                  <a:lnTo>
                    <a:pt x="66" y="144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3D96E3"/>
            </a:solidFill>
            <a:ln w="0">
              <a:solidFill>
                <a:srgbClr val="3D96E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1" name="Freeform 200"/>
            <p:cNvSpPr>
              <a:spLocks/>
            </p:cNvSpPr>
            <p:nvPr/>
          </p:nvSpPr>
          <p:spPr bwMode="auto">
            <a:xfrm>
              <a:off x="4849" y="1865"/>
              <a:ext cx="500" cy="144"/>
            </a:xfrm>
            <a:custGeom>
              <a:avLst/>
              <a:gdLst>
                <a:gd name="T0" fmla="*/ 0 w 500"/>
                <a:gd name="T1" fmla="*/ 48 h 144"/>
                <a:gd name="T2" fmla="*/ 66 w 500"/>
                <a:gd name="T3" fmla="*/ 48 h 144"/>
                <a:gd name="T4" fmla="*/ 90 w 500"/>
                <a:gd name="T5" fmla="*/ 46 h 144"/>
                <a:gd name="T6" fmla="*/ 116 w 500"/>
                <a:gd name="T7" fmla="*/ 36 h 144"/>
                <a:gd name="T8" fmla="*/ 146 w 500"/>
                <a:gd name="T9" fmla="*/ 24 h 144"/>
                <a:gd name="T10" fmla="*/ 176 w 500"/>
                <a:gd name="T11" fmla="*/ 12 h 144"/>
                <a:gd name="T12" fmla="*/ 212 w 500"/>
                <a:gd name="T13" fmla="*/ 4 h 144"/>
                <a:gd name="T14" fmla="*/ 250 w 500"/>
                <a:gd name="T15" fmla="*/ 0 h 144"/>
                <a:gd name="T16" fmla="*/ 288 w 500"/>
                <a:gd name="T17" fmla="*/ 4 h 144"/>
                <a:gd name="T18" fmla="*/ 324 w 500"/>
                <a:gd name="T19" fmla="*/ 12 h 144"/>
                <a:gd name="T20" fmla="*/ 356 w 500"/>
                <a:gd name="T21" fmla="*/ 24 h 144"/>
                <a:gd name="T22" fmla="*/ 384 w 500"/>
                <a:gd name="T23" fmla="*/ 36 h 144"/>
                <a:gd name="T24" fmla="*/ 410 w 500"/>
                <a:gd name="T25" fmla="*/ 46 h 144"/>
                <a:gd name="T26" fmla="*/ 434 w 500"/>
                <a:gd name="T27" fmla="*/ 48 h 144"/>
                <a:gd name="T28" fmla="*/ 500 w 500"/>
                <a:gd name="T29" fmla="*/ 48 h 144"/>
                <a:gd name="T30" fmla="*/ 500 w 500"/>
                <a:gd name="T31" fmla="*/ 144 h 144"/>
                <a:gd name="T32" fmla="*/ 434 w 500"/>
                <a:gd name="T33" fmla="*/ 144 h 144"/>
                <a:gd name="T34" fmla="*/ 394 w 500"/>
                <a:gd name="T35" fmla="*/ 140 h 144"/>
                <a:gd name="T36" fmla="*/ 358 w 500"/>
                <a:gd name="T37" fmla="*/ 128 h 144"/>
                <a:gd name="T38" fmla="*/ 322 w 500"/>
                <a:gd name="T39" fmla="*/ 112 h 144"/>
                <a:gd name="T40" fmla="*/ 286 w 500"/>
                <a:gd name="T41" fmla="*/ 100 h 144"/>
                <a:gd name="T42" fmla="*/ 250 w 500"/>
                <a:gd name="T43" fmla="*/ 96 h 144"/>
                <a:gd name="T44" fmla="*/ 214 w 500"/>
                <a:gd name="T45" fmla="*/ 100 h 144"/>
                <a:gd name="T46" fmla="*/ 178 w 500"/>
                <a:gd name="T47" fmla="*/ 112 h 144"/>
                <a:gd name="T48" fmla="*/ 144 w 500"/>
                <a:gd name="T49" fmla="*/ 128 h 144"/>
                <a:gd name="T50" fmla="*/ 106 w 500"/>
                <a:gd name="T51" fmla="*/ 140 h 144"/>
                <a:gd name="T52" fmla="*/ 66 w 500"/>
                <a:gd name="T53" fmla="*/ 144 h 144"/>
                <a:gd name="T54" fmla="*/ 0 w 500"/>
                <a:gd name="T55" fmla="*/ 144 h 144"/>
                <a:gd name="T56" fmla="*/ 0 w 500"/>
                <a:gd name="T57" fmla="*/ 48 h 14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00"/>
                <a:gd name="T88" fmla="*/ 0 h 144"/>
                <a:gd name="T89" fmla="*/ 500 w 500"/>
                <a:gd name="T90" fmla="*/ 144 h 14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00" h="144">
                  <a:moveTo>
                    <a:pt x="0" y="48"/>
                  </a:moveTo>
                  <a:lnTo>
                    <a:pt x="66" y="48"/>
                  </a:lnTo>
                  <a:lnTo>
                    <a:pt x="90" y="46"/>
                  </a:lnTo>
                  <a:lnTo>
                    <a:pt x="116" y="36"/>
                  </a:lnTo>
                  <a:lnTo>
                    <a:pt x="146" y="24"/>
                  </a:lnTo>
                  <a:lnTo>
                    <a:pt x="176" y="12"/>
                  </a:lnTo>
                  <a:lnTo>
                    <a:pt x="212" y="4"/>
                  </a:lnTo>
                  <a:lnTo>
                    <a:pt x="250" y="0"/>
                  </a:lnTo>
                  <a:lnTo>
                    <a:pt x="288" y="4"/>
                  </a:lnTo>
                  <a:lnTo>
                    <a:pt x="324" y="12"/>
                  </a:lnTo>
                  <a:lnTo>
                    <a:pt x="356" y="24"/>
                  </a:lnTo>
                  <a:lnTo>
                    <a:pt x="384" y="36"/>
                  </a:lnTo>
                  <a:lnTo>
                    <a:pt x="410" y="46"/>
                  </a:lnTo>
                  <a:lnTo>
                    <a:pt x="434" y="48"/>
                  </a:lnTo>
                  <a:lnTo>
                    <a:pt x="500" y="48"/>
                  </a:lnTo>
                  <a:lnTo>
                    <a:pt x="500" y="144"/>
                  </a:lnTo>
                  <a:lnTo>
                    <a:pt x="434" y="144"/>
                  </a:lnTo>
                  <a:lnTo>
                    <a:pt x="394" y="140"/>
                  </a:lnTo>
                  <a:lnTo>
                    <a:pt x="358" y="128"/>
                  </a:lnTo>
                  <a:lnTo>
                    <a:pt x="322" y="112"/>
                  </a:lnTo>
                  <a:lnTo>
                    <a:pt x="286" y="100"/>
                  </a:lnTo>
                  <a:lnTo>
                    <a:pt x="250" y="96"/>
                  </a:lnTo>
                  <a:lnTo>
                    <a:pt x="214" y="100"/>
                  </a:lnTo>
                  <a:lnTo>
                    <a:pt x="178" y="112"/>
                  </a:lnTo>
                  <a:lnTo>
                    <a:pt x="144" y="128"/>
                  </a:lnTo>
                  <a:lnTo>
                    <a:pt x="106" y="140"/>
                  </a:lnTo>
                  <a:lnTo>
                    <a:pt x="66" y="144"/>
                  </a:lnTo>
                  <a:lnTo>
                    <a:pt x="0" y="144"/>
                  </a:lnTo>
                  <a:lnTo>
                    <a:pt x="0" y="4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2" name="Freeform 201"/>
            <p:cNvSpPr>
              <a:spLocks/>
            </p:cNvSpPr>
            <p:nvPr/>
          </p:nvSpPr>
          <p:spPr bwMode="auto">
            <a:xfrm>
              <a:off x="4849" y="1961"/>
              <a:ext cx="500" cy="144"/>
            </a:xfrm>
            <a:custGeom>
              <a:avLst/>
              <a:gdLst>
                <a:gd name="T0" fmla="*/ 0 w 500"/>
                <a:gd name="T1" fmla="*/ 48 h 144"/>
                <a:gd name="T2" fmla="*/ 66 w 500"/>
                <a:gd name="T3" fmla="*/ 48 h 144"/>
                <a:gd name="T4" fmla="*/ 90 w 500"/>
                <a:gd name="T5" fmla="*/ 46 h 144"/>
                <a:gd name="T6" fmla="*/ 116 w 500"/>
                <a:gd name="T7" fmla="*/ 36 h 144"/>
                <a:gd name="T8" fmla="*/ 146 w 500"/>
                <a:gd name="T9" fmla="*/ 24 h 144"/>
                <a:gd name="T10" fmla="*/ 176 w 500"/>
                <a:gd name="T11" fmla="*/ 12 h 144"/>
                <a:gd name="T12" fmla="*/ 212 w 500"/>
                <a:gd name="T13" fmla="*/ 4 h 144"/>
                <a:gd name="T14" fmla="*/ 250 w 500"/>
                <a:gd name="T15" fmla="*/ 0 h 144"/>
                <a:gd name="T16" fmla="*/ 288 w 500"/>
                <a:gd name="T17" fmla="*/ 4 h 144"/>
                <a:gd name="T18" fmla="*/ 324 w 500"/>
                <a:gd name="T19" fmla="*/ 12 h 144"/>
                <a:gd name="T20" fmla="*/ 356 w 500"/>
                <a:gd name="T21" fmla="*/ 24 h 144"/>
                <a:gd name="T22" fmla="*/ 384 w 500"/>
                <a:gd name="T23" fmla="*/ 36 h 144"/>
                <a:gd name="T24" fmla="*/ 410 w 500"/>
                <a:gd name="T25" fmla="*/ 46 h 144"/>
                <a:gd name="T26" fmla="*/ 434 w 500"/>
                <a:gd name="T27" fmla="*/ 48 h 144"/>
                <a:gd name="T28" fmla="*/ 500 w 500"/>
                <a:gd name="T29" fmla="*/ 48 h 144"/>
                <a:gd name="T30" fmla="*/ 500 w 500"/>
                <a:gd name="T31" fmla="*/ 144 h 144"/>
                <a:gd name="T32" fmla="*/ 434 w 500"/>
                <a:gd name="T33" fmla="*/ 144 h 144"/>
                <a:gd name="T34" fmla="*/ 394 w 500"/>
                <a:gd name="T35" fmla="*/ 140 h 144"/>
                <a:gd name="T36" fmla="*/ 358 w 500"/>
                <a:gd name="T37" fmla="*/ 128 h 144"/>
                <a:gd name="T38" fmla="*/ 322 w 500"/>
                <a:gd name="T39" fmla="*/ 112 h 144"/>
                <a:gd name="T40" fmla="*/ 286 w 500"/>
                <a:gd name="T41" fmla="*/ 100 h 144"/>
                <a:gd name="T42" fmla="*/ 250 w 500"/>
                <a:gd name="T43" fmla="*/ 96 h 144"/>
                <a:gd name="T44" fmla="*/ 214 w 500"/>
                <a:gd name="T45" fmla="*/ 100 h 144"/>
                <a:gd name="T46" fmla="*/ 178 w 500"/>
                <a:gd name="T47" fmla="*/ 112 h 144"/>
                <a:gd name="T48" fmla="*/ 144 w 500"/>
                <a:gd name="T49" fmla="*/ 128 h 144"/>
                <a:gd name="T50" fmla="*/ 106 w 500"/>
                <a:gd name="T51" fmla="*/ 140 h 144"/>
                <a:gd name="T52" fmla="*/ 66 w 500"/>
                <a:gd name="T53" fmla="*/ 144 h 144"/>
                <a:gd name="T54" fmla="*/ 0 w 500"/>
                <a:gd name="T55" fmla="*/ 144 h 144"/>
                <a:gd name="T56" fmla="*/ 0 w 500"/>
                <a:gd name="T57" fmla="*/ 48 h 14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00"/>
                <a:gd name="T88" fmla="*/ 0 h 144"/>
                <a:gd name="T89" fmla="*/ 500 w 500"/>
                <a:gd name="T90" fmla="*/ 144 h 14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00" h="144">
                  <a:moveTo>
                    <a:pt x="0" y="48"/>
                  </a:moveTo>
                  <a:lnTo>
                    <a:pt x="66" y="48"/>
                  </a:lnTo>
                  <a:lnTo>
                    <a:pt x="90" y="46"/>
                  </a:lnTo>
                  <a:lnTo>
                    <a:pt x="116" y="36"/>
                  </a:lnTo>
                  <a:lnTo>
                    <a:pt x="146" y="24"/>
                  </a:lnTo>
                  <a:lnTo>
                    <a:pt x="176" y="12"/>
                  </a:lnTo>
                  <a:lnTo>
                    <a:pt x="212" y="4"/>
                  </a:lnTo>
                  <a:lnTo>
                    <a:pt x="250" y="0"/>
                  </a:lnTo>
                  <a:lnTo>
                    <a:pt x="288" y="4"/>
                  </a:lnTo>
                  <a:lnTo>
                    <a:pt x="324" y="12"/>
                  </a:lnTo>
                  <a:lnTo>
                    <a:pt x="356" y="24"/>
                  </a:lnTo>
                  <a:lnTo>
                    <a:pt x="384" y="36"/>
                  </a:lnTo>
                  <a:lnTo>
                    <a:pt x="410" y="46"/>
                  </a:lnTo>
                  <a:lnTo>
                    <a:pt x="434" y="48"/>
                  </a:lnTo>
                  <a:lnTo>
                    <a:pt x="500" y="48"/>
                  </a:lnTo>
                  <a:lnTo>
                    <a:pt x="500" y="144"/>
                  </a:lnTo>
                  <a:lnTo>
                    <a:pt x="434" y="144"/>
                  </a:lnTo>
                  <a:lnTo>
                    <a:pt x="394" y="140"/>
                  </a:lnTo>
                  <a:lnTo>
                    <a:pt x="358" y="128"/>
                  </a:lnTo>
                  <a:lnTo>
                    <a:pt x="322" y="112"/>
                  </a:lnTo>
                  <a:lnTo>
                    <a:pt x="286" y="100"/>
                  </a:lnTo>
                  <a:lnTo>
                    <a:pt x="250" y="96"/>
                  </a:lnTo>
                  <a:lnTo>
                    <a:pt x="214" y="100"/>
                  </a:lnTo>
                  <a:lnTo>
                    <a:pt x="178" y="112"/>
                  </a:lnTo>
                  <a:lnTo>
                    <a:pt x="144" y="128"/>
                  </a:lnTo>
                  <a:lnTo>
                    <a:pt x="106" y="140"/>
                  </a:lnTo>
                  <a:lnTo>
                    <a:pt x="66" y="144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9ECBF1"/>
            </a:solidFill>
            <a:ln w="0">
              <a:solidFill>
                <a:srgbClr val="9ECBF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3" name="Freeform 202"/>
            <p:cNvSpPr>
              <a:spLocks/>
            </p:cNvSpPr>
            <p:nvPr/>
          </p:nvSpPr>
          <p:spPr bwMode="auto">
            <a:xfrm>
              <a:off x="4849" y="1961"/>
              <a:ext cx="500" cy="144"/>
            </a:xfrm>
            <a:custGeom>
              <a:avLst/>
              <a:gdLst>
                <a:gd name="T0" fmla="*/ 0 w 500"/>
                <a:gd name="T1" fmla="*/ 48 h 144"/>
                <a:gd name="T2" fmla="*/ 66 w 500"/>
                <a:gd name="T3" fmla="*/ 48 h 144"/>
                <a:gd name="T4" fmla="*/ 90 w 500"/>
                <a:gd name="T5" fmla="*/ 46 h 144"/>
                <a:gd name="T6" fmla="*/ 116 w 500"/>
                <a:gd name="T7" fmla="*/ 36 h 144"/>
                <a:gd name="T8" fmla="*/ 146 w 500"/>
                <a:gd name="T9" fmla="*/ 24 h 144"/>
                <a:gd name="T10" fmla="*/ 176 w 500"/>
                <a:gd name="T11" fmla="*/ 12 h 144"/>
                <a:gd name="T12" fmla="*/ 212 w 500"/>
                <a:gd name="T13" fmla="*/ 4 h 144"/>
                <a:gd name="T14" fmla="*/ 250 w 500"/>
                <a:gd name="T15" fmla="*/ 0 h 144"/>
                <a:gd name="T16" fmla="*/ 288 w 500"/>
                <a:gd name="T17" fmla="*/ 4 h 144"/>
                <a:gd name="T18" fmla="*/ 324 w 500"/>
                <a:gd name="T19" fmla="*/ 12 h 144"/>
                <a:gd name="T20" fmla="*/ 356 w 500"/>
                <a:gd name="T21" fmla="*/ 24 h 144"/>
                <a:gd name="T22" fmla="*/ 384 w 500"/>
                <a:gd name="T23" fmla="*/ 36 h 144"/>
                <a:gd name="T24" fmla="*/ 410 w 500"/>
                <a:gd name="T25" fmla="*/ 46 h 144"/>
                <a:gd name="T26" fmla="*/ 434 w 500"/>
                <a:gd name="T27" fmla="*/ 48 h 144"/>
                <a:gd name="T28" fmla="*/ 500 w 500"/>
                <a:gd name="T29" fmla="*/ 48 h 144"/>
                <a:gd name="T30" fmla="*/ 500 w 500"/>
                <a:gd name="T31" fmla="*/ 144 h 144"/>
                <a:gd name="T32" fmla="*/ 434 w 500"/>
                <a:gd name="T33" fmla="*/ 144 h 144"/>
                <a:gd name="T34" fmla="*/ 394 w 500"/>
                <a:gd name="T35" fmla="*/ 140 h 144"/>
                <a:gd name="T36" fmla="*/ 358 w 500"/>
                <a:gd name="T37" fmla="*/ 128 h 144"/>
                <a:gd name="T38" fmla="*/ 322 w 500"/>
                <a:gd name="T39" fmla="*/ 112 h 144"/>
                <a:gd name="T40" fmla="*/ 286 w 500"/>
                <a:gd name="T41" fmla="*/ 100 h 144"/>
                <a:gd name="T42" fmla="*/ 250 w 500"/>
                <a:gd name="T43" fmla="*/ 96 h 144"/>
                <a:gd name="T44" fmla="*/ 214 w 500"/>
                <a:gd name="T45" fmla="*/ 100 h 144"/>
                <a:gd name="T46" fmla="*/ 178 w 500"/>
                <a:gd name="T47" fmla="*/ 112 h 144"/>
                <a:gd name="T48" fmla="*/ 144 w 500"/>
                <a:gd name="T49" fmla="*/ 128 h 144"/>
                <a:gd name="T50" fmla="*/ 106 w 500"/>
                <a:gd name="T51" fmla="*/ 140 h 144"/>
                <a:gd name="T52" fmla="*/ 66 w 500"/>
                <a:gd name="T53" fmla="*/ 144 h 144"/>
                <a:gd name="T54" fmla="*/ 0 w 500"/>
                <a:gd name="T55" fmla="*/ 144 h 144"/>
                <a:gd name="T56" fmla="*/ 0 w 500"/>
                <a:gd name="T57" fmla="*/ 48 h 14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00"/>
                <a:gd name="T88" fmla="*/ 0 h 144"/>
                <a:gd name="T89" fmla="*/ 500 w 500"/>
                <a:gd name="T90" fmla="*/ 144 h 14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00" h="144">
                  <a:moveTo>
                    <a:pt x="0" y="48"/>
                  </a:moveTo>
                  <a:lnTo>
                    <a:pt x="66" y="48"/>
                  </a:lnTo>
                  <a:lnTo>
                    <a:pt x="90" y="46"/>
                  </a:lnTo>
                  <a:lnTo>
                    <a:pt x="116" y="36"/>
                  </a:lnTo>
                  <a:lnTo>
                    <a:pt x="146" y="24"/>
                  </a:lnTo>
                  <a:lnTo>
                    <a:pt x="176" y="12"/>
                  </a:lnTo>
                  <a:lnTo>
                    <a:pt x="212" y="4"/>
                  </a:lnTo>
                  <a:lnTo>
                    <a:pt x="250" y="0"/>
                  </a:lnTo>
                  <a:lnTo>
                    <a:pt x="288" y="4"/>
                  </a:lnTo>
                  <a:lnTo>
                    <a:pt x="324" y="12"/>
                  </a:lnTo>
                  <a:lnTo>
                    <a:pt x="356" y="24"/>
                  </a:lnTo>
                  <a:lnTo>
                    <a:pt x="384" y="36"/>
                  </a:lnTo>
                  <a:lnTo>
                    <a:pt x="410" y="46"/>
                  </a:lnTo>
                  <a:lnTo>
                    <a:pt x="434" y="48"/>
                  </a:lnTo>
                  <a:lnTo>
                    <a:pt x="500" y="48"/>
                  </a:lnTo>
                  <a:lnTo>
                    <a:pt x="500" y="144"/>
                  </a:lnTo>
                  <a:lnTo>
                    <a:pt x="434" y="144"/>
                  </a:lnTo>
                  <a:lnTo>
                    <a:pt x="394" y="140"/>
                  </a:lnTo>
                  <a:lnTo>
                    <a:pt x="358" y="128"/>
                  </a:lnTo>
                  <a:lnTo>
                    <a:pt x="322" y="112"/>
                  </a:lnTo>
                  <a:lnTo>
                    <a:pt x="286" y="100"/>
                  </a:lnTo>
                  <a:lnTo>
                    <a:pt x="250" y="96"/>
                  </a:lnTo>
                  <a:lnTo>
                    <a:pt x="214" y="100"/>
                  </a:lnTo>
                  <a:lnTo>
                    <a:pt x="178" y="112"/>
                  </a:lnTo>
                  <a:lnTo>
                    <a:pt x="144" y="128"/>
                  </a:lnTo>
                  <a:lnTo>
                    <a:pt x="106" y="140"/>
                  </a:lnTo>
                  <a:lnTo>
                    <a:pt x="66" y="144"/>
                  </a:lnTo>
                  <a:lnTo>
                    <a:pt x="0" y="144"/>
                  </a:lnTo>
                  <a:lnTo>
                    <a:pt x="0" y="4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4" name="Freeform 203"/>
            <p:cNvSpPr>
              <a:spLocks/>
            </p:cNvSpPr>
            <p:nvPr/>
          </p:nvSpPr>
          <p:spPr bwMode="auto">
            <a:xfrm>
              <a:off x="4849" y="2057"/>
              <a:ext cx="500" cy="144"/>
            </a:xfrm>
            <a:custGeom>
              <a:avLst/>
              <a:gdLst>
                <a:gd name="T0" fmla="*/ 0 w 500"/>
                <a:gd name="T1" fmla="*/ 48 h 144"/>
                <a:gd name="T2" fmla="*/ 66 w 500"/>
                <a:gd name="T3" fmla="*/ 48 h 144"/>
                <a:gd name="T4" fmla="*/ 90 w 500"/>
                <a:gd name="T5" fmla="*/ 46 h 144"/>
                <a:gd name="T6" fmla="*/ 116 w 500"/>
                <a:gd name="T7" fmla="*/ 36 h 144"/>
                <a:gd name="T8" fmla="*/ 146 w 500"/>
                <a:gd name="T9" fmla="*/ 24 h 144"/>
                <a:gd name="T10" fmla="*/ 176 w 500"/>
                <a:gd name="T11" fmla="*/ 12 h 144"/>
                <a:gd name="T12" fmla="*/ 212 w 500"/>
                <a:gd name="T13" fmla="*/ 4 h 144"/>
                <a:gd name="T14" fmla="*/ 250 w 500"/>
                <a:gd name="T15" fmla="*/ 0 h 144"/>
                <a:gd name="T16" fmla="*/ 288 w 500"/>
                <a:gd name="T17" fmla="*/ 4 h 144"/>
                <a:gd name="T18" fmla="*/ 324 w 500"/>
                <a:gd name="T19" fmla="*/ 12 h 144"/>
                <a:gd name="T20" fmla="*/ 356 w 500"/>
                <a:gd name="T21" fmla="*/ 24 h 144"/>
                <a:gd name="T22" fmla="*/ 384 w 500"/>
                <a:gd name="T23" fmla="*/ 36 h 144"/>
                <a:gd name="T24" fmla="*/ 410 w 500"/>
                <a:gd name="T25" fmla="*/ 46 h 144"/>
                <a:gd name="T26" fmla="*/ 434 w 500"/>
                <a:gd name="T27" fmla="*/ 48 h 144"/>
                <a:gd name="T28" fmla="*/ 500 w 500"/>
                <a:gd name="T29" fmla="*/ 48 h 144"/>
                <a:gd name="T30" fmla="*/ 500 w 500"/>
                <a:gd name="T31" fmla="*/ 144 h 144"/>
                <a:gd name="T32" fmla="*/ 434 w 500"/>
                <a:gd name="T33" fmla="*/ 144 h 144"/>
                <a:gd name="T34" fmla="*/ 394 w 500"/>
                <a:gd name="T35" fmla="*/ 140 h 144"/>
                <a:gd name="T36" fmla="*/ 358 w 500"/>
                <a:gd name="T37" fmla="*/ 128 h 144"/>
                <a:gd name="T38" fmla="*/ 322 w 500"/>
                <a:gd name="T39" fmla="*/ 112 h 144"/>
                <a:gd name="T40" fmla="*/ 286 w 500"/>
                <a:gd name="T41" fmla="*/ 100 h 144"/>
                <a:gd name="T42" fmla="*/ 250 w 500"/>
                <a:gd name="T43" fmla="*/ 96 h 144"/>
                <a:gd name="T44" fmla="*/ 214 w 500"/>
                <a:gd name="T45" fmla="*/ 100 h 144"/>
                <a:gd name="T46" fmla="*/ 178 w 500"/>
                <a:gd name="T47" fmla="*/ 112 h 144"/>
                <a:gd name="T48" fmla="*/ 144 w 500"/>
                <a:gd name="T49" fmla="*/ 128 h 144"/>
                <a:gd name="T50" fmla="*/ 106 w 500"/>
                <a:gd name="T51" fmla="*/ 140 h 144"/>
                <a:gd name="T52" fmla="*/ 66 w 500"/>
                <a:gd name="T53" fmla="*/ 144 h 144"/>
                <a:gd name="T54" fmla="*/ 0 w 500"/>
                <a:gd name="T55" fmla="*/ 144 h 144"/>
                <a:gd name="T56" fmla="*/ 0 w 500"/>
                <a:gd name="T57" fmla="*/ 48 h 14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00"/>
                <a:gd name="T88" fmla="*/ 0 h 144"/>
                <a:gd name="T89" fmla="*/ 500 w 500"/>
                <a:gd name="T90" fmla="*/ 144 h 14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00" h="144">
                  <a:moveTo>
                    <a:pt x="0" y="48"/>
                  </a:moveTo>
                  <a:lnTo>
                    <a:pt x="66" y="48"/>
                  </a:lnTo>
                  <a:lnTo>
                    <a:pt x="90" y="46"/>
                  </a:lnTo>
                  <a:lnTo>
                    <a:pt x="116" y="36"/>
                  </a:lnTo>
                  <a:lnTo>
                    <a:pt x="146" y="24"/>
                  </a:lnTo>
                  <a:lnTo>
                    <a:pt x="176" y="12"/>
                  </a:lnTo>
                  <a:lnTo>
                    <a:pt x="212" y="4"/>
                  </a:lnTo>
                  <a:lnTo>
                    <a:pt x="250" y="0"/>
                  </a:lnTo>
                  <a:lnTo>
                    <a:pt x="288" y="4"/>
                  </a:lnTo>
                  <a:lnTo>
                    <a:pt x="324" y="12"/>
                  </a:lnTo>
                  <a:lnTo>
                    <a:pt x="356" y="24"/>
                  </a:lnTo>
                  <a:lnTo>
                    <a:pt x="384" y="36"/>
                  </a:lnTo>
                  <a:lnTo>
                    <a:pt x="410" y="46"/>
                  </a:lnTo>
                  <a:lnTo>
                    <a:pt x="434" y="48"/>
                  </a:lnTo>
                  <a:lnTo>
                    <a:pt x="500" y="48"/>
                  </a:lnTo>
                  <a:lnTo>
                    <a:pt x="500" y="144"/>
                  </a:lnTo>
                  <a:lnTo>
                    <a:pt x="434" y="144"/>
                  </a:lnTo>
                  <a:lnTo>
                    <a:pt x="394" y="140"/>
                  </a:lnTo>
                  <a:lnTo>
                    <a:pt x="358" y="128"/>
                  </a:lnTo>
                  <a:lnTo>
                    <a:pt x="322" y="112"/>
                  </a:lnTo>
                  <a:lnTo>
                    <a:pt x="286" y="100"/>
                  </a:lnTo>
                  <a:lnTo>
                    <a:pt x="250" y="96"/>
                  </a:lnTo>
                  <a:lnTo>
                    <a:pt x="214" y="100"/>
                  </a:lnTo>
                  <a:lnTo>
                    <a:pt x="178" y="112"/>
                  </a:lnTo>
                  <a:lnTo>
                    <a:pt x="144" y="128"/>
                  </a:lnTo>
                  <a:lnTo>
                    <a:pt x="106" y="140"/>
                  </a:lnTo>
                  <a:lnTo>
                    <a:pt x="66" y="144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3D96E3"/>
            </a:solidFill>
            <a:ln w="0">
              <a:solidFill>
                <a:srgbClr val="3D96E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5" name="Freeform 204"/>
            <p:cNvSpPr>
              <a:spLocks/>
            </p:cNvSpPr>
            <p:nvPr/>
          </p:nvSpPr>
          <p:spPr bwMode="auto">
            <a:xfrm>
              <a:off x="4943" y="2057"/>
              <a:ext cx="312" cy="122"/>
            </a:xfrm>
            <a:custGeom>
              <a:avLst/>
              <a:gdLst>
                <a:gd name="T0" fmla="*/ 312 w 312"/>
                <a:gd name="T1" fmla="*/ 44 h 122"/>
                <a:gd name="T2" fmla="*/ 250 w 312"/>
                <a:gd name="T3" fmla="*/ 122 h 122"/>
                <a:gd name="T4" fmla="*/ 228 w 312"/>
                <a:gd name="T5" fmla="*/ 112 h 122"/>
                <a:gd name="T6" fmla="*/ 192 w 312"/>
                <a:gd name="T7" fmla="*/ 100 h 122"/>
                <a:gd name="T8" fmla="*/ 156 w 312"/>
                <a:gd name="T9" fmla="*/ 96 h 122"/>
                <a:gd name="T10" fmla="*/ 120 w 312"/>
                <a:gd name="T11" fmla="*/ 100 h 122"/>
                <a:gd name="T12" fmla="*/ 84 w 312"/>
                <a:gd name="T13" fmla="*/ 112 h 122"/>
                <a:gd name="T14" fmla="*/ 64 w 312"/>
                <a:gd name="T15" fmla="*/ 122 h 122"/>
                <a:gd name="T16" fmla="*/ 0 w 312"/>
                <a:gd name="T17" fmla="*/ 44 h 122"/>
                <a:gd name="T18" fmla="*/ 22 w 312"/>
                <a:gd name="T19" fmla="*/ 36 h 122"/>
                <a:gd name="T20" fmla="*/ 52 w 312"/>
                <a:gd name="T21" fmla="*/ 24 h 122"/>
                <a:gd name="T22" fmla="*/ 82 w 312"/>
                <a:gd name="T23" fmla="*/ 12 h 122"/>
                <a:gd name="T24" fmla="*/ 118 w 312"/>
                <a:gd name="T25" fmla="*/ 4 h 122"/>
                <a:gd name="T26" fmla="*/ 156 w 312"/>
                <a:gd name="T27" fmla="*/ 0 h 122"/>
                <a:gd name="T28" fmla="*/ 194 w 312"/>
                <a:gd name="T29" fmla="*/ 4 h 122"/>
                <a:gd name="T30" fmla="*/ 230 w 312"/>
                <a:gd name="T31" fmla="*/ 12 h 122"/>
                <a:gd name="T32" fmla="*/ 262 w 312"/>
                <a:gd name="T33" fmla="*/ 24 h 122"/>
                <a:gd name="T34" fmla="*/ 290 w 312"/>
                <a:gd name="T35" fmla="*/ 36 h 122"/>
                <a:gd name="T36" fmla="*/ 312 w 312"/>
                <a:gd name="T37" fmla="*/ 44 h 122"/>
                <a:gd name="T38" fmla="*/ 312 w 312"/>
                <a:gd name="T39" fmla="*/ 44 h 12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12"/>
                <a:gd name="T61" fmla="*/ 0 h 122"/>
                <a:gd name="T62" fmla="*/ 312 w 312"/>
                <a:gd name="T63" fmla="*/ 122 h 12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12" h="122">
                  <a:moveTo>
                    <a:pt x="312" y="44"/>
                  </a:moveTo>
                  <a:lnTo>
                    <a:pt x="250" y="122"/>
                  </a:lnTo>
                  <a:lnTo>
                    <a:pt x="228" y="112"/>
                  </a:lnTo>
                  <a:lnTo>
                    <a:pt x="192" y="100"/>
                  </a:lnTo>
                  <a:lnTo>
                    <a:pt x="156" y="96"/>
                  </a:lnTo>
                  <a:lnTo>
                    <a:pt x="120" y="100"/>
                  </a:lnTo>
                  <a:lnTo>
                    <a:pt x="84" y="112"/>
                  </a:lnTo>
                  <a:lnTo>
                    <a:pt x="64" y="122"/>
                  </a:lnTo>
                  <a:lnTo>
                    <a:pt x="0" y="44"/>
                  </a:lnTo>
                  <a:lnTo>
                    <a:pt x="22" y="36"/>
                  </a:lnTo>
                  <a:lnTo>
                    <a:pt x="52" y="24"/>
                  </a:lnTo>
                  <a:lnTo>
                    <a:pt x="82" y="12"/>
                  </a:lnTo>
                  <a:lnTo>
                    <a:pt x="118" y="4"/>
                  </a:lnTo>
                  <a:lnTo>
                    <a:pt x="156" y="0"/>
                  </a:lnTo>
                  <a:lnTo>
                    <a:pt x="194" y="4"/>
                  </a:lnTo>
                  <a:lnTo>
                    <a:pt x="230" y="12"/>
                  </a:lnTo>
                  <a:lnTo>
                    <a:pt x="262" y="24"/>
                  </a:lnTo>
                  <a:lnTo>
                    <a:pt x="290" y="36"/>
                  </a:lnTo>
                  <a:lnTo>
                    <a:pt x="312" y="44"/>
                  </a:lnTo>
                  <a:close/>
                </a:path>
              </a:pathLst>
            </a:custGeom>
            <a:solidFill>
              <a:srgbClr val="9ECBF1"/>
            </a:solidFill>
            <a:ln w="0">
              <a:solidFill>
                <a:srgbClr val="9ECBF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6" name="Line 205"/>
            <p:cNvSpPr>
              <a:spLocks noChangeShapeType="1"/>
            </p:cNvSpPr>
            <p:nvPr/>
          </p:nvSpPr>
          <p:spPr bwMode="auto">
            <a:xfrm>
              <a:off x="5255" y="2101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97" name="Line 206"/>
            <p:cNvSpPr>
              <a:spLocks noChangeShapeType="1"/>
            </p:cNvSpPr>
            <p:nvPr/>
          </p:nvSpPr>
          <p:spPr bwMode="auto">
            <a:xfrm>
              <a:off x="5255" y="2101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98" name="Line 207"/>
            <p:cNvSpPr>
              <a:spLocks noChangeShapeType="1"/>
            </p:cNvSpPr>
            <p:nvPr/>
          </p:nvSpPr>
          <p:spPr bwMode="auto">
            <a:xfrm flipH="1">
              <a:off x="5251" y="2103"/>
              <a:ext cx="4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99" name="Line 208"/>
            <p:cNvSpPr>
              <a:spLocks noChangeShapeType="1"/>
            </p:cNvSpPr>
            <p:nvPr/>
          </p:nvSpPr>
          <p:spPr bwMode="auto">
            <a:xfrm flipH="1">
              <a:off x="5229" y="2107"/>
              <a:ext cx="22" cy="2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00" name="Line 209"/>
            <p:cNvSpPr>
              <a:spLocks noChangeShapeType="1"/>
            </p:cNvSpPr>
            <p:nvPr/>
          </p:nvSpPr>
          <p:spPr bwMode="auto">
            <a:xfrm flipH="1">
              <a:off x="5203" y="2135"/>
              <a:ext cx="26" cy="3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01" name="Line 210"/>
            <p:cNvSpPr>
              <a:spLocks noChangeShapeType="1"/>
            </p:cNvSpPr>
            <p:nvPr/>
          </p:nvSpPr>
          <p:spPr bwMode="auto">
            <a:xfrm flipH="1">
              <a:off x="5201" y="2165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02" name="Line 211"/>
            <p:cNvSpPr>
              <a:spLocks noChangeShapeType="1"/>
            </p:cNvSpPr>
            <p:nvPr/>
          </p:nvSpPr>
          <p:spPr bwMode="auto">
            <a:xfrm flipH="1">
              <a:off x="5193" y="2167"/>
              <a:ext cx="8" cy="1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03" name="Line 212"/>
            <p:cNvSpPr>
              <a:spLocks noChangeShapeType="1"/>
            </p:cNvSpPr>
            <p:nvPr/>
          </p:nvSpPr>
          <p:spPr bwMode="auto">
            <a:xfrm>
              <a:off x="5193" y="2177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04" name="Line 213"/>
            <p:cNvSpPr>
              <a:spLocks noChangeShapeType="1"/>
            </p:cNvSpPr>
            <p:nvPr/>
          </p:nvSpPr>
          <p:spPr bwMode="auto">
            <a:xfrm flipH="1" flipV="1">
              <a:off x="5005" y="2177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05" name="Line 214"/>
            <p:cNvSpPr>
              <a:spLocks noChangeShapeType="1"/>
            </p:cNvSpPr>
            <p:nvPr/>
          </p:nvSpPr>
          <p:spPr bwMode="auto">
            <a:xfrm flipH="1" flipV="1">
              <a:off x="4997" y="2167"/>
              <a:ext cx="8" cy="1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06" name="Line 215"/>
            <p:cNvSpPr>
              <a:spLocks noChangeShapeType="1"/>
            </p:cNvSpPr>
            <p:nvPr/>
          </p:nvSpPr>
          <p:spPr bwMode="auto">
            <a:xfrm flipH="1" flipV="1">
              <a:off x="4995" y="2165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07" name="Line 216"/>
            <p:cNvSpPr>
              <a:spLocks noChangeShapeType="1"/>
            </p:cNvSpPr>
            <p:nvPr/>
          </p:nvSpPr>
          <p:spPr bwMode="auto">
            <a:xfrm flipH="1" flipV="1">
              <a:off x="4969" y="2135"/>
              <a:ext cx="26" cy="3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08" name="Line 217"/>
            <p:cNvSpPr>
              <a:spLocks noChangeShapeType="1"/>
            </p:cNvSpPr>
            <p:nvPr/>
          </p:nvSpPr>
          <p:spPr bwMode="auto">
            <a:xfrm flipH="1" flipV="1">
              <a:off x="4947" y="2107"/>
              <a:ext cx="22" cy="2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09" name="Line 218"/>
            <p:cNvSpPr>
              <a:spLocks noChangeShapeType="1"/>
            </p:cNvSpPr>
            <p:nvPr/>
          </p:nvSpPr>
          <p:spPr bwMode="auto">
            <a:xfrm flipH="1" flipV="1">
              <a:off x="4943" y="2103"/>
              <a:ext cx="4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10" name="Line 219"/>
            <p:cNvSpPr>
              <a:spLocks noChangeShapeType="1"/>
            </p:cNvSpPr>
            <p:nvPr/>
          </p:nvSpPr>
          <p:spPr bwMode="auto">
            <a:xfrm flipV="1">
              <a:off x="4943" y="2101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11" name="Line 220"/>
            <p:cNvSpPr>
              <a:spLocks noChangeShapeType="1"/>
            </p:cNvSpPr>
            <p:nvPr/>
          </p:nvSpPr>
          <p:spPr bwMode="auto">
            <a:xfrm>
              <a:off x="4943" y="2101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12" name="Freeform 221"/>
            <p:cNvSpPr>
              <a:spLocks/>
            </p:cNvSpPr>
            <p:nvPr/>
          </p:nvSpPr>
          <p:spPr bwMode="auto">
            <a:xfrm>
              <a:off x="4849" y="2057"/>
              <a:ext cx="500" cy="144"/>
            </a:xfrm>
            <a:custGeom>
              <a:avLst/>
              <a:gdLst>
                <a:gd name="T0" fmla="*/ 0 w 500"/>
                <a:gd name="T1" fmla="*/ 48 h 144"/>
                <a:gd name="T2" fmla="*/ 66 w 500"/>
                <a:gd name="T3" fmla="*/ 48 h 144"/>
                <a:gd name="T4" fmla="*/ 90 w 500"/>
                <a:gd name="T5" fmla="*/ 46 h 144"/>
                <a:gd name="T6" fmla="*/ 116 w 500"/>
                <a:gd name="T7" fmla="*/ 36 h 144"/>
                <a:gd name="T8" fmla="*/ 146 w 500"/>
                <a:gd name="T9" fmla="*/ 24 h 144"/>
                <a:gd name="T10" fmla="*/ 176 w 500"/>
                <a:gd name="T11" fmla="*/ 12 h 144"/>
                <a:gd name="T12" fmla="*/ 212 w 500"/>
                <a:gd name="T13" fmla="*/ 4 h 144"/>
                <a:gd name="T14" fmla="*/ 250 w 500"/>
                <a:gd name="T15" fmla="*/ 0 h 144"/>
                <a:gd name="T16" fmla="*/ 288 w 500"/>
                <a:gd name="T17" fmla="*/ 4 h 144"/>
                <a:gd name="T18" fmla="*/ 324 w 500"/>
                <a:gd name="T19" fmla="*/ 12 h 144"/>
                <a:gd name="T20" fmla="*/ 356 w 500"/>
                <a:gd name="T21" fmla="*/ 24 h 144"/>
                <a:gd name="T22" fmla="*/ 384 w 500"/>
                <a:gd name="T23" fmla="*/ 36 h 144"/>
                <a:gd name="T24" fmla="*/ 410 w 500"/>
                <a:gd name="T25" fmla="*/ 46 h 144"/>
                <a:gd name="T26" fmla="*/ 434 w 500"/>
                <a:gd name="T27" fmla="*/ 48 h 144"/>
                <a:gd name="T28" fmla="*/ 500 w 500"/>
                <a:gd name="T29" fmla="*/ 48 h 144"/>
                <a:gd name="T30" fmla="*/ 500 w 500"/>
                <a:gd name="T31" fmla="*/ 144 h 144"/>
                <a:gd name="T32" fmla="*/ 434 w 500"/>
                <a:gd name="T33" fmla="*/ 144 h 144"/>
                <a:gd name="T34" fmla="*/ 394 w 500"/>
                <a:gd name="T35" fmla="*/ 140 h 144"/>
                <a:gd name="T36" fmla="*/ 358 w 500"/>
                <a:gd name="T37" fmla="*/ 128 h 144"/>
                <a:gd name="T38" fmla="*/ 322 w 500"/>
                <a:gd name="T39" fmla="*/ 112 h 144"/>
                <a:gd name="T40" fmla="*/ 286 w 500"/>
                <a:gd name="T41" fmla="*/ 100 h 144"/>
                <a:gd name="T42" fmla="*/ 250 w 500"/>
                <a:gd name="T43" fmla="*/ 96 h 144"/>
                <a:gd name="T44" fmla="*/ 214 w 500"/>
                <a:gd name="T45" fmla="*/ 100 h 144"/>
                <a:gd name="T46" fmla="*/ 178 w 500"/>
                <a:gd name="T47" fmla="*/ 112 h 144"/>
                <a:gd name="T48" fmla="*/ 144 w 500"/>
                <a:gd name="T49" fmla="*/ 128 h 144"/>
                <a:gd name="T50" fmla="*/ 106 w 500"/>
                <a:gd name="T51" fmla="*/ 140 h 144"/>
                <a:gd name="T52" fmla="*/ 66 w 500"/>
                <a:gd name="T53" fmla="*/ 144 h 144"/>
                <a:gd name="T54" fmla="*/ 0 w 500"/>
                <a:gd name="T55" fmla="*/ 144 h 144"/>
                <a:gd name="T56" fmla="*/ 0 w 500"/>
                <a:gd name="T57" fmla="*/ 48 h 14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00"/>
                <a:gd name="T88" fmla="*/ 0 h 144"/>
                <a:gd name="T89" fmla="*/ 500 w 500"/>
                <a:gd name="T90" fmla="*/ 144 h 14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00" h="144">
                  <a:moveTo>
                    <a:pt x="0" y="48"/>
                  </a:moveTo>
                  <a:lnTo>
                    <a:pt x="66" y="48"/>
                  </a:lnTo>
                  <a:lnTo>
                    <a:pt x="90" y="46"/>
                  </a:lnTo>
                  <a:lnTo>
                    <a:pt x="116" y="36"/>
                  </a:lnTo>
                  <a:lnTo>
                    <a:pt x="146" y="24"/>
                  </a:lnTo>
                  <a:lnTo>
                    <a:pt x="176" y="12"/>
                  </a:lnTo>
                  <a:lnTo>
                    <a:pt x="212" y="4"/>
                  </a:lnTo>
                  <a:lnTo>
                    <a:pt x="250" y="0"/>
                  </a:lnTo>
                  <a:lnTo>
                    <a:pt x="288" y="4"/>
                  </a:lnTo>
                  <a:lnTo>
                    <a:pt x="324" y="12"/>
                  </a:lnTo>
                  <a:lnTo>
                    <a:pt x="356" y="24"/>
                  </a:lnTo>
                  <a:lnTo>
                    <a:pt x="384" y="36"/>
                  </a:lnTo>
                  <a:lnTo>
                    <a:pt x="410" y="46"/>
                  </a:lnTo>
                  <a:lnTo>
                    <a:pt x="434" y="48"/>
                  </a:lnTo>
                  <a:lnTo>
                    <a:pt x="500" y="48"/>
                  </a:lnTo>
                  <a:lnTo>
                    <a:pt x="500" y="144"/>
                  </a:lnTo>
                  <a:lnTo>
                    <a:pt x="434" y="144"/>
                  </a:lnTo>
                  <a:lnTo>
                    <a:pt x="394" y="140"/>
                  </a:lnTo>
                  <a:lnTo>
                    <a:pt x="358" y="128"/>
                  </a:lnTo>
                  <a:lnTo>
                    <a:pt x="322" y="112"/>
                  </a:lnTo>
                  <a:lnTo>
                    <a:pt x="286" y="100"/>
                  </a:lnTo>
                  <a:lnTo>
                    <a:pt x="250" y="96"/>
                  </a:lnTo>
                  <a:lnTo>
                    <a:pt x="214" y="100"/>
                  </a:lnTo>
                  <a:lnTo>
                    <a:pt x="178" y="112"/>
                  </a:lnTo>
                  <a:lnTo>
                    <a:pt x="144" y="128"/>
                  </a:lnTo>
                  <a:lnTo>
                    <a:pt x="106" y="140"/>
                  </a:lnTo>
                  <a:lnTo>
                    <a:pt x="66" y="144"/>
                  </a:lnTo>
                  <a:lnTo>
                    <a:pt x="0" y="144"/>
                  </a:lnTo>
                  <a:lnTo>
                    <a:pt x="0" y="4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3" name="Rectangle 222"/>
            <p:cNvSpPr>
              <a:spLocks noChangeArrowheads="1"/>
            </p:cNvSpPr>
            <p:nvPr/>
          </p:nvSpPr>
          <p:spPr bwMode="auto">
            <a:xfrm>
              <a:off x="4829" y="1827"/>
              <a:ext cx="10" cy="200"/>
            </a:xfrm>
            <a:prstGeom prst="rect">
              <a:avLst/>
            </a:prstGeom>
            <a:solidFill>
              <a:srgbClr val="BABABA"/>
            </a:solidFill>
            <a:ln w="0">
              <a:solidFill>
                <a:srgbClr val="BABAB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4" name="Rectangle 223"/>
            <p:cNvSpPr>
              <a:spLocks noChangeArrowheads="1"/>
            </p:cNvSpPr>
            <p:nvPr/>
          </p:nvSpPr>
          <p:spPr bwMode="auto">
            <a:xfrm>
              <a:off x="4829" y="1827"/>
              <a:ext cx="10" cy="20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5" name="Rectangle 224"/>
            <p:cNvSpPr>
              <a:spLocks noChangeArrowheads="1"/>
            </p:cNvSpPr>
            <p:nvPr/>
          </p:nvSpPr>
          <p:spPr bwMode="auto">
            <a:xfrm>
              <a:off x="4829" y="2087"/>
              <a:ext cx="10" cy="204"/>
            </a:xfrm>
            <a:prstGeom prst="rect">
              <a:avLst/>
            </a:prstGeom>
            <a:solidFill>
              <a:srgbClr val="BABABA"/>
            </a:solidFill>
            <a:ln w="0">
              <a:solidFill>
                <a:srgbClr val="BABAB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6" name="Rectangle 225"/>
            <p:cNvSpPr>
              <a:spLocks noChangeArrowheads="1"/>
            </p:cNvSpPr>
            <p:nvPr/>
          </p:nvSpPr>
          <p:spPr bwMode="auto">
            <a:xfrm>
              <a:off x="4829" y="2087"/>
              <a:ext cx="10" cy="204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7" name="Rectangle 226"/>
            <p:cNvSpPr>
              <a:spLocks noChangeArrowheads="1"/>
            </p:cNvSpPr>
            <p:nvPr/>
          </p:nvSpPr>
          <p:spPr bwMode="auto">
            <a:xfrm>
              <a:off x="5071" y="2731"/>
              <a:ext cx="20" cy="64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8" name="Freeform 227"/>
            <p:cNvSpPr>
              <a:spLocks/>
            </p:cNvSpPr>
            <p:nvPr/>
          </p:nvSpPr>
          <p:spPr bwMode="auto">
            <a:xfrm>
              <a:off x="4423" y="3007"/>
              <a:ext cx="938" cy="154"/>
            </a:xfrm>
            <a:custGeom>
              <a:avLst/>
              <a:gdLst>
                <a:gd name="T0" fmla="*/ 470 w 938"/>
                <a:gd name="T1" fmla="*/ 0 h 154"/>
                <a:gd name="T2" fmla="*/ 500 w 938"/>
                <a:gd name="T3" fmla="*/ 2 h 154"/>
                <a:gd name="T4" fmla="*/ 538 w 938"/>
                <a:gd name="T5" fmla="*/ 2 h 154"/>
                <a:gd name="T6" fmla="*/ 586 w 938"/>
                <a:gd name="T7" fmla="*/ 6 h 154"/>
                <a:gd name="T8" fmla="*/ 628 w 938"/>
                <a:gd name="T9" fmla="*/ 12 h 154"/>
                <a:gd name="T10" fmla="*/ 680 w 938"/>
                <a:gd name="T11" fmla="*/ 18 h 154"/>
                <a:gd name="T12" fmla="*/ 738 w 938"/>
                <a:gd name="T13" fmla="*/ 30 h 154"/>
                <a:gd name="T14" fmla="*/ 808 w 938"/>
                <a:gd name="T15" fmla="*/ 46 h 154"/>
                <a:gd name="T16" fmla="*/ 830 w 938"/>
                <a:gd name="T17" fmla="*/ 50 h 154"/>
                <a:gd name="T18" fmla="*/ 862 w 938"/>
                <a:gd name="T19" fmla="*/ 52 h 154"/>
                <a:gd name="T20" fmla="*/ 898 w 938"/>
                <a:gd name="T21" fmla="*/ 54 h 154"/>
                <a:gd name="T22" fmla="*/ 938 w 938"/>
                <a:gd name="T23" fmla="*/ 56 h 154"/>
                <a:gd name="T24" fmla="*/ 938 w 938"/>
                <a:gd name="T25" fmla="*/ 100 h 154"/>
                <a:gd name="T26" fmla="*/ 898 w 938"/>
                <a:gd name="T27" fmla="*/ 100 h 154"/>
                <a:gd name="T28" fmla="*/ 862 w 938"/>
                <a:gd name="T29" fmla="*/ 102 h 154"/>
                <a:gd name="T30" fmla="*/ 830 w 938"/>
                <a:gd name="T31" fmla="*/ 106 h 154"/>
                <a:gd name="T32" fmla="*/ 808 w 938"/>
                <a:gd name="T33" fmla="*/ 110 h 154"/>
                <a:gd name="T34" fmla="*/ 738 w 938"/>
                <a:gd name="T35" fmla="*/ 124 h 154"/>
                <a:gd name="T36" fmla="*/ 680 w 938"/>
                <a:gd name="T37" fmla="*/ 136 h 154"/>
                <a:gd name="T38" fmla="*/ 628 w 938"/>
                <a:gd name="T39" fmla="*/ 144 h 154"/>
                <a:gd name="T40" fmla="*/ 586 w 938"/>
                <a:gd name="T41" fmla="*/ 148 h 154"/>
                <a:gd name="T42" fmla="*/ 538 w 938"/>
                <a:gd name="T43" fmla="*/ 152 h 154"/>
                <a:gd name="T44" fmla="*/ 500 w 938"/>
                <a:gd name="T45" fmla="*/ 154 h 154"/>
                <a:gd name="T46" fmla="*/ 470 w 938"/>
                <a:gd name="T47" fmla="*/ 154 h 154"/>
                <a:gd name="T48" fmla="*/ 438 w 938"/>
                <a:gd name="T49" fmla="*/ 154 h 154"/>
                <a:gd name="T50" fmla="*/ 400 w 938"/>
                <a:gd name="T51" fmla="*/ 152 h 154"/>
                <a:gd name="T52" fmla="*/ 354 w 938"/>
                <a:gd name="T53" fmla="*/ 148 h 154"/>
                <a:gd name="T54" fmla="*/ 310 w 938"/>
                <a:gd name="T55" fmla="*/ 144 h 154"/>
                <a:gd name="T56" fmla="*/ 260 w 938"/>
                <a:gd name="T57" fmla="*/ 136 h 154"/>
                <a:gd name="T58" fmla="*/ 200 w 938"/>
                <a:gd name="T59" fmla="*/ 124 h 154"/>
                <a:gd name="T60" fmla="*/ 132 w 938"/>
                <a:gd name="T61" fmla="*/ 110 h 154"/>
                <a:gd name="T62" fmla="*/ 108 w 938"/>
                <a:gd name="T63" fmla="*/ 106 h 154"/>
                <a:gd name="T64" fmla="*/ 78 w 938"/>
                <a:gd name="T65" fmla="*/ 102 h 154"/>
                <a:gd name="T66" fmla="*/ 40 w 938"/>
                <a:gd name="T67" fmla="*/ 100 h 154"/>
                <a:gd name="T68" fmla="*/ 0 w 938"/>
                <a:gd name="T69" fmla="*/ 100 h 154"/>
                <a:gd name="T70" fmla="*/ 0 w 938"/>
                <a:gd name="T71" fmla="*/ 56 h 154"/>
                <a:gd name="T72" fmla="*/ 40 w 938"/>
                <a:gd name="T73" fmla="*/ 54 h 154"/>
                <a:gd name="T74" fmla="*/ 78 w 938"/>
                <a:gd name="T75" fmla="*/ 52 h 154"/>
                <a:gd name="T76" fmla="*/ 108 w 938"/>
                <a:gd name="T77" fmla="*/ 50 h 154"/>
                <a:gd name="T78" fmla="*/ 132 w 938"/>
                <a:gd name="T79" fmla="*/ 46 h 154"/>
                <a:gd name="T80" fmla="*/ 200 w 938"/>
                <a:gd name="T81" fmla="*/ 30 h 154"/>
                <a:gd name="T82" fmla="*/ 260 w 938"/>
                <a:gd name="T83" fmla="*/ 18 h 154"/>
                <a:gd name="T84" fmla="*/ 310 w 938"/>
                <a:gd name="T85" fmla="*/ 12 h 154"/>
                <a:gd name="T86" fmla="*/ 354 w 938"/>
                <a:gd name="T87" fmla="*/ 6 h 154"/>
                <a:gd name="T88" fmla="*/ 400 w 938"/>
                <a:gd name="T89" fmla="*/ 2 h 154"/>
                <a:gd name="T90" fmla="*/ 438 w 938"/>
                <a:gd name="T91" fmla="*/ 2 h 154"/>
                <a:gd name="T92" fmla="*/ 470 w 938"/>
                <a:gd name="T93" fmla="*/ 0 h 15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938"/>
                <a:gd name="T142" fmla="*/ 0 h 154"/>
                <a:gd name="T143" fmla="*/ 938 w 938"/>
                <a:gd name="T144" fmla="*/ 154 h 15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938" h="154">
                  <a:moveTo>
                    <a:pt x="470" y="0"/>
                  </a:moveTo>
                  <a:lnTo>
                    <a:pt x="500" y="2"/>
                  </a:lnTo>
                  <a:lnTo>
                    <a:pt x="538" y="2"/>
                  </a:lnTo>
                  <a:lnTo>
                    <a:pt x="586" y="6"/>
                  </a:lnTo>
                  <a:lnTo>
                    <a:pt x="628" y="12"/>
                  </a:lnTo>
                  <a:lnTo>
                    <a:pt x="680" y="18"/>
                  </a:lnTo>
                  <a:lnTo>
                    <a:pt x="738" y="30"/>
                  </a:lnTo>
                  <a:lnTo>
                    <a:pt x="808" y="46"/>
                  </a:lnTo>
                  <a:lnTo>
                    <a:pt x="830" y="50"/>
                  </a:lnTo>
                  <a:lnTo>
                    <a:pt x="862" y="52"/>
                  </a:lnTo>
                  <a:lnTo>
                    <a:pt x="898" y="54"/>
                  </a:lnTo>
                  <a:lnTo>
                    <a:pt x="938" y="56"/>
                  </a:lnTo>
                  <a:lnTo>
                    <a:pt x="938" y="100"/>
                  </a:lnTo>
                  <a:lnTo>
                    <a:pt x="898" y="100"/>
                  </a:lnTo>
                  <a:lnTo>
                    <a:pt x="862" y="102"/>
                  </a:lnTo>
                  <a:lnTo>
                    <a:pt x="830" y="106"/>
                  </a:lnTo>
                  <a:lnTo>
                    <a:pt x="808" y="110"/>
                  </a:lnTo>
                  <a:lnTo>
                    <a:pt x="738" y="124"/>
                  </a:lnTo>
                  <a:lnTo>
                    <a:pt x="680" y="136"/>
                  </a:lnTo>
                  <a:lnTo>
                    <a:pt x="628" y="144"/>
                  </a:lnTo>
                  <a:lnTo>
                    <a:pt x="586" y="148"/>
                  </a:lnTo>
                  <a:lnTo>
                    <a:pt x="538" y="152"/>
                  </a:lnTo>
                  <a:lnTo>
                    <a:pt x="500" y="154"/>
                  </a:lnTo>
                  <a:lnTo>
                    <a:pt x="470" y="154"/>
                  </a:lnTo>
                  <a:lnTo>
                    <a:pt x="438" y="154"/>
                  </a:lnTo>
                  <a:lnTo>
                    <a:pt x="400" y="152"/>
                  </a:lnTo>
                  <a:lnTo>
                    <a:pt x="354" y="148"/>
                  </a:lnTo>
                  <a:lnTo>
                    <a:pt x="310" y="144"/>
                  </a:lnTo>
                  <a:lnTo>
                    <a:pt x="260" y="136"/>
                  </a:lnTo>
                  <a:lnTo>
                    <a:pt x="200" y="124"/>
                  </a:lnTo>
                  <a:lnTo>
                    <a:pt x="132" y="110"/>
                  </a:lnTo>
                  <a:lnTo>
                    <a:pt x="108" y="106"/>
                  </a:lnTo>
                  <a:lnTo>
                    <a:pt x="78" y="102"/>
                  </a:lnTo>
                  <a:lnTo>
                    <a:pt x="40" y="100"/>
                  </a:lnTo>
                  <a:lnTo>
                    <a:pt x="0" y="100"/>
                  </a:lnTo>
                  <a:lnTo>
                    <a:pt x="0" y="56"/>
                  </a:lnTo>
                  <a:lnTo>
                    <a:pt x="40" y="54"/>
                  </a:lnTo>
                  <a:lnTo>
                    <a:pt x="78" y="52"/>
                  </a:lnTo>
                  <a:lnTo>
                    <a:pt x="108" y="50"/>
                  </a:lnTo>
                  <a:lnTo>
                    <a:pt x="132" y="46"/>
                  </a:lnTo>
                  <a:lnTo>
                    <a:pt x="200" y="30"/>
                  </a:lnTo>
                  <a:lnTo>
                    <a:pt x="260" y="18"/>
                  </a:lnTo>
                  <a:lnTo>
                    <a:pt x="310" y="12"/>
                  </a:lnTo>
                  <a:lnTo>
                    <a:pt x="354" y="6"/>
                  </a:lnTo>
                  <a:lnTo>
                    <a:pt x="400" y="2"/>
                  </a:lnTo>
                  <a:lnTo>
                    <a:pt x="438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3D96E3"/>
            </a:solidFill>
            <a:ln w="0">
              <a:solidFill>
                <a:srgbClr val="3D96E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" name="Freeform 228"/>
            <p:cNvSpPr>
              <a:spLocks/>
            </p:cNvSpPr>
            <p:nvPr/>
          </p:nvSpPr>
          <p:spPr bwMode="auto">
            <a:xfrm>
              <a:off x="4423" y="3007"/>
              <a:ext cx="938" cy="154"/>
            </a:xfrm>
            <a:custGeom>
              <a:avLst/>
              <a:gdLst>
                <a:gd name="T0" fmla="*/ 470 w 938"/>
                <a:gd name="T1" fmla="*/ 0 h 154"/>
                <a:gd name="T2" fmla="*/ 500 w 938"/>
                <a:gd name="T3" fmla="*/ 2 h 154"/>
                <a:gd name="T4" fmla="*/ 538 w 938"/>
                <a:gd name="T5" fmla="*/ 2 h 154"/>
                <a:gd name="T6" fmla="*/ 586 w 938"/>
                <a:gd name="T7" fmla="*/ 6 h 154"/>
                <a:gd name="T8" fmla="*/ 628 w 938"/>
                <a:gd name="T9" fmla="*/ 12 h 154"/>
                <a:gd name="T10" fmla="*/ 680 w 938"/>
                <a:gd name="T11" fmla="*/ 18 h 154"/>
                <a:gd name="T12" fmla="*/ 738 w 938"/>
                <a:gd name="T13" fmla="*/ 30 h 154"/>
                <a:gd name="T14" fmla="*/ 808 w 938"/>
                <a:gd name="T15" fmla="*/ 46 h 154"/>
                <a:gd name="T16" fmla="*/ 830 w 938"/>
                <a:gd name="T17" fmla="*/ 50 h 154"/>
                <a:gd name="T18" fmla="*/ 862 w 938"/>
                <a:gd name="T19" fmla="*/ 52 h 154"/>
                <a:gd name="T20" fmla="*/ 898 w 938"/>
                <a:gd name="T21" fmla="*/ 54 h 154"/>
                <a:gd name="T22" fmla="*/ 938 w 938"/>
                <a:gd name="T23" fmla="*/ 56 h 154"/>
                <a:gd name="T24" fmla="*/ 938 w 938"/>
                <a:gd name="T25" fmla="*/ 100 h 154"/>
                <a:gd name="T26" fmla="*/ 898 w 938"/>
                <a:gd name="T27" fmla="*/ 100 h 154"/>
                <a:gd name="T28" fmla="*/ 862 w 938"/>
                <a:gd name="T29" fmla="*/ 102 h 154"/>
                <a:gd name="T30" fmla="*/ 830 w 938"/>
                <a:gd name="T31" fmla="*/ 106 h 154"/>
                <a:gd name="T32" fmla="*/ 808 w 938"/>
                <a:gd name="T33" fmla="*/ 110 h 154"/>
                <a:gd name="T34" fmla="*/ 738 w 938"/>
                <a:gd name="T35" fmla="*/ 124 h 154"/>
                <a:gd name="T36" fmla="*/ 680 w 938"/>
                <a:gd name="T37" fmla="*/ 136 h 154"/>
                <a:gd name="T38" fmla="*/ 628 w 938"/>
                <a:gd name="T39" fmla="*/ 144 h 154"/>
                <a:gd name="T40" fmla="*/ 586 w 938"/>
                <a:gd name="T41" fmla="*/ 148 h 154"/>
                <a:gd name="T42" fmla="*/ 538 w 938"/>
                <a:gd name="T43" fmla="*/ 152 h 154"/>
                <a:gd name="T44" fmla="*/ 500 w 938"/>
                <a:gd name="T45" fmla="*/ 154 h 154"/>
                <a:gd name="T46" fmla="*/ 470 w 938"/>
                <a:gd name="T47" fmla="*/ 154 h 154"/>
                <a:gd name="T48" fmla="*/ 438 w 938"/>
                <a:gd name="T49" fmla="*/ 154 h 154"/>
                <a:gd name="T50" fmla="*/ 400 w 938"/>
                <a:gd name="T51" fmla="*/ 152 h 154"/>
                <a:gd name="T52" fmla="*/ 354 w 938"/>
                <a:gd name="T53" fmla="*/ 148 h 154"/>
                <a:gd name="T54" fmla="*/ 310 w 938"/>
                <a:gd name="T55" fmla="*/ 144 h 154"/>
                <a:gd name="T56" fmla="*/ 260 w 938"/>
                <a:gd name="T57" fmla="*/ 136 h 154"/>
                <a:gd name="T58" fmla="*/ 200 w 938"/>
                <a:gd name="T59" fmla="*/ 124 h 154"/>
                <a:gd name="T60" fmla="*/ 132 w 938"/>
                <a:gd name="T61" fmla="*/ 110 h 154"/>
                <a:gd name="T62" fmla="*/ 108 w 938"/>
                <a:gd name="T63" fmla="*/ 106 h 154"/>
                <a:gd name="T64" fmla="*/ 78 w 938"/>
                <a:gd name="T65" fmla="*/ 102 h 154"/>
                <a:gd name="T66" fmla="*/ 40 w 938"/>
                <a:gd name="T67" fmla="*/ 100 h 154"/>
                <a:gd name="T68" fmla="*/ 0 w 938"/>
                <a:gd name="T69" fmla="*/ 100 h 154"/>
                <a:gd name="T70" fmla="*/ 0 w 938"/>
                <a:gd name="T71" fmla="*/ 56 h 154"/>
                <a:gd name="T72" fmla="*/ 40 w 938"/>
                <a:gd name="T73" fmla="*/ 54 h 154"/>
                <a:gd name="T74" fmla="*/ 78 w 938"/>
                <a:gd name="T75" fmla="*/ 52 h 154"/>
                <a:gd name="T76" fmla="*/ 108 w 938"/>
                <a:gd name="T77" fmla="*/ 50 h 154"/>
                <a:gd name="T78" fmla="*/ 132 w 938"/>
                <a:gd name="T79" fmla="*/ 46 h 154"/>
                <a:gd name="T80" fmla="*/ 200 w 938"/>
                <a:gd name="T81" fmla="*/ 30 h 154"/>
                <a:gd name="T82" fmla="*/ 260 w 938"/>
                <a:gd name="T83" fmla="*/ 18 h 154"/>
                <a:gd name="T84" fmla="*/ 310 w 938"/>
                <a:gd name="T85" fmla="*/ 12 h 154"/>
                <a:gd name="T86" fmla="*/ 354 w 938"/>
                <a:gd name="T87" fmla="*/ 6 h 154"/>
                <a:gd name="T88" fmla="*/ 400 w 938"/>
                <a:gd name="T89" fmla="*/ 2 h 154"/>
                <a:gd name="T90" fmla="*/ 438 w 938"/>
                <a:gd name="T91" fmla="*/ 2 h 154"/>
                <a:gd name="T92" fmla="*/ 470 w 938"/>
                <a:gd name="T93" fmla="*/ 0 h 15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938"/>
                <a:gd name="T142" fmla="*/ 0 h 154"/>
                <a:gd name="T143" fmla="*/ 938 w 938"/>
                <a:gd name="T144" fmla="*/ 154 h 15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938" h="154">
                  <a:moveTo>
                    <a:pt x="470" y="0"/>
                  </a:moveTo>
                  <a:lnTo>
                    <a:pt x="500" y="2"/>
                  </a:lnTo>
                  <a:lnTo>
                    <a:pt x="538" y="2"/>
                  </a:lnTo>
                  <a:lnTo>
                    <a:pt x="586" y="6"/>
                  </a:lnTo>
                  <a:lnTo>
                    <a:pt x="628" y="12"/>
                  </a:lnTo>
                  <a:lnTo>
                    <a:pt x="680" y="18"/>
                  </a:lnTo>
                  <a:lnTo>
                    <a:pt x="738" y="30"/>
                  </a:lnTo>
                  <a:lnTo>
                    <a:pt x="808" y="46"/>
                  </a:lnTo>
                  <a:lnTo>
                    <a:pt x="830" y="50"/>
                  </a:lnTo>
                  <a:lnTo>
                    <a:pt x="862" y="52"/>
                  </a:lnTo>
                  <a:lnTo>
                    <a:pt x="898" y="54"/>
                  </a:lnTo>
                  <a:lnTo>
                    <a:pt x="938" y="56"/>
                  </a:lnTo>
                  <a:lnTo>
                    <a:pt x="938" y="100"/>
                  </a:lnTo>
                  <a:lnTo>
                    <a:pt x="898" y="100"/>
                  </a:lnTo>
                  <a:lnTo>
                    <a:pt x="862" y="102"/>
                  </a:lnTo>
                  <a:lnTo>
                    <a:pt x="830" y="106"/>
                  </a:lnTo>
                  <a:lnTo>
                    <a:pt x="808" y="110"/>
                  </a:lnTo>
                  <a:lnTo>
                    <a:pt x="738" y="124"/>
                  </a:lnTo>
                  <a:lnTo>
                    <a:pt x="680" y="136"/>
                  </a:lnTo>
                  <a:lnTo>
                    <a:pt x="628" y="144"/>
                  </a:lnTo>
                  <a:lnTo>
                    <a:pt x="586" y="148"/>
                  </a:lnTo>
                  <a:lnTo>
                    <a:pt x="538" y="152"/>
                  </a:lnTo>
                  <a:lnTo>
                    <a:pt x="500" y="154"/>
                  </a:lnTo>
                  <a:lnTo>
                    <a:pt x="470" y="154"/>
                  </a:lnTo>
                  <a:lnTo>
                    <a:pt x="438" y="154"/>
                  </a:lnTo>
                  <a:lnTo>
                    <a:pt x="400" y="152"/>
                  </a:lnTo>
                  <a:lnTo>
                    <a:pt x="354" y="148"/>
                  </a:lnTo>
                  <a:lnTo>
                    <a:pt x="310" y="144"/>
                  </a:lnTo>
                  <a:lnTo>
                    <a:pt x="260" y="136"/>
                  </a:lnTo>
                  <a:lnTo>
                    <a:pt x="200" y="124"/>
                  </a:lnTo>
                  <a:lnTo>
                    <a:pt x="132" y="110"/>
                  </a:lnTo>
                  <a:lnTo>
                    <a:pt x="108" y="106"/>
                  </a:lnTo>
                  <a:lnTo>
                    <a:pt x="78" y="102"/>
                  </a:lnTo>
                  <a:lnTo>
                    <a:pt x="40" y="100"/>
                  </a:lnTo>
                  <a:lnTo>
                    <a:pt x="0" y="100"/>
                  </a:lnTo>
                  <a:lnTo>
                    <a:pt x="0" y="56"/>
                  </a:lnTo>
                  <a:lnTo>
                    <a:pt x="40" y="54"/>
                  </a:lnTo>
                  <a:lnTo>
                    <a:pt x="78" y="52"/>
                  </a:lnTo>
                  <a:lnTo>
                    <a:pt x="108" y="50"/>
                  </a:lnTo>
                  <a:lnTo>
                    <a:pt x="132" y="46"/>
                  </a:lnTo>
                  <a:lnTo>
                    <a:pt x="200" y="30"/>
                  </a:lnTo>
                  <a:lnTo>
                    <a:pt x="260" y="18"/>
                  </a:lnTo>
                  <a:lnTo>
                    <a:pt x="310" y="12"/>
                  </a:lnTo>
                  <a:lnTo>
                    <a:pt x="354" y="6"/>
                  </a:lnTo>
                  <a:lnTo>
                    <a:pt x="400" y="2"/>
                  </a:lnTo>
                  <a:lnTo>
                    <a:pt x="438" y="2"/>
                  </a:lnTo>
                  <a:lnTo>
                    <a:pt x="47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0" name="Freeform 229"/>
            <p:cNvSpPr>
              <a:spLocks/>
            </p:cNvSpPr>
            <p:nvPr/>
          </p:nvSpPr>
          <p:spPr bwMode="auto">
            <a:xfrm>
              <a:off x="4425" y="3149"/>
              <a:ext cx="934" cy="198"/>
            </a:xfrm>
            <a:custGeom>
              <a:avLst/>
              <a:gdLst>
                <a:gd name="T0" fmla="*/ 466 w 934"/>
                <a:gd name="T1" fmla="*/ 198 h 198"/>
                <a:gd name="T2" fmla="*/ 496 w 934"/>
                <a:gd name="T3" fmla="*/ 196 h 198"/>
                <a:gd name="T4" fmla="*/ 526 w 934"/>
                <a:gd name="T5" fmla="*/ 192 h 198"/>
                <a:gd name="T6" fmla="*/ 560 w 934"/>
                <a:gd name="T7" fmla="*/ 186 h 198"/>
                <a:gd name="T8" fmla="*/ 598 w 934"/>
                <a:gd name="T9" fmla="*/ 176 h 198"/>
                <a:gd name="T10" fmla="*/ 638 w 934"/>
                <a:gd name="T11" fmla="*/ 160 h 198"/>
                <a:gd name="T12" fmla="*/ 684 w 934"/>
                <a:gd name="T13" fmla="*/ 138 h 198"/>
                <a:gd name="T14" fmla="*/ 704 w 934"/>
                <a:gd name="T15" fmla="*/ 126 h 198"/>
                <a:gd name="T16" fmla="*/ 730 w 934"/>
                <a:gd name="T17" fmla="*/ 110 h 198"/>
                <a:gd name="T18" fmla="*/ 760 w 934"/>
                <a:gd name="T19" fmla="*/ 94 h 198"/>
                <a:gd name="T20" fmla="*/ 792 w 934"/>
                <a:gd name="T21" fmla="*/ 74 h 198"/>
                <a:gd name="T22" fmla="*/ 828 w 934"/>
                <a:gd name="T23" fmla="*/ 58 h 198"/>
                <a:gd name="T24" fmla="*/ 864 w 934"/>
                <a:gd name="T25" fmla="*/ 42 h 198"/>
                <a:gd name="T26" fmla="*/ 900 w 934"/>
                <a:gd name="T27" fmla="*/ 32 h 198"/>
                <a:gd name="T28" fmla="*/ 934 w 934"/>
                <a:gd name="T29" fmla="*/ 28 h 198"/>
                <a:gd name="T30" fmla="*/ 934 w 934"/>
                <a:gd name="T31" fmla="*/ 0 h 198"/>
                <a:gd name="T32" fmla="*/ 900 w 934"/>
                <a:gd name="T33" fmla="*/ 4 h 198"/>
                <a:gd name="T34" fmla="*/ 864 w 934"/>
                <a:gd name="T35" fmla="*/ 14 h 198"/>
                <a:gd name="T36" fmla="*/ 828 w 934"/>
                <a:gd name="T37" fmla="*/ 30 h 198"/>
                <a:gd name="T38" fmla="*/ 792 w 934"/>
                <a:gd name="T39" fmla="*/ 46 h 198"/>
                <a:gd name="T40" fmla="*/ 760 w 934"/>
                <a:gd name="T41" fmla="*/ 66 h 198"/>
                <a:gd name="T42" fmla="*/ 730 w 934"/>
                <a:gd name="T43" fmla="*/ 84 h 198"/>
                <a:gd name="T44" fmla="*/ 704 w 934"/>
                <a:gd name="T45" fmla="*/ 98 h 198"/>
                <a:gd name="T46" fmla="*/ 684 w 934"/>
                <a:gd name="T47" fmla="*/ 110 h 198"/>
                <a:gd name="T48" fmla="*/ 638 w 934"/>
                <a:gd name="T49" fmla="*/ 132 h 198"/>
                <a:gd name="T50" fmla="*/ 598 w 934"/>
                <a:gd name="T51" fmla="*/ 148 h 198"/>
                <a:gd name="T52" fmla="*/ 560 w 934"/>
                <a:gd name="T53" fmla="*/ 158 h 198"/>
                <a:gd name="T54" fmla="*/ 526 w 934"/>
                <a:gd name="T55" fmla="*/ 164 h 198"/>
                <a:gd name="T56" fmla="*/ 496 w 934"/>
                <a:gd name="T57" fmla="*/ 168 h 198"/>
                <a:gd name="T58" fmla="*/ 466 w 934"/>
                <a:gd name="T59" fmla="*/ 170 h 198"/>
                <a:gd name="T60" fmla="*/ 438 w 934"/>
                <a:gd name="T61" fmla="*/ 168 h 198"/>
                <a:gd name="T62" fmla="*/ 408 w 934"/>
                <a:gd name="T63" fmla="*/ 164 h 198"/>
                <a:gd name="T64" fmla="*/ 374 w 934"/>
                <a:gd name="T65" fmla="*/ 158 h 198"/>
                <a:gd name="T66" fmla="*/ 336 w 934"/>
                <a:gd name="T67" fmla="*/ 148 h 198"/>
                <a:gd name="T68" fmla="*/ 296 w 934"/>
                <a:gd name="T69" fmla="*/ 132 h 198"/>
                <a:gd name="T70" fmla="*/ 250 w 934"/>
                <a:gd name="T71" fmla="*/ 110 h 198"/>
                <a:gd name="T72" fmla="*/ 230 w 934"/>
                <a:gd name="T73" fmla="*/ 98 h 198"/>
                <a:gd name="T74" fmla="*/ 204 w 934"/>
                <a:gd name="T75" fmla="*/ 84 h 198"/>
                <a:gd name="T76" fmla="*/ 174 w 934"/>
                <a:gd name="T77" fmla="*/ 66 h 198"/>
                <a:gd name="T78" fmla="*/ 142 w 934"/>
                <a:gd name="T79" fmla="*/ 46 h 198"/>
                <a:gd name="T80" fmla="*/ 106 w 934"/>
                <a:gd name="T81" fmla="*/ 30 h 198"/>
                <a:gd name="T82" fmla="*/ 70 w 934"/>
                <a:gd name="T83" fmla="*/ 14 h 198"/>
                <a:gd name="T84" fmla="*/ 34 w 934"/>
                <a:gd name="T85" fmla="*/ 4 h 198"/>
                <a:gd name="T86" fmla="*/ 0 w 934"/>
                <a:gd name="T87" fmla="*/ 0 h 198"/>
                <a:gd name="T88" fmla="*/ 0 w 934"/>
                <a:gd name="T89" fmla="*/ 28 h 198"/>
                <a:gd name="T90" fmla="*/ 34 w 934"/>
                <a:gd name="T91" fmla="*/ 32 h 198"/>
                <a:gd name="T92" fmla="*/ 70 w 934"/>
                <a:gd name="T93" fmla="*/ 42 h 198"/>
                <a:gd name="T94" fmla="*/ 106 w 934"/>
                <a:gd name="T95" fmla="*/ 58 h 198"/>
                <a:gd name="T96" fmla="*/ 142 w 934"/>
                <a:gd name="T97" fmla="*/ 74 h 198"/>
                <a:gd name="T98" fmla="*/ 174 w 934"/>
                <a:gd name="T99" fmla="*/ 94 h 198"/>
                <a:gd name="T100" fmla="*/ 204 w 934"/>
                <a:gd name="T101" fmla="*/ 110 h 198"/>
                <a:gd name="T102" fmla="*/ 230 w 934"/>
                <a:gd name="T103" fmla="*/ 126 h 198"/>
                <a:gd name="T104" fmla="*/ 250 w 934"/>
                <a:gd name="T105" fmla="*/ 138 h 198"/>
                <a:gd name="T106" fmla="*/ 296 w 934"/>
                <a:gd name="T107" fmla="*/ 160 h 198"/>
                <a:gd name="T108" fmla="*/ 336 w 934"/>
                <a:gd name="T109" fmla="*/ 176 h 198"/>
                <a:gd name="T110" fmla="*/ 374 w 934"/>
                <a:gd name="T111" fmla="*/ 186 h 198"/>
                <a:gd name="T112" fmla="*/ 408 w 934"/>
                <a:gd name="T113" fmla="*/ 192 h 198"/>
                <a:gd name="T114" fmla="*/ 438 w 934"/>
                <a:gd name="T115" fmla="*/ 196 h 198"/>
                <a:gd name="T116" fmla="*/ 466 w 934"/>
                <a:gd name="T117" fmla="*/ 198 h 19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34"/>
                <a:gd name="T178" fmla="*/ 0 h 198"/>
                <a:gd name="T179" fmla="*/ 934 w 934"/>
                <a:gd name="T180" fmla="*/ 198 h 19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34" h="198">
                  <a:moveTo>
                    <a:pt x="466" y="198"/>
                  </a:moveTo>
                  <a:lnTo>
                    <a:pt x="496" y="196"/>
                  </a:lnTo>
                  <a:lnTo>
                    <a:pt x="526" y="192"/>
                  </a:lnTo>
                  <a:lnTo>
                    <a:pt x="560" y="186"/>
                  </a:lnTo>
                  <a:lnTo>
                    <a:pt x="598" y="176"/>
                  </a:lnTo>
                  <a:lnTo>
                    <a:pt x="638" y="160"/>
                  </a:lnTo>
                  <a:lnTo>
                    <a:pt x="684" y="138"/>
                  </a:lnTo>
                  <a:lnTo>
                    <a:pt x="704" y="126"/>
                  </a:lnTo>
                  <a:lnTo>
                    <a:pt x="730" y="110"/>
                  </a:lnTo>
                  <a:lnTo>
                    <a:pt x="760" y="94"/>
                  </a:lnTo>
                  <a:lnTo>
                    <a:pt x="792" y="74"/>
                  </a:lnTo>
                  <a:lnTo>
                    <a:pt x="828" y="58"/>
                  </a:lnTo>
                  <a:lnTo>
                    <a:pt x="864" y="42"/>
                  </a:lnTo>
                  <a:lnTo>
                    <a:pt x="900" y="32"/>
                  </a:lnTo>
                  <a:lnTo>
                    <a:pt x="934" y="28"/>
                  </a:lnTo>
                  <a:lnTo>
                    <a:pt x="934" y="0"/>
                  </a:lnTo>
                  <a:lnTo>
                    <a:pt x="900" y="4"/>
                  </a:lnTo>
                  <a:lnTo>
                    <a:pt x="864" y="14"/>
                  </a:lnTo>
                  <a:lnTo>
                    <a:pt x="828" y="30"/>
                  </a:lnTo>
                  <a:lnTo>
                    <a:pt x="792" y="46"/>
                  </a:lnTo>
                  <a:lnTo>
                    <a:pt x="760" y="66"/>
                  </a:lnTo>
                  <a:lnTo>
                    <a:pt x="730" y="84"/>
                  </a:lnTo>
                  <a:lnTo>
                    <a:pt x="704" y="98"/>
                  </a:lnTo>
                  <a:lnTo>
                    <a:pt x="684" y="110"/>
                  </a:lnTo>
                  <a:lnTo>
                    <a:pt x="638" y="132"/>
                  </a:lnTo>
                  <a:lnTo>
                    <a:pt x="598" y="148"/>
                  </a:lnTo>
                  <a:lnTo>
                    <a:pt x="560" y="158"/>
                  </a:lnTo>
                  <a:lnTo>
                    <a:pt x="526" y="164"/>
                  </a:lnTo>
                  <a:lnTo>
                    <a:pt x="496" y="168"/>
                  </a:lnTo>
                  <a:lnTo>
                    <a:pt x="466" y="170"/>
                  </a:lnTo>
                  <a:lnTo>
                    <a:pt x="438" y="168"/>
                  </a:lnTo>
                  <a:lnTo>
                    <a:pt x="408" y="164"/>
                  </a:lnTo>
                  <a:lnTo>
                    <a:pt x="374" y="158"/>
                  </a:lnTo>
                  <a:lnTo>
                    <a:pt x="336" y="148"/>
                  </a:lnTo>
                  <a:lnTo>
                    <a:pt x="296" y="132"/>
                  </a:lnTo>
                  <a:lnTo>
                    <a:pt x="250" y="110"/>
                  </a:lnTo>
                  <a:lnTo>
                    <a:pt x="230" y="98"/>
                  </a:lnTo>
                  <a:lnTo>
                    <a:pt x="204" y="84"/>
                  </a:lnTo>
                  <a:lnTo>
                    <a:pt x="174" y="66"/>
                  </a:lnTo>
                  <a:lnTo>
                    <a:pt x="142" y="46"/>
                  </a:lnTo>
                  <a:lnTo>
                    <a:pt x="106" y="30"/>
                  </a:lnTo>
                  <a:lnTo>
                    <a:pt x="70" y="14"/>
                  </a:lnTo>
                  <a:lnTo>
                    <a:pt x="34" y="4"/>
                  </a:lnTo>
                  <a:lnTo>
                    <a:pt x="0" y="0"/>
                  </a:lnTo>
                  <a:lnTo>
                    <a:pt x="0" y="28"/>
                  </a:lnTo>
                  <a:lnTo>
                    <a:pt x="34" y="32"/>
                  </a:lnTo>
                  <a:lnTo>
                    <a:pt x="70" y="42"/>
                  </a:lnTo>
                  <a:lnTo>
                    <a:pt x="106" y="58"/>
                  </a:lnTo>
                  <a:lnTo>
                    <a:pt x="142" y="74"/>
                  </a:lnTo>
                  <a:lnTo>
                    <a:pt x="174" y="94"/>
                  </a:lnTo>
                  <a:lnTo>
                    <a:pt x="204" y="110"/>
                  </a:lnTo>
                  <a:lnTo>
                    <a:pt x="230" y="126"/>
                  </a:lnTo>
                  <a:lnTo>
                    <a:pt x="250" y="138"/>
                  </a:lnTo>
                  <a:lnTo>
                    <a:pt x="296" y="160"/>
                  </a:lnTo>
                  <a:lnTo>
                    <a:pt x="336" y="176"/>
                  </a:lnTo>
                  <a:lnTo>
                    <a:pt x="374" y="186"/>
                  </a:lnTo>
                  <a:lnTo>
                    <a:pt x="408" y="192"/>
                  </a:lnTo>
                  <a:lnTo>
                    <a:pt x="438" y="196"/>
                  </a:lnTo>
                  <a:lnTo>
                    <a:pt x="466" y="198"/>
                  </a:lnTo>
                  <a:close/>
                </a:path>
              </a:pathLst>
            </a:custGeom>
            <a:solidFill>
              <a:srgbClr val="BABABA"/>
            </a:solidFill>
            <a:ln w="0">
              <a:solidFill>
                <a:srgbClr val="BABAB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1" name="Freeform 230"/>
            <p:cNvSpPr>
              <a:spLocks/>
            </p:cNvSpPr>
            <p:nvPr/>
          </p:nvSpPr>
          <p:spPr bwMode="auto">
            <a:xfrm>
              <a:off x="4425" y="3149"/>
              <a:ext cx="934" cy="198"/>
            </a:xfrm>
            <a:custGeom>
              <a:avLst/>
              <a:gdLst>
                <a:gd name="T0" fmla="*/ 466 w 934"/>
                <a:gd name="T1" fmla="*/ 198 h 198"/>
                <a:gd name="T2" fmla="*/ 496 w 934"/>
                <a:gd name="T3" fmla="*/ 196 h 198"/>
                <a:gd name="T4" fmla="*/ 526 w 934"/>
                <a:gd name="T5" fmla="*/ 192 h 198"/>
                <a:gd name="T6" fmla="*/ 560 w 934"/>
                <a:gd name="T7" fmla="*/ 186 h 198"/>
                <a:gd name="T8" fmla="*/ 598 w 934"/>
                <a:gd name="T9" fmla="*/ 176 h 198"/>
                <a:gd name="T10" fmla="*/ 638 w 934"/>
                <a:gd name="T11" fmla="*/ 160 h 198"/>
                <a:gd name="T12" fmla="*/ 684 w 934"/>
                <a:gd name="T13" fmla="*/ 138 h 198"/>
                <a:gd name="T14" fmla="*/ 704 w 934"/>
                <a:gd name="T15" fmla="*/ 126 h 198"/>
                <a:gd name="T16" fmla="*/ 730 w 934"/>
                <a:gd name="T17" fmla="*/ 110 h 198"/>
                <a:gd name="T18" fmla="*/ 760 w 934"/>
                <a:gd name="T19" fmla="*/ 94 h 198"/>
                <a:gd name="T20" fmla="*/ 792 w 934"/>
                <a:gd name="T21" fmla="*/ 74 h 198"/>
                <a:gd name="T22" fmla="*/ 828 w 934"/>
                <a:gd name="T23" fmla="*/ 58 h 198"/>
                <a:gd name="T24" fmla="*/ 864 w 934"/>
                <a:gd name="T25" fmla="*/ 42 h 198"/>
                <a:gd name="T26" fmla="*/ 900 w 934"/>
                <a:gd name="T27" fmla="*/ 32 h 198"/>
                <a:gd name="T28" fmla="*/ 934 w 934"/>
                <a:gd name="T29" fmla="*/ 28 h 198"/>
                <a:gd name="T30" fmla="*/ 934 w 934"/>
                <a:gd name="T31" fmla="*/ 0 h 198"/>
                <a:gd name="T32" fmla="*/ 900 w 934"/>
                <a:gd name="T33" fmla="*/ 4 h 198"/>
                <a:gd name="T34" fmla="*/ 864 w 934"/>
                <a:gd name="T35" fmla="*/ 14 h 198"/>
                <a:gd name="T36" fmla="*/ 828 w 934"/>
                <a:gd name="T37" fmla="*/ 30 h 198"/>
                <a:gd name="T38" fmla="*/ 792 w 934"/>
                <a:gd name="T39" fmla="*/ 46 h 198"/>
                <a:gd name="T40" fmla="*/ 760 w 934"/>
                <a:gd name="T41" fmla="*/ 66 h 198"/>
                <a:gd name="T42" fmla="*/ 730 w 934"/>
                <a:gd name="T43" fmla="*/ 84 h 198"/>
                <a:gd name="T44" fmla="*/ 704 w 934"/>
                <a:gd name="T45" fmla="*/ 98 h 198"/>
                <a:gd name="T46" fmla="*/ 684 w 934"/>
                <a:gd name="T47" fmla="*/ 110 h 198"/>
                <a:gd name="T48" fmla="*/ 638 w 934"/>
                <a:gd name="T49" fmla="*/ 132 h 198"/>
                <a:gd name="T50" fmla="*/ 598 w 934"/>
                <a:gd name="T51" fmla="*/ 148 h 198"/>
                <a:gd name="T52" fmla="*/ 560 w 934"/>
                <a:gd name="T53" fmla="*/ 158 h 198"/>
                <a:gd name="T54" fmla="*/ 526 w 934"/>
                <a:gd name="T55" fmla="*/ 164 h 198"/>
                <a:gd name="T56" fmla="*/ 496 w 934"/>
                <a:gd name="T57" fmla="*/ 168 h 198"/>
                <a:gd name="T58" fmla="*/ 466 w 934"/>
                <a:gd name="T59" fmla="*/ 170 h 198"/>
                <a:gd name="T60" fmla="*/ 438 w 934"/>
                <a:gd name="T61" fmla="*/ 168 h 198"/>
                <a:gd name="T62" fmla="*/ 408 w 934"/>
                <a:gd name="T63" fmla="*/ 164 h 198"/>
                <a:gd name="T64" fmla="*/ 374 w 934"/>
                <a:gd name="T65" fmla="*/ 158 h 198"/>
                <a:gd name="T66" fmla="*/ 336 w 934"/>
                <a:gd name="T67" fmla="*/ 148 h 198"/>
                <a:gd name="T68" fmla="*/ 296 w 934"/>
                <a:gd name="T69" fmla="*/ 132 h 198"/>
                <a:gd name="T70" fmla="*/ 250 w 934"/>
                <a:gd name="T71" fmla="*/ 110 h 198"/>
                <a:gd name="T72" fmla="*/ 230 w 934"/>
                <a:gd name="T73" fmla="*/ 98 h 198"/>
                <a:gd name="T74" fmla="*/ 204 w 934"/>
                <a:gd name="T75" fmla="*/ 84 h 198"/>
                <a:gd name="T76" fmla="*/ 174 w 934"/>
                <a:gd name="T77" fmla="*/ 66 h 198"/>
                <a:gd name="T78" fmla="*/ 142 w 934"/>
                <a:gd name="T79" fmla="*/ 46 h 198"/>
                <a:gd name="T80" fmla="*/ 106 w 934"/>
                <a:gd name="T81" fmla="*/ 30 h 198"/>
                <a:gd name="T82" fmla="*/ 70 w 934"/>
                <a:gd name="T83" fmla="*/ 14 h 198"/>
                <a:gd name="T84" fmla="*/ 34 w 934"/>
                <a:gd name="T85" fmla="*/ 4 h 198"/>
                <a:gd name="T86" fmla="*/ 0 w 934"/>
                <a:gd name="T87" fmla="*/ 0 h 198"/>
                <a:gd name="T88" fmla="*/ 0 w 934"/>
                <a:gd name="T89" fmla="*/ 28 h 198"/>
                <a:gd name="T90" fmla="*/ 34 w 934"/>
                <a:gd name="T91" fmla="*/ 32 h 198"/>
                <a:gd name="T92" fmla="*/ 70 w 934"/>
                <a:gd name="T93" fmla="*/ 42 h 198"/>
                <a:gd name="T94" fmla="*/ 106 w 934"/>
                <a:gd name="T95" fmla="*/ 58 h 198"/>
                <a:gd name="T96" fmla="*/ 142 w 934"/>
                <a:gd name="T97" fmla="*/ 74 h 198"/>
                <a:gd name="T98" fmla="*/ 174 w 934"/>
                <a:gd name="T99" fmla="*/ 94 h 198"/>
                <a:gd name="T100" fmla="*/ 204 w 934"/>
                <a:gd name="T101" fmla="*/ 110 h 198"/>
                <a:gd name="T102" fmla="*/ 230 w 934"/>
                <a:gd name="T103" fmla="*/ 126 h 198"/>
                <a:gd name="T104" fmla="*/ 250 w 934"/>
                <a:gd name="T105" fmla="*/ 138 h 198"/>
                <a:gd name="T106" fmla="*/ 296 w 934"/>
                <a:gd name="T107" fmla="*/ 160 h 198"/>
                <a:gd name="T108" fmla="*/ 336 w 934"/>
                <a:gd name="T109" fmla="*/ 176 h 198"/>
                <a:gd name="T110" fmla="*/ 374 w 934"/>
                <a:gd name="T111" fmla="*/ 186 h 198"/>
                <a:gd name="T112" fmla="*/ 408 w 934"/>
                <a:gd name="T113" fmla="*/ 192 h 198"/>
                <a:gd name="T114" fmla="*/ 438 w 934"/>
                <a:gd name="T115" fmla="*/ 196 h 198"/>
                <a:gd name="T116" fmla="*/ 466 w 934"/>
                <a:gd name="T117" fmla="*/ 198 h 19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34"/>
                <a:gd name="T178" fmla="*/ 0 h 198"/>
                <a:gd name="T179" fmla="*/ 934 w 934"/>
                <a:gd name="T180" fmla="*/ 198 h 19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34" h="198">
                  <a:moveTo>
                    <a:pt x="466" y="198"/>
                  </a:moveTo>
                  <a:lnTo>
                    <a:pt x="496" y="196"/>
                  </a:lnTo>
                  <a:lnTo>
                    <a:pt x="526" y="192"/>
                  </a:lnTo>
                  <a:lnTo>
                    <a:pt x="560" y="186"/>
                  </a:lnTo>
                  <a:lnTo>
                    <a:pt x="598" y="176"/>
                  </a:lnTo>
                  <a:lnTo>
                    <a:pt x="638" y="160"/>
                  </a:lnTo>
                  <a:lnTo>
                    <a:pt x="684" y="138"/>
                  </a:lnTo>
                  <a:lnTo>
                    <a:pt x="704" y="126"/>
                  </a:lnTo>
                  <a:lnTo>
                    <a:pt x="730" y="110"/>
                  </a:lnTo>
                  <a:lnTo>
                    <a:pt x="760" y="94"/>
                  </a:lnTo>
                  <a:lnTo>
                    <a:pt x="792" y="74"/>
                  </a:lnTo>
                  <a:lnTo>
                    <a:pt x="828" y="58"/>
                  </a:lnTo>
                  <a:lnTo>
                    <a:pt x="864" y="42"/>
                  </a:lnTo>
                  <a:lnTo>
                    <a:pt x="900" y="32"/>
                  </a:lnTo>
                  <a:lnTo>
                    <a:pt x="934" y="28"/>
                  </a:lnTo>
                  <a:lnTo>
                    <a:pt x="934" y="0"/>
                  </a:lnTo>
                  <a:lnTo>
                    <a:pt x="900" y="4"/>
                  </a:lnTo>
                  <a:lnTo>
                    <a:pt x="864" y="14"/>
                  </a:lnTo>
                  <a:lnTo>
                    <a:pt x="828" y="30"/>
                  </a:lnTo>
                  <a:lnTo>
                    <a:pt x="792" y="46"/>
                  </a:lnTo>
                  <a:lnTo>
                    <a:pt x="760" y="66"/>
                  </a:lnTo>
                  <a:lnTo>
                    <a:pt x="730" y="84"/>
                  </a:lnTo>
                  <a:lnTo>
                    <a:pt x="704" y="98"/>
                  </a:lnTo>
                  <a:lnTo>
                    <a:pt x="684" y="110"/>
                  </a:lnTo>
                  <a:lnTo>
                    <a:pt x="638" y="132"/>
                  </a:lnTo>
                  <a:lnTo>
                    <a:pt x="598" y="148"/>
                  </a:lnTo>
                  <a:lnTo>
                    <a:pt x="560" y="158"/>
                  </a:lnTo>
                  <a:lnTo>
                    <a:pt x="526" y="164"/>
                  </a:lnTo>
                  <a:lnTo>
                    <a:pt x="496" y="168"/>
                  </a:lnTo>
                  <a:lnTo>
                    <a:pt x="466" y="170"/>
                  </a:lnTo>
                  <a:lnTo>
                    <a:pt x="438" y="168"/>
                  </a:lnTo>
                  <a:lnTo>
                    <a:pt x="408" y="164"/>
                  </a:lnTo>
                  <a:lnTo>
                    <a:pt x="374" y="158"/>
                  </a:lnTo>
                  <a:lnTo>
                    <a:pt x="336" y="148"/>
                  </a:lnTo>
                  <a:lnTo>
                    <a:pt x="296" y="132"/>
                  </a:lnTo>
                  <a:lnTo>
                    <a:pt x="250" y="110"/>
                  </a:lnTo>
                  <a:lnTo>
                    <a:pt x="230" y="98"/>
                  </a:lnTo>
                  <a:lnTo>
                    <a:pt x="204" y="84"/>
                  </a:lnTo>
                  <a:lnTo>
                    <a:pt x="174" y="66"/>
                  </a:lnTo>
                  <a:lnTo>
                    <a:pt x="142" y="46"/>
                  </a:lnTo>
                  <a:lnTo>
                    <a:pt x="106" y="30"/>
                  </a:lnTo>
                  <a:lnTo>
                    <a:pt x="70" y="14"/>
                  </a:lnTo>
                  <a:lnTo>
                    <a:pt x="34" y="4"/>
                  </a:lnTo>
                  <a:lnTo>
                    <a:pt x="0" y="0"/>
                  </a:lnTo>
                  <a:lnTo>
                    <a:pt x="0" y="28"/>
                  </a:lnTo>
                  <a:lnTo>
                    <a:pt x="34" y="32"/>
                  </a:lnTo>
                  <a:lnTo>
                    <a:pt x="70" y="42"/>
                  </a:lnTo>
                  <a:lnTo>
                    <a:pt x="106" y="58"/>
                  </a:lnTo>
                  <a:lnTo>
                    <a:pt x="142" y="74"/>
                  </a:lnTo>
                  <a:lnTo>
                    <a:pt x="174" y="94"/>
                  </a:lnTo>
                  <a:lnTo>
                    <a:pt x="204" y="110"/>
                  </a:lnTo>
                  <a:lnTo>
                    <a:pt x="230" y="126"/>
                  </a:lnTo>
                  <a:lnTo>
                    <a:pt x="250" y="138"/>
                  </a:lnTo>
                  <a:lnTo>
                    <a:pt x="296" y="160"/>
                  </a:lnTo>
                  <a:lnTo>
                    <a:pt x="336" y="176"/>
                  </a:lnTo>
                  <a:lnTo>
                    <a:pt x="374" y="186"/>
                  </a:lnTo>
                  <a:lnTo>
                    <a:pt x="408" y="192"/>
                  </a:lnTo>
                  <a:lnTo>
                    <a:pt x="438" y="196"/>
                  </a:lnTo>
                  <a:lnTo>
                    <a:pt x="466" y="19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2" name="Freeform 231"/>
            <p:cNvSpPr>
              <a:spLocks/>
            </p:cNvSpPr>
            <p:nvPr/>
          </p:nvSpPr>
          <p:spPr bwMode="auto">
            <a:xfrm>
              <a:off x="4425" y="2823"/>
              <a:ext cx="934" cy="196"/>
            </a:xfrm>
            <a:custGeom>
              <a:avLst/>
              <a:gdLst>
                <a:gd name="T0" fmla="*/ 468 w 934"/>
                <a:gd name="T1" fmla="*/ 0 h 196"/>
                <a:gd name="T2" fmla="*/ 438 w 934"/>
                <a:gd name="T3" fmla="*/ 0 h 196"/>
                <a:gd name="T4" fmla="*/ 408 w 934"/>
                <a:gd name="T5" fmla="*/ 4 h 196"/>
                <a:gd name="T6" fmla="*/ 374 w 934"/>
                <a:gd name="T7" fmla="*/ 10 h 196"/>
                <a:gd name="T8" fmla="*/ 336 w 934"/>
                <a:gd name="T9" fmla="*/ 22 h 196"/>
                <a:gd name="T10" fmla="*/ 296 w 934"/>
                <a:gd name="T11" fmla="*/ 38 h 196"/>
                <a:gd name="T12" fmla="*/ 250 w 934"/>
                <a:gd name="T13" fmla="*/ 60 h 196"/>
                <a:gd name="T14" fmla="*/ 230 w 934"/>
                <a:gd name="T15" fmla="*/ 70 h 196"/>
                <a:gd name="T16" fmla="*/ 204 w 934"/>
                <a:gd name="T17" fmla="*/ 86 h 196"/>
                <a:gd name="T18" fmla="*/ 174 w 934"/>
                <a:gd name="T19" fmla="*/ 104 h 196"/>
                <a:gd name="T20" fmla="*/ 142 w 934"/>
                <a:gd name="T21" fmla="*/ 122 h 196"/>
                <a:gd name="T22" fmla="*/ 106 w 934"/>
                <a:gd name="T23" fmla="*/ 140 h 196"/>
                <a:gd name="T24" fmla="*/ 70 w 934"/>
                <a:gd name="T25" fmla="*/ 154 h 196"/>
                <a:gd name="T26" fmla="*/ 34 w 934"/>
                <a:gd name="T27" fmla="*/ 164 h 196"/>
                <a:gd name="T28" fmla="*/ 0 w 934"/>
                <a:gd name="T29" fmla="*/ 168 h 196"/>
                <a:gd name="T30" fmla="*/ 0 w 934"/>
                <a:gd name="T31" fmla="*/ 196 h 196"/>
                <a:gd name="T32" fmla="*/ 34 w 934"/>
                <a:gd name="T33" fmla="*/ 192 h 196"/>
                <a:gd name="T34" fmla="*/ 70 w 934"/>
                <a:gd name="T35" fmla="*/ 182 h 196"/>
                <a:gd name="T36" fmla="*/ 106 w 934"/>
                <a:gd name="T37" fmla="*/ 168 h 196"/>
                <a:gd name="T38" fmla="*/ 142 w 934"/>
                <a:gd name="T39" fmla="*/ 150 h 196"/>
                <a:gd name="T40" fmla="*/ 174 w 934"/>
                <a:gd name="T41" fmla="*/ 132 h 196"/>
                <a:gd name="T42" fmla="*/ 204 w 934"/>
                <a:gd name="T43" fmla="*/ 114 h 196"/>
                <a:gd name="T44" fmla="*/ 230 w 934"/>
                <a:gd name="T45" fmla="*/ 98 h 196"/>
                <a:gd name="T46" fmla="*/ 250 w 934"/>
                <a:gd name="T47" fmla="*/ 88 h 196"/>
                <a:gd name="T48" fmla="*/ 296 w 934"/>
                <a:gd name="T49" fmla="*/ 66 h 196"/>
                <a:gd name="T50" fmla="*/ 336 w 934"/>
                <a:gd name="T51" fmla="*/ 50 h 196"/>
                <a:gd name="T52" fmla="*/ 374 w 934"/>
                <a:gd name="T53" fmla="*/ 38 h 196"/>
                <a:gd name="T54" fmla="*/ 408 w 934"/>
                <a:gd name="T55" fmla="*/ 32 h 196"/>
                <a:gd name="T56" fmla="*/ 438 w 934"/>
                <a:gd name="T57" fmla="*/ 28 h 196"/>
                <a:gd name="T58" fmla="*/ 468 w 934"/>
                <a:gd name="T59" fmla="*/ 28 h 196"/>
                <a:gd name="T60" fmla="*/ 496 w 934"/>
                <a:gd name="T61" fmla="*/ 28 h 196"/>
                <a:gd name="T62" fmla="*/ 526 w 934"/>
                <a:gd name="T63" fmla="*/ 32 h 196"/>
                <a:gd name="T64" fmla="*/ 560 w 934"/>
                <a:gd name="T65" fmla="*/ 38 h 196"/>
                <a:gd name="T66" fmla="*/ 598 w 934"/>
                <a:gd name="T67" fmla="*/ 50 h 196"/>
                <a:gd name="T68" fmla="*/ 638 w 934"/>
                <a:gd name="T69" fmla="*/ 66 h 196"/>
                <a:gd name="T70" fmla="*/ 684 w 934"/>
                <a:gd name="T71" fmla="*/ 88 h 196"/>
                <a:gd name="T72" fmla="*/ 704 w 934"/>
                <a:gd name="T73" fmla="*/ 98 h 196"/>
                <a:gd name="T74" fmla="*/ 730 w 934"/>
                <a:gd name="T75" fmla="*/ 114 h 196"/>
                <a:gd name="T76" fmla="*/ 760 w 934"/>
                <a:gd name="T77" fmla="*/ 132 h 196"/>
                <a:gd name="T78" fmla="*/ 792 w 934"/>
                <a:gd name="T79" fmla="*/ 150 h 196"/>
                <a:gd name="T80" fmla="*/ 828 w 934"/>
                <a:gd name="T81" fmla="*/ 168 h 196"/>
                <a:gd name="T82" fmla="*/ 864 w 934"/>
                <a:gd name="T83" fmla="*/ 182 h 196"/>
                <a:gd name="T84" fmla="*/ 900 w 934"/>
                <a:gd name="T85" fmla="*/ 192 h 196"/>
                <a:gd name="T86" fmla="*/ 934 w 934"/>
                <a:gd name="T87" fmla="*/ 196 h 196"/>
                <a:gd name="T88" fmla="*/ 934 w 934"/>
                <a:gd name="T89" fmla="*/ 168 h 196"/>
                <a:gd name="T90" fmla="*/ 900 w 934"/>
                <a:gd name="T91" fmla="*/ 164 h 196"/>
                <a:gd name="T92" fmla="*/ 864 w 934"/>
                <a:gd name="T93" fmla="*/ 154 h 196"/>
                <a:gd name="T94" fmla="*/ 828 w 934"/>
                <a:gd name="T95" fmla="*/ 140 h 196"/>
                <a:gd name="T96" fmla="*/ 792 w 934"/>
                <a:gd name="T97" fmla="*/ 122 h 196"/>
                <a:gd name="T98" fmla="*/ 760 w 934"/>
                <a:gd name="T99" fmla="*/ 104 h 196"/>
                <a:gd name="T100" fmla="*/ 730 w 934"/>
                <a:gd name="T101" fmla="*/ 86 h 196"/>
                <a:gd name="T102" fmla="*/ 704 w 934"/>
                <a:gd name="T103" fmla="*/ 70 h 196"/>
                <a:gd name="T104" fmla="*/ 684 w 934"/>
                <a:gd name="T105" fmla="*/ 60 h 196"/>
                <a:gd name="T106" fmla="*/ 638 w 934"/>
                <a:gd name="T107" fmla="*/ 38 h 196"/>
                <a:gd name="T108" fmla="*/ 598 w 934"/>
                <a:gd name="T109" fmla="*/ 22 h 196"/>
                <a:gd name="T110" fmla="*/ 560 w 934"/>
                <a:gd name="T111" fmla="*/ 10 h 196"/>
                <a:gd name="T112" fmla="*/ 526 w 934"/>
                <a:gd name="T113" fmla="*/ 4 h 196"/>
                <a:gd name="T114" fmla="*/ 496 w 934"/>
                <a:gd name="T115" fmla="*/ 0 h 196"/>
                <a:gd name="T116" fmla="*/ 468 w 934"/>
                <a:gd name="T117" fmla="*/ 0 h 19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34"/>
                <a:gd name="T178" fmla="*/ 0 h 196"/>
                <a:gd name="T179" fmla="*/ 934 w 934"/>
                <a:gd name="T180" fmla="*/ 196 h 19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34" h="196">
                  <a:moveTo>
                    <a:pt x="468" y="0"/>
                  </a:moveTo>
                  <a:lnTo>
                    <a:pt x="438" y="0"/>
                  </a:lnTo>
                  <a:lnTo>
                    <a:pt x="408" y="4"/>
                  </a:lnTo>
                  <a:lnTo>
                    <a:pt x="374" y="10"/>
                  </a:lnTo>
                  <a:lnTo>
                    <a:pt x="336" y="22"/>
                  </a:lnTo>
                  <a:lnTo>
                    <a:pt x="296" y="38"/>
                  </a:lnTo>
                  <a:lnTo>
                    <a:pt x="250" y="60"/>
                  </a:lnTo>
                  <a:lnTo>
                    <a:pt x="230" y="70"/>
                  </a:lnTo>
                  <a:lnTo>
                    <a:pt x="204" y="86"/>
                  </a:lnTo>
                  <a:lnTo>
                    <a:pt x="174" y="104"/>
                  </a:lnTo>
                  <a:lnTo>
                    <a:pt x="142" y="122"/>
                  </a:lnTo>
                  <a:lnTo>
                    <a:pt x="106" y="140"/>
                  </a:lnTo>
                  <a:lnTo>
                    <a:pt x="70" y="154"/>
                  </a:lnTo>
                  <a:lnTo>
                    <a:pt x="34" y="164"/>
                  </a:lnTo>
                  <a:lnTo>
                    <a:pt x="0" y="168"/>
                  </a:lnTo>
                  <a:lnTo>
                    <a:pt x="0" y="196"/>
                  </a:lnTo>
                  <a:lnTo>
                    <a:pt x="34" y="192"/>
                  </a:lnTo>
                  <a:lnTo>
                    <a:pt x="70" y="182"/>
                  </a:lnTo>
                  <a:lnTo>
                    <a:pt x="106" y="168"/>
                  </a:lnTo>
                  <a:lnTo>
                    <a:pt x="142" y="150"/>
                  </a:lnTo>
                  <a:lnTo>
                    <a:pt x="174" y="132"/>
                  </a:lnTo>
                  <a:lnTo>
                    <a:pt x="204" y="114"/>
                  </a:lnTo>
                  <a:lnTo>
                    <a:pt x="230" y="98"/>
                  </a:lnTo>
                  <a:lnTo>
                    <a:pt x="250" y="88"/>
                  </a:lnTo>
                  <a:lnTo>
                    <a:pt x="296" y="66"/>
                  </a:lnTo>
                  <a:lnTo>
                    <a:pt x="336" y="50"/>
                  </a:lnTo>
                  <a:lnTo>
                    <a:pt x="374" y="38"/>
                  </a:lnTo>
                  <a:lnTo>
                    <a:pt x="408" y="32"/>
                  </a:lnTo>
                  <a:lnTo>
                    <a:pt x="438" y="28"/>
                  </a:lnTo>
                  <a:lnTo>
                    <a:pt x="468" y="28"/>
                  </a:lnTo>
                  <a:lnTo>
                    <a:pt x="496" y="28"/>
                  </a:lnTo>
                  <a:lnTo>
                    <a:pt x="526" y="32"/>
                  </a:lnTo>
                  <a:lnTo>
                    <a:pt x="560" y="38"/>
                  </a:lnTo>
                  <a:lnTo>
                    <a:pt x="598" y="50"/>
                  </a:lnTo>
                  <a:lnTo>
                    <a:pt x="638" y="66"/>
                  </a:lnTo>
                  <a:lnTo>
                    <a:pt x="684" y="88"/>
                  </a:lnTo>
                  <a:lnTo>
                    <a:pt x="704" y="98"/>
                  </a:lnTo>
                  <a:lnTo>
                    <a:pt x="730" y="114"/>
                  </a:lnTo>
                  <a:lnTo>
                    <a:pt x="760" y="132"/>
                  </a:lnTo>
                  <a:lnTo>
                    <a:pt x="792" y="150"/>
                  </a:lnTo>
                  <a:lnTo>
                    <a:pt x="828" y="168"/>
                  </a:lnTo>
                  <a:lnTo>
                    <a:pt x="864" y="182"/>
                  </a:lnTo>
                  <a:lnTo>
                    <a:pt x="900" y="192"/>
                  </a:lnTo>
                  <a:lnTo>
                    <a:pt x="934" y="196"/>
                  </a:lnTo>
                  <a:lnTo>
                    <a:pt x="934" y="168"/>
                  </a:lnTo>
                  <a:lnTo>
                    <a:pt x="900" y="164"/>
                  </a:lnTo>
                  <a:lnTo>
                    <a:pt x="864" y="154"/>
                  </a:lnTo>
                  <a:lnTo>
                    <a:pt x="828" y="140"/>
                  </a:lnTo>
                  <a:lnTo>
                    <a:pt x="792" y="122"/>
                  </a:lnTo>
                  <a:lnTo>
                    <a:pt x="760" y="104"/>
                  </a:lnTo>
                  <a:lnTo>
                    <a:pt x="730" y="86"/>
                  </a:lnTo>
                  <a:lnTo>
                    <a:pt x="704" y="70"/>
                  </a:lnTo>
                  <a:lnTo>
                    <a:pt x="684" y="60"/>
                  </a:lnTo>
                  <a:lnTo>
                    <a:pt x="638" y="38"/>
                  </a:lnTo>
                  <a:lnTo>
                    <a:pt x="598" y="22"/>
                  </a:lnTo>
                  <a:lnTo>
                    <a:pt x="560" y="10"/>
                  </a:lnTo>
                  <a:lnTo>
                    <a:pt x="526" y="4"/>
                  </a:lnTo>
                  <a:lnTo>
                    <a:pt x="496" y="0"/>
                  </a:lnTo>
                  <a:lnTo>
                    <a:pt x="468" y="0"/>
                  </a:lnTo>
                  <a:close/>
                </a:path>
              </a:pathLst>
            </a:custGeom>
            <a:solidFill>
              <a:srgbClr val="BABABA"/>
            </a:solidFill>
            <a:ln w="0">
              <a:solidFill>
                <a:srgbClr val="BABAB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3" name="Freeform 232"/>
            <p:cNvSpPr>
              <a:spLocks/>
            </p:cNvSpPr>
            <p:nvPr/>
          </p:nvSpPr>
          <p:spPr bwMode="auto">
            <a:xfrm>
              <a:off x="4425" y="2823"/>
              <a:ext cx="934" cy="196"/>
            </a:xfrm>
            <a:custGeom>
              <a:avLst/>
              <a:gdLst>
                <a:gd name="T0" fmla="*/ 468 w 934"/>
                <a:gd name="T1" fmla="*/ 0 h 196"/>
                <a:gd name="T2" fmla="*/ 438 w 934"/>
                <a:gd name="T3" fmla="*/ 0 h 196"/>
                <a:gd name="T4" fmla="*/ 408 w 934"/>
                <a:gd name="T5" fmla="*/ 4 h 196"/>
                <a:gd name="T6" fmla="*/ 374 w 934"/>
                <a:gd name="T7" fmla="*/ 10 h 196"/>
                <a:gd name="T8" fmla="*/ 336 w 934"/>
                <a:gd name="T9" fmla="*/ 22 h 196"/>
                <a:gd name="T10" fmla="*/ 296 w 934"/>
                <a:gd name="T11" fmla="*/ 38 h 196"/>
                <a:gd name="T12" fmla="*/ 250 w 934"/>
                <a:gd name="T13" fmla="*/ 60 h 196"/>
                <a:gd name="T14" fmla="*/ 230 w 934"/>
                <a:gd name="T15" fmla="*/ 70 h 196"/>
                <a:gd name="T16" fmla="*/ 204 w 934"/>
                <a:gd name="T17" fmla="*/ 86 h 196"/>
                <a:gd name="T18" fmla="*/ 174 w 934"/>
                <a:gd name="T19" fmla="*/ 104 h 196"/>
                <a:gd name="T20" fmla="*/ 142 w 934"/>
                <a:gd name="T21" fmla="*/ 122 h 196"/>
                <a:gd name="T22" fmla="*/ 106 w 934"/>
                <a:gd name="T23" fmla="*/ 140 h 196"/>
                <a:gd name="T24" fmla="*/ 70 w 934"/>
                <a:gd name="T25" fmla="*/ 154 h 196"/>
                <a:gd name="T26" fmla="*/ 34 w 934"/>
                <a:gd name="T27" fmla="*/ 164 h 196"/>
                <a:gd name="T28" fmla="*/ 0 w 934"/>
                <a:gd name="T29" fmla="*/ 168 h 196"/>
                <a:gd name="T30" fmla="*/ 0 w 934"/>
                <a:gd name="T31" fmla="*/ 196 h 196"/>
                <a:gd name="T32" fmla="*/ 34 w 934"/>
                <a:gd name="T33" fmla="*/ 192 h 196"/>
                <a:gd name="T34" fmla="*/ 70 w 934"/>
                <a:gd name="T35" fmla="*/ 182 h 196"/>
                <a:gd name="T36" fmla="*/ 106 w 934"/>
                <a:gd name="T37" fmla="*/ 168 h 196"/>
                <a:gd name="T38" fmla="*/ 142 w 934"/>
                <a:gd name="T39" fmla="*/ 150 h 196"/>
                <a:gd name="T40" fmla="*/ 174 w 934"/>
                <a:gd name="T41" fmla="*/ 132 h 196"/>
                <a:gd name="T42" fmla="*/ 204 w 934"/>
                <a:gd name="T43" fmla="*/ 114 h 196"/>
                <a:gd name="T44" fmla="*/ 230 w 934"/>
                <a:gd name="T45" fmla="*/ 98 h 196"/>
                <a:gd name="T46" fmla="*/ 250 w 934"/>
                <a:gd name="T47" fmla="*/ 88 h 196"/>
                <a:gd name="T48" fmla="*/ 296 w 934"/>
                <a:gd name="T49" fmla="*/ 66 h 196"/>
                <a:gd name="T50" fmla="*/ 336 w 934"/>
                <a:gd name="T51" fmla="*/ 50 h 196"/>
                <a:gd name="T52" fmla="*/ 374 w 934"/>
                <a:gd name="T53" fmla="*/ 38 h 196"/>
                <a:gd name="T54" fmla="*/ 408 w 934"/>
                <a:gd name="T55" fmla="*/ 32 h 196"/>
                <a:gd name="T56" fmla="*/ 438 w 934"/>
                <a:gd name="T57" fmla="*/ 28 h 196"/>
                <a:gd name="T58" fmla="*/ 468 w 934"/>
                <a:gd name="T59" fmla="*/ 28 h 196"/>
                <a:gd name="T60" fmla="*/ 496 w 934"/>
                <a:gd name="T61" fmla="*/ 28 h 196"/>
                <a:gd name="T62" fmla="*/ 526 w 934"/>
                <a:gd name="T63" fmla="*/ 32 h 196"/>
                <a:gd name="T64" fmla="*/ 560 w 934"/>
                <a:gd name="T65" fmla="*/ 38 h 196"/>
                <a:gd name="T66" fmla="*/ 598 w 934"/>
                <a:gd name="T67" fmla="*/ 50 h 196"/>
                <a:gd name="T68" fmla="*/ 638 w 934"/>
                <a:gd name="T69" fmla="*/ 66 h 196"/>
                <a:gd name="T70" fmla="*/ 684 w 934"/>
                <a:gd name="T71" fmla="*/ 88 h 196"/>
                <a:gd name="T72" fmla="*/ 704 w 934"/>
                <a:gd name="T73" fmla="*/ 98 h 196"/>
                <a:gd name="T74" fmla="*/ 730 w 934"/>
                <a:gd name="T75" fmla="*/ 114 h 196"/>
                <a:gd name="T76" fmla="*/ 760 w 934"/>
                <a:gd name="T77" fmla="*/ 132 h 196"/>
                <a:gd name="T78" fmla="*/ 792 w 934"/>
                <a:gd name="T79" fmla="*/ 150 h 196"/>
                <a:gd name="T80" fmla="*/ 828 w 934"/>
                <a:gd name="T81" fmla="*/ 168 h 196"/>
                <a:gd name="T82" fmla="*/ 864 w 934"/>
                <a:gd name="T83" fmla="*/ 182 h 196"/>
                <a:gd name="T84" fmla="*/ 900 w 934"/>
                <a:gd name="T85" fmla="*/ 192 h 196"/>
                <a:gd name="T86" fmla="*/ 934 w 934"/>
                <a:gd name="T87" fmla="*/ 196 h 196"/>
                <a:gd name="T88" fmla="*/ 934 w 934"/>
                <a:gd name="T89" fmla="*/ 168 h 196"/>
                <a:gd name="T90" fmla="*/ 900 w 934"/>
                <a:gd name="T91" fmla="*/ 164 h 196"/>
                <a:gd name="T92" fmla="*/ 864 w 934"/>
                <a:gd name="T93" fmla="*/ 154 h 196"/>
                <a:gd name="T94" fmla="*/ 828 w 934"/>
                <a:gd name="T95" fmla="*/ 140 h 196"/>
                <a:gd name="T96" fmla="*/ 792 w 934"/>
                <a:gd name="T97" fmla="*/ 122 h 196"/>
                <a:gd name="T98" fmla="*/ 760 w 934"/>
                <a:gd name="T99" fmla="*/ 104 h 196"/>
                <a:gd name="T100" fmla="*/ 730 w 934"/>
                <a:gd name="T101" fmla="*/ 86 h 196"/>
                <a:gd name="T102" fmla="*/ 704 w 934"/>
                <a:gd name="T103" fmla="*/ 70 h 196"/>
                <a:gd name="T104" fmla="*/ 684 w 934"/>
                <a:gd name="T105" fmla="*/ 60 h 196"/>
                <a:gd name="T106" fmla="*/ 638 w 934"/>
                <a:gd name="T107" fmla="*/ 38 h 196"/>
                <a:gd name="T108" fmla="*/ 598 w 934"/>
                <a:gd name="T109" fmla="*/ 22 h 196"/>
                <a:gd name="T110" fmla="*/ 560 w 934"/>
                <a:gd name="T111" fmla="*/ 10 h 196"/>
                <a:gd name="T112" fmla="*/ 526 w 934"/>
                <a:gd name="T113" fmla="*/ 4 h 196"/>
                <a:gd name="T114" fmla="*/ 496 w 934"/>
                <a:gd name="T115" fmla="*/ 0 h 196"/>
                <a:gd name="T116" fmla="*/ 468 w 934"/>
                <a:gd name="T117" fmla="*/ 0 h 19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34"/>
                <a:gd name="T178" fmla="*/ 0 h 196"/>
                <a:gd name="T179" fmla="*/ 934 w 934"/>
                <a:gd name="T180" fmla="*/ 196 h 19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34" h="196">
                  <a:moveTo>
                    <a:pt x="468" y="0"/>
                  </a:moveTo>
                  <a:lnTo>
                    <a:pt x="438" y="0"/>
                  </a:lnTo>
                  <a:lnTo>
                    <a:pt x="408" y="4"/>
                  </a:lnTo>
                  <a:lnTo>
                    <a:pt x="374" y="10"/>
                  </a:lnTo>
                  <a:lnTo>
                    <a:pt x="336" y="22"/>
                  </a:lnTo>
                  <a:lnTo>
                    <a:pt x="296" y="38"/>
                  </a:lnTo>
                  <a:lnTo>
                    <a:pt x="250" y="60"/>
                  </a:lnTo>
                  <a:lnTo>
                    <a:pt x="230" y="70"/>
                  </a:lnTo>
                  <a:lnTo>
                    <a:pt x="204" y="86"/>
                  </a:lnTo>
                  <a:lnTo>
                    <a:pt x="174" y="104"/>
                  </a:lnTo>
                  <a:lnTo>
                    <a:pt x="142" y="122"/>
                  </a:lnTo>
                  <a:lnTo>
                    <a:pt x="106" y="140"/>
                  </a:lnTo>
                  <a:lnTo>
                    <a:pt x="70" y="154"/>
                  </a:lnTo>
                  <a:lnTo>
                    <a:pt x="34" y="164"/>
                  </a:lnTo>
                  <a:lnTo>
                    <a:pt x="0" y="168"/>
                  </a:lnTo>
                  <a:lnTo>
                    <a:pt x="0" y="196"/>
                  </a:lnTo>
                  <a:lnTo>
                    <a:pt x="34" y="192"/>
                  </a:lnTo>
                  <a:lnTo>
                    <a:pt x="70" y="182"/>
                  </a:lnTo>
                  <a:lnTo>
                    <a:pt x="106" y="168"/>
                  </a:lnTo>
                  <a:lnTo>
                    <a:pt x="142" y="150"/>
                  </a:lnTo>
                  <a:lnTo>
                    <a:pt x="174" y="132"/>
                  </a:lnTo>
                  <a:lnTo>
                    <a:pt x="204" y="114"/>
                  </a:lnTo>
                  <a:lnTo>
                    <a:pt x="230" y="98"/>
                  </a:lnTo>
                  <a:lnTo>
                    <a:pt x="250" y="88"/>
                  </a:lnTo>
                  <a:lnTo>
                    <a:pt x="296" y="66"/>
                  </a:lnTo>
                  <a:lnTo>
                    <a:pt x="336" y="50"/>
                  </a:lnTo>
                  <a:lnTo>
                    <a:pt x="374" y="38"/>
                  </a:lnTo>
                  <a:lnTo>
                    <a:pt x="408" y="32"/>
                  </a:lnTo>
                  <a:lnTo>
                    <a:pt x="438" y="28"/>
                  </a:lnTo>
                  <a:lnTo>
                    <a:pt x="468" y="28"/>
                  </a:lnTo>
                  <a:lnTo>
                    <a:pt x="496" y="28"/>
                  </a:lnTo>
                  <a:lnTo>
                    <a:pt x="526" y="32"/>
                  </a:lnTo>
                  <a:lnTo>
                    <a:pt x="560" y="38"/>
                  </a:lnTo>
                  <a:lnTo>
                    <a:pt x="598" y="50"/>
                  </a:lnTo>
                  <a:lnTo>
                    <a:pt x="638" y="66"/>
                  </a:lnTo>
                  <a:lnTo>
                    <a:pt x="684" y="88"/>
                  </a:lnTo>
                  <a:lnTo>
                    <a:pt x="704" y="98"/>
                  </a:lnTo>
                  <a:lnTo>
                    <a:pt x="730" y="114"/>
                  </a:lnTo>
                  <a:lnTo>
                    <a:pt x="760" y="132"/>
                  </a:lnTo>
                  <a:lnTo>
                    <a:pt x="792" y="150"/>
                  </a:lnTo>
                  <a:lnTo>
                    <a:pt x="828" y="168"/>
                  </a:lnTo>
                  <a:lnTo>
                    <a:pt x="864" y="182"/>
                  </a:lnTo>
                  <a:lnTo>
                    <a:pt x="900" y="192"/>
                  </a:lnTo>
                  <a:lnTo>
                    <a:pt x="934" y="196"/>
                  </a:lnTo>
                  <a:lnTo>
                    <a:pt x="934" y="168"/>
                  </a:lnTo>
                  <a:lnTo>
                    <a:pt x="900" y="164"/>
                  </a:lnTo>
                  <a:lnTo>
                    <a:pt x="864" y="154"/>
                  </a:lnTo>
                  <a:lnTo>
                    <a:pt x="828" y="140"/>
                  </a:lnTo>
                  <a:lnTo>
                    <a:pt x="792" y="122"/>
                  </a:lnTo>
                  <a:lnTo>
                    <a:pt x="760" y="104"/>
                  </a:lnTo>
                  <a:lnTo>
                    <a:pt x="730" y="86"/>
                  </a:lnTo>
                  <a:lnTo>
                    <a:pt x="704" y="70"/>
                  </a:lnTo>
                  <a:lnTo>
                    <a:pt x="684" y="60"/>
                  </a:lnTo>
                  <a:lnTo>
                    <a:pt x="638" y="38"/>
                  </a:lnTo>
                  <a:lnTo>
                    <a:pt x="598" y="22"/>
                  </a:lnTo>
                  <a:lnTo>
                    <a:pt x="560" y="10"/>
                  </a:lnTo>
                  <a:lnTo>
                    <a:pt x="526" y="4"/>
                  </a:lnTo>
                  <a:lnTo>
                    <a:pt x="496" y="0"/>
                  </a:lnTo>
                  <a:lnTo>
                    <a:pt x="46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4" name="Rectangle 233"/>
            <p:cNvSpPr>
              <a:spLocks noChangeArrowheads="1"/>
            </p:cNvSpPr>
            <p:nvPr/>
          </p:nvSpPr>
          <p:spPr bwMode="auto">
            <a:xfrm>
              <a:off x="5071" y="2849"/>
              <a:ext cx="20" cy="6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5" name="Rectangle 234"/>
            <p:cNvSpPr>
              <a:spLocks noChangeArrowheads="1"/>
            </p:cNvSpPr>
            <p:nvPr/>
          </p:nvSpPr>
          <p:spPr bwMode="auto">
            <a:xfrm>
              <a:off x="4899" y="2465"/>
              <a:ext cx="154" cy="30"/>
            </a:xfrm>
            <a:prstGeom prst="rect">
              <a:avLst/>
            </a:prstGeom>
            <a:solidFill>
              <a:srgbClr val="3D96E3"/>
            </a:solidFill>
            <a:ln w="0">
              <a:solidFill>
                <a:srgbClr val="3D96E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6" name="Rectangle 235"/>
            <p:cNvSpPr>
              <a:spLocks noChangeArrowheads="1"/>
            </p:cNvSpPr>
            <p:nvPr/>
          </p:nvSpPr>
          <p:spPr bwMode="auto">
            <a:xfrm>
              <a:off x="4899" y="2465"/>
              <a:ext cx="154" cy="3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7" name="Rectangle 236"/>
            <p:cNvSpPr>
              <a:spLocks noChangeArrowheads="1"/>
            </p:cNvSpPr>
            <p:nvPr/>
          </p:nvSpPr>
          <p:spPr bwMode="auto">
            <a:xfrm>
              <a:off x="5139" y="2465"/>
              <a:ext cx="154" cy="30"/>
            </a:xfrm>
            <a:prstGeom prst="rect">
              <a:avLst/>
            </a:prstGeom>
            <a:solidFill>
              <a:srgbClr val="3D96E3"/>
            </a:solidFill>
            <a:ln w="0">
              <a:solidFill>
                <a:srgbClr val="3D96E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8" name="Rectangle 237"/>
            <p:cNvSpPr>
              <a:spLocks noChangeArrowheads="1"/>
            </p:cNvSpPr>
            <p:nvPr/>
          </p:nvSpPr>
          <p:spPr bwMode="auto">
            <a:xfrm>
              <a:off x="5139" y="2465"/>
              <a:ext cx="154" cy="3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9" name="Rectangle 238"/>
            <p:cNvSpPr>
              <a:spLocks noChangeArrowheads="1"/>
            </p:cNvSpPr>
            <p:nvPr/>
          </p:nvSpPr>
          <p:spPr bwMode="auto">
            <a:xfrm>
              <a:off x="4883" y="2599"/>
              <a:ext cx="154" cy="30"/>
            </a:xfrm>
            <a:prstGeom prst="rect">
              <a:avLst/>
            </a:prstGeom>
            <a:solidFill>
              <a:srgbClr val="3D96E3"/>
            </a:solidFill>
            <a:ln w="0">
              <a:solidFill>
                <a:srgbClr val="3D96E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0" name="Rectangle 239"/>
            <p:cNvSpPr>
              <a:spLocks noChangeArrowheads="1"/>
            </p:cNvSpPr>
            <p:nvPr/>
          </p:nvSpPr>
          <p:spPr bwMode="auto">
            <a:xfrm>
              <a:off x="4883" y="2599"/>
              <a:ext cx="154" cy="3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1" name="Rectangle 240"/>
            <p:cNvSpPr>
              <a:spLocks noChangeArrowheads="1"/>
            </p:cNvSpPr>
            <p:nvPr/>
          </p:nvSpPr>
          <p:spPr bwMode="auto">
            <a:xfrm>
              <a:off x="5123" y="2599"/>
              <a:ext cx="154" cy="30"/>
            </a:xfrm>
            <a:prstGeom prst="rect">
              <a:avLst/>
            </a:prstGeom>
            <a:solidFill>
              <a:srgbClr val="3D96E3"/>
            </a:solidFill>
            <a:ln w="0">
              <a:solidFill>
                <a:srgbClr val="3D96E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2" name="Rectangle 241"/>
            <p:cNvSpPr>
              <a:spLocks noChangeArrowheads="1"/>
            </p:cNvSpPr>
            <p:nvPr/>
          </p:nvSpPr>
          <p:spPr bwMode="auto">
            <a:xfrm>
              <a:off x="5123" y="2599"/>
              <a:ext cx="154" cy="3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3" name="Rectangle 242"/>
            <p:cNvSpPr>
              <a:spLocks noChangeArrowheads="1"/>
            </p:cNvSpPr>
            <p:nvPr/>
          </p:nvSpPr>
          <p:spPr bwMode="auto">
            <a:xfrm>
              <a:off x="4883" y="2647"/>
              <a:ext cx="154" cy="28"/>
            </a:xfrm>
            <a:prstGeom prst="rect">
              <a:avLst/>
            </a:prstGeom>
            <a:solidFill>
              <a:srgbClr val="3D96E3"/>
            </a:solidFill>
            <a:ln w="0">
              <a:solidFill>
                <a:srgbClr val="3D96E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4" name="Rectangle 243"/>
            <p:cNvSpPr>
              <a:spLocks noChangeArrowheads="1"/>
            </p:cNvSpPr>
            <p:nvPr/>
          </p:nvSpPr>
          <p:spPr bwMode="auto">
            <a:xfrm>
              <a:off x="4883" y="2647"/>
              <a:ext cx="154" cy="28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5" name="Rectangle 244"/>
            <p:cNvSpPr>
              <a:spLocks noChangeArrowheads="1"/>
            </p:cNvSpPr>
            <p:nvPr/>
          </p:nvSpPr>
          <p:spPr bwMode="auto">
            <a:xfrm>
              <a:off x="5123" y="2647"/>
              <a:ext cx="154" cy="28"/>
            </a:xfrm>
            <a:prstGeom prst="rect">
              <a:avLst/>
            </a:prstGeom>
            <a:solidFill>
              <a:srgbClr val="3D96E3"/>
            </a:solidFill>
            <a:ln w="0">
              <a:solidFill>
                <a:srgbClr val="3D96E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6" name="Rectangle 245"/>
            <p:cNvSpPr>
              <a:spLocks noChangeArrowheads="1"/>
            </p:cNvSpPr>
            <p:nvPr/>
          </p:nvSpPr>
          <p:spPr bwMode="auto">
            <a:xfrm>
              <a:off x="5123" y="2647"/>
              <a:ext cx="154" cy="28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7" name="Rectangle 246"/>
            <p:cNvSpPr>
              <a:spLocks noChangeArrowheads="1"/>
            </p:cNvSpPr>
            <p:nvPr/>
          </p:nvSpPr>
          <p:spPr bwMode="auto">
            <a:xfrm>
              <a:off x="4899" y="2419"/>
              <a:ext cx="154" cy="28"/>
            </a:xfrm>
            <a:prstGeom prst="rect">
              <a:avLst/>
            </a:prstGeom>
            <a:solidFill>
              <a:srgbClr val="3D96E3"/>
            </a:solidFill>
            <a:ln w="0">
              <a:solidFill>
                <a:srgbClr val="3D96E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8" name="Rectangle 247"/>
            <p:cNvSpPr>
              <a:spLocks noChangeArrowheads="1"/>
            </p:cNvSpPr>
            <p:nvPr/>
          </p:nvSpPr>
          <p:spPr bwMode="auto">
            <a:xfrm>
              <a:off x="4899" y="2419"/>
              <a:ext cx="154" cy="28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9" name="Rectangle 248"/>
            <p:cNvSpPr>
              <a:spLocks noChangeArrowheads="1"/>
            </p:cNvSpPr>
            <p:nvPr/>
          </p:nvSpPr>
          <p:spPr bwMode="auto">
            <a:xfrm>
              <a:off x="5139" y="2419"/>
              <a:ext cx="154" cy="28"/>
            </a:xfrm>
            <a:prstGeom prst="rect">
              <a:avLst/>
            </a:prstGeom>
            <a:solidFill>
              <a:srgbClr val="3D96E3"/>
            </a:solidFill>
            <a:ln w="0">
              <a:solidFill>
                <a:srgbClr val="3D96E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0" name="Rectangle 249"/>
            <p:cNvSpPr>
              <a:spLocks noChangeArrowheads="1"/>
            </p:cNvSpPr>
            <p:nvPr/>
          </p:nvSpPr>
          <p:spPr bwMode="auto">
            <a:xfrm>
              <a:off x="5139" y="2419"/>
              <a:ext cx="154" cy="28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1" name="Rectangle 250"/>
            <p:cNvSpPr>
              <a:spLocks noChangeArrowheads="1"/>
            </p:cNvSpPr>
            <p:nvPr/>
          </p:nvSpPr>
          <p:spPr bwMode="auto">
            <a:xfrm>
              <a:off x="5363" y="1827"/>
              <a:ext cx="10" cy="464"/>
            </a:xfrm>
            <a:prstGeom prst="rect">
              <a:avLst/>
            </a:prstGeom>
            <a:solidFill>
              <a:srgbClr val="BABABA"/>
            </a:solidFill>
            <a:ln w="0">
              <a:solidFill>
                <a:srgbClr val="BABAB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2" name="Rectangle 251"/>
            <p:cNvSpPr>
              <a:spLocks noChangeArrowheads="1"/>
            </p:cNvSpPr>
            <p:nvPr/>
          </p:nvSpPr>
          <p:spPr bwMode="auto">
            <a:xfrm>
              <a:off x="5363" y="1827"/>
              <a:ext cx="10" cy="464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3" name="Rectangle 252"/>
            <p:cNvSpPr>
              <a:spLocks noChangeArrowheads="1"/>
            </p:cNvSpPr>
            <p:nvPr/>
          </p:nvSpPr>
          <p:spPr bwMode="auto">
            <a:xfrm flipH="1">
              <a:off x="4882" y="3309"/>
              <a:ext cx="41" cy="42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4" name="Rectangle 253"/>
            <p:cNvSpPr>
              <a:spLocks noChangeArrowheads="1"/>
            </p:cNvSpPr>
            <p:nvPr/>
          </p:nvSpPr>
          <p:spPr bwMode="auto">
            <a:xfrm flipH="1">
              <a:off x="4882" y="2815"/>
              <a:ext cx="41" cy="42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345" name="Picture 254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2775"/>
              <a:ext cx="1060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8" name="Rectangle 255"/>
          <p:cNvSpPr>
            <a:spLocks noChangeArrowheads="1"/>
          </p:cNvSpPr>
          <p:nvPr/>
        </p:nvSpPr>
        <p:spPr bwMode="auto">
          <a:xfrm>
            <a:off x="8259765" y="4767265"/>
            <a:ext cx="42863" cy="11271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008" name="Rectangle 256"/>
          <p:cNvSpPr>
            <a:spLocks noChangeArrowheads="1"/>
          </p:cNvSpPr>
          <p:nvPr/>
        </p:nvSpPr>
        <p:spPr bwMode="auto">
          <a:xfrm>
            <a:off x="1179513" y="765177"/>
            <a:ext cx="8180387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6" rIns="91430" bIns="45716" anchor="ctr"/>
          <a:lstStyle/>
          <a:p>
            <a:pPr algn="ctr">
              <a:defRPr/>
            </a:pPr>
            <a:endParaRPr lang="sv-SE" sz="4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80" name="Rectangle 257"/>
          <p:cNvSpPr>
            <a:spLocks noChangeArrowheads="1"/>
          </p:cNvSpPr>
          <p:nvPr/>
        </p:nvSpPr>
        <p:spPr bwMode="auto">
          <a:xfrm>
            <a:off x="8142290" y="3976689"/>
            <a:ext cx="347663" cy="10001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Rectangle 258"/>
          <p:cNvSpPr>
            <a:spLocks noChangeArrowheads="1"/>
          </p:cNvSpPr>
          <p:nvPr/>
        </p:nvSpPr>
        <p:spPr bwMode="auto">
          <a:xfrm>
            <a:off x="8250237" y="3976689"/>
            <a:ext cx="131763" cy="10001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2" name="Rectangle 259"/>
          <p:cNvSpPr>
            <a:spLocks noChangeArrowheads="1"/>
          </p:cNvSpPr>
          <p:nvPr/>
        </p:nvSpPr>
        <p:spPr bwMode="auto">
          <a:xfrm>
            <a:off x="8291515" y="3976689"/>
            <a:ext cx="42863" cy="10001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083" name="Picture 26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5939" y="3808414"/>
            <a:ext cx="361951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4" name="Rectangle 261"/>
          <p:cNvSpPr>
            <a:spLocks noChangeArrowheads="1"/>
          </p:cNvSpPr>
          <p:nvPr/>
        </p:nvSpPr>
        <p:spPr bwMode="auto">
          <a:xfrm>
            <a:off x="8258175" y="4756151"/>
            <a:ext cx="50800" cy="13176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014" name="AutoShape 262"/>
          <p:cNvSpPr>
            <a:spLocks noChangeArrowheads="1"/>
          </p:cNvSpPr>
          <p:nvPr/>
        </p:nvSpPr>
        <p:spPr bwMode="auto">
          <a:xfrm rot="-5400000">
            <a:off x="8017670" y="5563395"/>
            <a:ext cx="528638" cy="171451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93 w 21600"/>
              <a:gd name="T13" fmla="*/ 0 h 21600"/>
              <a:gd name="T14" fmla="*/ 21207 w 21600"/>
              <a:gd name="T15" fmla="*/ 1296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690" y="10657"/>
                </a:moveTo>
                <a:cubicBezTo>
                  <a:pt x="2768" y="6233"/>
                  <a:pt x="6376" y="2688"/>
                  <a:pt x="10800" y="2689"/>
                </a:cubicBezTo>
                <a:cubicBezTo>
                  <a:pt x="15223" y="2689"/>
                  <a:pt x="18831" y="6233"/>
                  <a:pt x="18909" y="10657"/>
                </a:cubicBezTo>
                <a:lnTo>
                  <a:pt x="21598" y="10609"/>
                </a:lnTo>
                <a:cubicBezTo>
                  <a:pt x="21494" y="4720"/>
                  <a:pt x="16690" y="-1"/>
                  <a:pt x="10799" y="0"/>
                </a:cubicBezTo>
                <a:cubicBezTo>
                  <a:pt x="4909" y="0"/>
                  <a:pt x="105" y="4720"/>
                  <a:pt x="1" y="10609"/>
                </a:cubicBezTo>
                <a:close/>
              </a:path>
            </a:pathLst>
          </a:custGeom>
          <a:solidFill>
            <a:srgbClr val="00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015" name="AutoShape 263"/>
          <p:cNvSpPr>
            <a:spLocks noChangeArrowheads="1"/>
          </p:cNvSpPr>
          <p:nvPr/>
        </p:nvSpPr>
        <p:spPr bwMode="auto">
          <a:xfrm rot="-5400000">
            <a:off x="8024022" y="5564982"/>
            <a:ext cx="528637" cy="171451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93 w 21600"/>
              <a:gd name="T13" fmla="*/ 0 h 21600"/>
              <a:gd name="T14" fmla="*/ 21207 w 21600"/>
              <a:gd name="T15" fmla="*/ 1296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690" y="10657"/>
                </a:moveTo>
                <a:cubicBezTo>
                  <a:pt x="2768" y="6233"/>
                  <a:pt x="6376" y="2688"/>
                  <a:pt x="10800" y="2689"/>
                </a:cubicBezTo>
                <a:cubicBezTo>
                  <a:pt x="15223" y="2689"/>
                  <a:pt x="18831" y="6233"/>
                  <a:pt x="18909" y="10657"/>
                </a:cubicBezTo>
                <a:lnTo>
                  <a:pt x="21598" y="10609"/>
                </a:lnTo>
                <a:cubicBezTo>
                  <a:pt x="21494" y="4720"/>
                  <a:pt x="16690" y="-1"/>
                  <a:pt x="10799" y="0"/>
                </a:cubicBezTo>
                <a:cubicBezTo>
                  <a:pt x="4909" y="0"/>
                  <a:pt x="105" y="4720"/>
                  <a:pt x="1" y="10609"/>
                </a:cubicBez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016" name="AutoShape 264"/>
          <p:cNvSpPr>
            <a:spLocks noChangeArrowheads="1"/>
          </p:cNvSpPr>
          <p:nvPr/>
        </p:nvSpPr>
        <p:spPr bwMode="auto">
          <a:xfrm rot="-5400000">
            <a:off x="8017670" y="5563395"/>
            <a:ext cx="528638" cy="171451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93 w 21600"/>
              <a:gd name="T13" fmla="*/ 0 h 21600"/>
              <a:gd name="T14" fmla="*/ 21207 w 21600"/>
              <a:gd name="T15" fmla="*/ 1296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690" y="10657"/>
                </a:moveTo>
                <a:cubicBezTo>
                  <a:pt x="2768" y="6233"/>
                  <a:pt x="6376" y="2688"/>
                  <a:pt x="10800" y="2689"/>
                </a:cubicBezTo>
                <a:cubicBezTo>
                  <a:pt x="15223" y="2689"/>
                  <a:pt x="18831" y="6233"/>
                  <a:pt x="18909" y="10657"/>
                </a:cubicBezTo>
                <a:lnTo>
                  <a:pt x="21598" y="10609"/>
                </a:lnTo>
                <a:cubicBezTo>
                  <a:pt x="21494" y="4720"/>
                  <a:pt x="16690" y="-1"/>
                  <a:pt x="10799" y="0"/>
                </a:cubicBezTo>
                <a:cubicBezTo>
                  <a:pt x="4909" y="0"/>
                  <a:pt x="105" y="4720"/>
                  <a:pt x="1" y="10609"/>
                </a:cubicBezTo>
                <a:close/>
              </a:path>
            </a:pathLst>
          </a:cu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088" name="Picture 265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3275" y="5461000"/>
            <a:ext cx="165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018" name="AutoShape 266"/>
          <p:cNvSpPr>
            <a:spLocks noChangeArrowheads="1"/>
          </p:cNvSpPr>
          <p:nvPr/>
        </p:nvSpPr>
        <p:spPr bwMode="auto">
          <a:xfrm rot="5400000" flipH="1">
            <a:off x="8018465" y="5564187"/>
            <a:ext cx="530225" cy="171451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93 w 21600"/>
              <a:gd name="T13" fmla="*/ 0 h 21600"/>
              <a:gd name="T14" fmla="*/ 21207 w 21600"/>
              <a:gd name="T15" fmla="*/ 1296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690" y="10657"/>
                </a:moveTo>
                <a:cubicBezTo>
                  <a:pt x="2768" y="6233"/>
                  <a:pt x="6376" y="2688"/>
                  <a:pt x="10800" y="2689"/>
                </a:cubicBezTo>
                <a:cubicBezTo>
                  <a:pt x="15223" y="2689"/>
                  <a:pt x="18831" y="6233"/>
                  <a:pt x="18909" y="10657"/>
                </a:cubicBezTo>
                <a:lnTo>
                  <a:pt x="21598" y="10609"/>
                </a:lnTo>
                <a:cubicBezTo>
                  <a:pt x="21494" y="4720"/>
                  <a:pt x="16690" y="-1"/>
                  <a:pt x="10799" y="0"/>
                </a:cubicBezTo>
                <a:cubicBezTo>
                  <a:pt x="4909" y="0"/>
                  <a:pt x="105" y="4720"/>
                  <a:pt x="1" y="10609"/>
                </a:cubicBez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019" name="AutoShape 267"/>
          <p:cNvSpPr>
            <a:spLocks noChangeArrowheads="1"/>
          </p:cNvSpPr>
          <p:nvPr/>
        </p:nvSpPr>
        <p:spPr bwMode="auto">
          <a:xfrm rot="5400000" flipH="1">
            <a:off x="8015290" y="5565777"/>
            <a:ext cx="530225" cy="171451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93 w 21600"/>
              <a:gd name="T13" fmla="*/ 0 h 21600"/>
              <a:gd name="T14" fmla="*/ 21207 w 21600"/>
              <a:gd name="T15" fmla="*/ 1296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690" y="10657"/>
                </a:moveTo>
                <a:cubicBezTo>
                  <a:pt x="2768" y="6233"/>
                  <a:pt x="6376" y="2688"/>
                  <a:pt x="10800" y="2689"/>
                </a:cubicBezTo>
                <a:cubicBezTo>
                  <a:pt x="15223" y="2689"/>
                  <a:pt x="18831" y="6233"/>
                  <a:pt x="18909" y="10657"/>
                </a:cubicBezTo>
                <a:lnTo>
                  <a:pt x="21598" y="10609"/>
                </a:lnTo>
                <a:cubicBezTo>
                  <a:pt x="21494" y="4720"/>
                  <a:pt x="16690" y="-1"/>
                  <a:pt x="10799" y="0"/>
                </a:cubicBezTo>
                <a:cubicBezTo>
                  <a:pt x="4909" y="0"/>
                  <a:pt x="105" y="4720"/>
                  <a:pt x="1" y="10609"/>
                </a:cubicBezTo>
                <a:close/>
              </a:path>
            </a:pathLst>
          </a:custGeom>
          <a:solidFill>
            <a:srgbClr val="00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020" name="AutoShape 268"/>
          <p:cNvSpPr>
            <a:spLocks noChangeArrowheads="1"/>
          </p:cNvSpPr>
          <p:nvPr/>
        </p:nvSpPr>
        <p:spPr bwMode="auto">
          <a:xfrm rot="5400000" flipH="1">
            <a:off x="8015290" y="5564187"/>
            <a:ext cx="530225" cy="171451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93 w 21600"/>
              <a:gd name="T13" fmla="*/ 0 h 21600"/>
              <a:gd name="T14" fmla="*/ 21207 w 21600"/>
              <a:gd name="T15" fmla="*/ 1296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690" y="10657"/>
                </a:moveTo>
                <a:cubicBezTo>
                  <a:pt x="2768" y="6233"/>
                  <a:pt x="6376" y="2688"/>
                  <a:pt x="10800" y="2689"/>
                </a:cubicBezTo>
                <a:cubicBezTo>
                  <a:pt x="15223" y="2689"/>
                  <a:pt x="18831" y="6233"/>
                  <a:pt x="18909" y="10657"/>
                </a:cubicBezTo>
                <a:lnTo>
                  <a:pt x="21598" y="10609"/>
                </a:lnTo>
                <a:cubicBezTo>
                  <a:pt x="21494" y="4720"/>
                  <a:pt x="16690" y="-1"/>
                  <a:pt x="10799" y="0"/>
                </a:cubicBezTo>
                <a:cubicBezTo>
                  <a:pt x="4909" y="0"/>
                  <a:pt x="105" y="4720"/>
                  <a:pt x="1" y="10609"/>
                </a:cubicBezTo>
                <a:close/>
              </a:path>
            </a:pathLst>
          </a:cu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092" name="Picture 26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4388" y="5780088"/>
            <a:ext cx="10763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3" name="Line 270"/>
          <p:cNvSpPr>
            <a:spLocks noChangeShapeType="1"/>
          </p:cNvSpPr>
          <p:nvPr/>
        </p:nvSpPr>
        <p:spPr bwMode="auto">
          <a:xfrm flipH="1">
            <a:off x="7554913" y="5942015"/>
            <a:ext cx="0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094" name="Line 271"/>
          <p:cNvSpPr>
            <a:spLocks noChangeShapeType="1"/>
          </p:cNvSpPr>
          <p:nvPr/>
        </p:nvSpPr>
        <p:spPr bwMode="auto">
          <a:xfrm flipH="1">
            <a:off x="8253413" y="6010275"/>
            <a:ext cx="0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095" name="Line 272"/>
          <p:cNvSpPr>
            <a:spLocks noChangeShapeType="1"/>
          </p:cNvSpPr>
          <p:nvPr/>
        </p:nvSpPr>
        <p:spPr bwMode="auto">
          <a:xfrm flipH="1">
            <a:off x="6170615" y="6270627"/>
            <a:ext cx="138112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096" name="AutoShape 273"/>
          <p:cNvSpPr>
            <a:spLocks noChangeArrowheads="1"/>
          </p:cNvSpPr>
          <p:nvPr/>
        </p:nvSpPr>
        <p:spPr bwMode="auto">
          <a:xfrm rot="16200000" flipH="1">
            <a:off x="5660235" y="6157121"/>
            <a:ext cx="623887" cy="42862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7" name="Line 274"/>
          <p:cNvSpPr>
            <a:spLocks noChangeShapeType="1"/>
          </p:cNvSpPr>
          <p:nvPr/>
        </p:nvSpPr>
        <p:spPr bwMode="auto">
          <a:xfrm flipH="1">
            <a:off x="6183313" y="6489700"/>
            <a:ext cx="20589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098" name="Text Box 275"/>
          <p:cNvSpPr txBox="1">
            <a:spLocks noChangeArrowheads="1"/>
          </p:cNvSpPr>
          <p:nvPr/>
        </p:nvSpPr>
        <p:spPr bwMode="auto">
          <a:xfrm>
            <a:off x="612778" y="5032377"/>
            <a:ext cx="58340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Many ions in the Orbitrap generate a complex signal whose frequencies are determined using a Fourier Transformation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7086602" y="1447800"/>
          <a:ext cx="16129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7" name="Equation" r:id="rId7" imgW="723600" imgH="444240" progId="Equation.DSMT4">
                  <p:embed/>
                </p:oleObj>
              </mc:Choice>
              <mc:Fallback>
                <p:oleObj name="Equation" r:id="rId7" imgW="723600" imgH="4442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2" y="1447800"/>
                        <a:ext cx="16129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022E-16 L -0.06805 1.11022E-1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750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1.11022E-16 L -0.0684 1.11022E-16 " pathEditMode="relative" ptsTypes="AA">
                                      <p:cBhvr>
                                        <p:cTn id="8" dur="500" fill="hold"/>
                                        <p:tgtEl>
                                          <p:spTgt spid="750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022E-16 L -0.06805 1.11022E-16 " pathEditMode="relative" rAng="0" ptsTypes="AA">
                                      <p:cBhvr>
                                        <p:cTn id="10" dur="400" fill="hold"/>
                                        <p:tgtEl>
                                          <p:spTgt spid="750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022E-16 L -0.06805 1.11022E-16 " pathEditMode="relative" rAng="0" ptsTypes="AA">
                                      <p:cBhvr>
                                        <p:cTn id="12" dur="300" fill="hold"/>
                                        <p:tgtEl>
                                          <p:spTgt spid="750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1.11022E-16 L -0.0684 1.11022E-16 " pathEditMode="relative" ptsTypes="AA">
                                      <p:cBhvr>
                                        <p:cTn id="14" dur="300" fill="hold"/>
                                        <p:tgtEl>
                                          <p:spTgt spid="750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1.11022E-16 L -0.0684 1.11022E-16 " pathEditMode="relative" ptsTypes="AA">
                                      <p:cBhvr>
                                        <p:cTn id="16" dur="400" fill="hold"/>
                                        <p:tgtEl>
                                          <p:spTgt spid="750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014" grpId="0" animBg="1"/>
      <p:bldP spid="75015" grpId="0" animBg="1"/>
      <p:bldP spid="75016" grpId="0" animBg="1"/>
      <p:bldP spid="75018" grpId="0" animBg="1"/>
      <p:bldP spid="75019" grpId="0" animBg="1"/>
      <p:bldP spid="750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ttp://lh3.ggpht.com/_Qa4RgMp9v88/Sm5Q-wT5SnI/AAAAAAAAAEk/0vj3pWgdLPg/ch5-amino-acid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685800"/>
            <a:ext cx="3962400" cy="4955002"/>
          </a:xfrm>
          <a:prstGeom prst="rect">
            <a:avLst/>
          </a:prstGeom>
          <a:noFill/>
        </p:spPr>
      </p:pic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304800" y="1"/>
            <a:ext cx="8153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Most chemical elements exist as diverse masses in nature, the isotopes. Amino acids, the building units of proteins, contain carbon (</a:t>
            </a:r>
            <a:r>
              <a:rPr lang="en-US" b="1" dirty="0"/>
              <a:t>C</a:t>
            </a:r>
            <a:r>
              <a:rPr lang="en-US" dirty="0"/>
              <a:t>), hydrogen (</a:t>
            </a:r>
            <a:r>
              <a:rPr lang="en-US" b="1" dirty="0"/>
              <a:t>H</a:t>
            </a:r>
            <a:r>
              <a:rPr lang="en-US" dirty="0"/>
              <a:t>), nitrogen (</a:t>
            </a:r>
            <a:r>
              <a:rPr lang="en-US" b="1" dirty="0"/>
              <a:t>N</a:t>
            </a:r>
            <a:r>
              <a:rPr lang="en-US" dirty="0"/>
              <a:t>), oxygen (</a:t>
            </a:r>
            <a:r>
              <a:rPr lang="en-US" b="1" dirty="0"/>
              <a:t>O</a:t>
            </a:r>
            <a:r>
              <a:rPr lang="en-US" dirty="0"/>
              <a:t>), </a:t>
            </a:r>
            <a:r>
              <a:rPr lang="en-US" i="1" dirty="0"/>
              <a:t>sulfur (</a:t>
            </a:r>
            <a:r>
              <a:rPr lang="en-US" b="1" i="1" dirty="0"/>
              <a:t>S</a:t>
            </a:r>
            <a:r>
              <a:rPr lang="en-US" i="1" dirty="0"/>
              <a:t>) </a:t>
            </a:r>
            <a:r>
              <a:rPr lang="en-US" dirty="0"/>
              <a:t>and </a:t>
            </a:r>
            <a:r>
              <a:rPr lang="en-US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phosphorus (</a:t>
            </a:r>
            <a:r>
              <a:rPr lang="en-US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</a:t>
            </a:r>
            <a:r>
              <a:rPr lang="en-US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)</a:t>
            </a:r>
            <a:r>
              <a:rPr lang="en-US" dirty="0"/>
              <a:t>. </a:t>
            </a: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3" y="1066802"/>
            <a:ext cx="2314575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2590800" y="5103813"/>
            <a:ext cx="4572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About 1.11 % of the naturally occurring carbon C</a:t>
            </a:r>
            <a:r>
              <a:rPr lang="en-US" baseline="-25000" dirty="0"/>
              <a:t>13</a:t>
            </a:r>
            <a:r>
              <a:rPr lang="en-US" dirty="0"/>
              <a:t> atoms are 1.0034 </a:t>
            </a:r>
            <a:r>
              <a:rPr lang="en-US" dirty="0" err="1"/>
              <a:t>Da</a:t>
            </a:r>
            <a:r>
              <a:rPr lang="en-US" dirty="0"/>
              <a:t> heavier than the C</a:t>
            </a:r>
            <a:r>
              <a:rPr lang="en-US" baseline="-25000" dirty="0"/>
              <a:t>12</a:t>
            </a:r>
            <a:r>
              <a:rPr lang="en-US" dirty="0"/>
              <a:t> atoms. It means that from a random set of 100 carbon atoms about 99% will have a mass of 12.0000 </a:t>
            </a:r>
            <a:r>
              <a:rPr lang="en-US" dirty="0" err="1"/>
              <a:t>Da</a:t>
            </a:r>
            <a:r>
              <a:rPr lang="en-US" dirty="0"/>
              <a:t> and 1% will have a mass of 13.0034 Da.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609600" y="457201"/>
            <a:ext cx="7772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The bigger the polypeptide mass, the higher is the probability of C</a:t>
            </a:r>
            <a:r>
              <a:rPr lang="en-US" baseline="-25000" dirty="0"/>
              <a:t>13</a:t>
            </a:r>
            <a:r>
              <a:rPr lang="en-US" dirty="0"/>
              <a:t> incorporation into this molecule and the more prominent is the isotopic effect.</a:t>
            </a:r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1600200"/>
            <a:ext cx="5638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3276602"/>
            <a:ext cx="259080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 err="1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Monoisotopic</a:t>
            </a:r>
            <a:r>
              <a:rPr lang="en-US" sz="1400" b="1" dirty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 peak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752600" y="2514600"/>
            <a:ext cx="990600" cy="838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752600" y="2590800"/>
            <a:ext cx="3200400" cy="838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1714500" y="3543300"/>
            <a:ext cx="1981200" cy="1905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536577"/>
            <a:ext cx="6400800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4800" y="3200400"/>
            <a:ext cx="152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/>
              <a:t> </a:t>
            </a:r>
            <a:r>
              <a:rPr lang="en-GB" sz="4800" b="1" dirty="0"/>
              <a:t>M/Z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685800"/>
            <a:ext cx="32375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  <a:latin typeface="+mn-lt"/>
              </a:rPr>
              <a:t>What is Proteomics?</a:t>
            </a:r>
          </a:p>
        </p:txBody>
      </p:sp>
      <p:sp>
        <p:nvSpPr>
          <p:cNvPr id="4" name="Rectangle 3"/>
          <p:cNvSpPr/>
          <p:nvPr/>
        </p:nvSpPr>
        <p:spPr>
          <a:xfrm>
            <a:off x="699182" y="2209800"/>
            <a:ext cx="7924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“Proteome"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– first used in 1994 by Marc Wilkins through analogy with the genome.  The entire complement of proteins, including the modifications made to a particular set of proteins, produced by an organism or a cellular system. </a:t>
            </a:r>
          </a:p>
          <a:p>
            <a:pPr algn="just"/>
            <a:endParaRPr lang="en-GB" sz="2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“Proteomics“ –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the large-scale study of a specific proteome.  Can include many aspects such as protein abundances, modifications, sub-cellular localisation and interacting partners and networks, in order to understand cellular processes. </a:t>
            </a:r>
            <a:endParaRPr lang="en-GB" sz="20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1493966"/>
            <a:ext cx="7458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+mn-lt"/>
              </a:rPr>
              <a:t>Proteins represent the “functional molecules” of the cells or organism</a:t>
            </a:r>
          </a:p>
        </p:txBody>
      </p:sp>
    </p:spTree>
    <p:extLst>
      <p:ext uri="{BB962C8B-B14F-4D97-AF65-F5344CB8AC3E}">
        <p14:creationId xmlns:p14="http://schemas.microsoft.com/office/powerpoint/2010/main" val="6302706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2" y="685800"/>
            <a:ext cx="8597900" cy="563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2667000" y="55626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2590802" y="5791202"/>
            <a:ext cx="174625" cy="222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066800" y="152400"/>
            <a:ext cx="8077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    Full MS scan is performed to choose the ions for MS/MS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1" y="685800"/>
            <a:ext cx="9048751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3352800" y="2819400"/>
            <a:ext cx="609600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3581401" y="3276602"/>
            <a:ext cx="762000" cy="31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962400" y="4495800"/>
            <a:ext cx="609600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4114801" y="5029202"/>
            <a:ext cx="914400" cy="31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429000" y="2362200"/>
            <a:ext cx="762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B050"/>
                </a:solidFill>
                <a:latin typeface="Calibri" pitchFamily="34" charset="0"/>
              </a:rPr>
              <a:t>0.5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038600" y="4038600"/>
            <a:ext cx="762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B050"/>
                </a:solidFill>
                <a:latin typeface="Calibri" pitchFamily="34" charset="0"/>
              </a:rPr>
              <a:t>0.5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438400" y="1219202"/>
            <a:ext cx="160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alibri" pitchFamily="34" charset="0"/>
              </a:rPr>
              <a:t>2 +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648200" y="1295402"/>
            <a:ext cx="2667000" cy="46166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alibri" pitchFamily="34" charset="0"/>
              </a:rPr>
              <a:t>The mass is known</a:t>
            </a:r>
          </a:p>
        </p:txBody>
      </p:sp>
      <p:sp>
        <p:nvSpPr>
          <p:cNvPr id="26" name="Oval 25"/>
          <p:cNvSpPr/>
          <p:nvPr/>
        </p:nvSpPr>
        <p:spPr>
          <a:xfrm>
            <a:off x="2362200" y="1219200"/>
            <a:ext cx="6858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971800" y="914400"/>
            <a:ext cx="762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057400" y="152400"/>
            <a:ext cx="48686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Precursor ion is chosen for fragmentation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 animBg="1"/>
      <p:bldP spid="26" grpId="0" animBg="1"/>
      <p:bldP spid="2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685802"/>
            <a:ext cx="8839200" cy="5713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7010400" y="3048000"/>
            <a:ext cx="990600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6096001" y="3962402"/>
            <a:ext cx="1828800" cy="31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943600" y="3886200"/>
            <a:ext cx="1066800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724400" y="4343400"/>
            <a:ext cx="1219200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 flipH="1" flipV="1">
            <a:off x="4267995" y="4799808"/>
            <a:ext cx="914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505200" y="4572000"/>
            <a:ext cx="1219200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 flipH="1" flipV="1">
            <a:off x="3163095" y="4914108"/>
            <a:ext cx="685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1905000" y="4876800"/>
            <a:ext cx="1600200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 flipH="1" flipV="1">
            <a:off x="1638301" y="5143502"/>
            <a:ext cx="533400" cy="31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7239000" y="2514601"/>
            <a:ext cx="457200" cy="46166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 </a:t>
            </a:r>
            <a:r>
              <a:rPr lang="en-US" sz="2400">
                <a:latin typeface="Calibri" pitchFamily="34" charset="0"/>
              </a:rPr>
              <a:t>S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6248400" y="3352802"/>
            <a:ext cx="533400" cy="46166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  </a:t>
            </a:r>
            <a:r>
              <a:rPr lang="en-US" sz="2400">
                <a:latin typeface="Calibri" pitchFamily="34" charset="0"/>
              </a:rPr>
              <a:t>V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5105400" y="3810002"/>
            <a:ext cx="533400" cy="46166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 N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2362200" y="4343401"/>
            <a:ext cx="533400" cy="46166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  F</a:t>
            </a: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3886200" y="4038602"/>
            <a:ext cx="533400" cy="46166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 N</a:t>
            </a: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1524000" y="1524002"/>
            <a:ext cx="6324600" cy="46166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pitchFamily="34" charset="0"/>
              </a:rPr>
              <a:t>The fragmentation signature of the parent ion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219200" y="0"/>
            <a:ext cx="838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MS/MS fragmentation of the precursor 555.793 2+ ion</a:t>
            </a:r>
          </a:p>
        </p:txBody>
      </p:sp>
    </p:spTree>
  </p:cSld>
  <p:clrMapOvr>
    <a:masterClrMapping/>
  </p:clrMapOvr>
  <p:transition spd="med" advClick="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685802"/>
            <a:ext cx="7620000" cy="5959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" y="152400"/>
            <a:ext cx="7467600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    </a:t>
            </a:r>
            <a:r>
              <a:rPr lang="en-US" sz="2000" dirty="0"/>
              <a:t>Mass of the peptide AND its fragmentation pattern =  identification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1200" y="4038601"/>
            <a:ext cx="21336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VFSVNNFQR peptide of GPR 158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971800"/>
            <a:ext cx="769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Mass of the peptide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AND its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fragmentation pattern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= 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identification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9200" y="106680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ONLY</a:t>
            </a:r>
            <a:r>
              <a:rPr lang="en-GB" sz="2000" b="1" dirty="0"/>
              <a:t> if the protein sequence is known and present in the queried database</a:t>
            </a:r>
          </a:p>
        </p:txBody>
      </p:sp>
      <p:sp>
        <p:nvSpPr>
          <p:cNvPr id="6" name="Oval 5"/>
          <p:cNvSpPr/>
          <p:nvPr/>
        </p:nvSpPr>
        <p:spPr>
          <a:xfrm>
            <a:off x="685800" y="685800"/>
            <a:ext cx="7620000" cy="1752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3010" name="Picture 2" descr="http://www.proteomesoftware.com/images/NIST%20fingerprint%20h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733800"/>
            <a:ext cx="4762500" cy="2543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2" y="304801"/>
            <a:ext cx="8810625" cy="63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34000" y="1600202"/>
            <a:ext cx="3048000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GPR158 coverage map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ChangeArrowheads="1"/>
          </p:cNvSpPr>
          <p:nvPr/>
        </p:nvSpPr>
        <p:spPr bwMode="auto">
          <a:xfrm>
            <a:off x="304800" y="381001"/>
            <a:ext cx="8077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The </a:t>
            </a:r>
            <a:r>
              <a:rPr lang="en-US" sz="1600" i="1"/>
              <a:t>mass accuracy</a:t>
            </a:r>
            <a:r>
              <a:rPr lang="en-US" sz="1600"/>
              <a:t> of a mass spectrometer is defined as the difference between the measured mass and its calculated value. Traditionally </a:t>
            </a:r>
            <a:r>
              <a:rPr lang="en-US" sz="1600" i="1"/>
              <a:t>relative mass accuracy</a:t>
            </a:r>
            <a:r>
              <a:rPr lang="en-US" sz="1600"/>
              <a:t> is reported and defined in </a:t>
            </a:r>
            <a:r>
              <a:rPr lang="en-US" sz="1600" i="1"/>
              <a:t>parts per million</a:t>
            </a:r>
            <a:r>
              <a:rPr lang="en-US" sz="1600"/>
              <a:t> (ppm) – the </a:t>
            </a:r>
            <a:r>
              <a:rPr lang="en-US" sz="1600" i="1"/>
              <a:t>mass accuracy </a:t>
            </a:r>
            <a:r>
              <a:rPr lang="en-US" sz="1600"/>
              <a:t>divided by a calculated value of the measured mass. </a:t>
            </a:r>
          </a:p>
        </p:txBody>
      </p:sp>
      <p:sp>
        <p:nvSpPr>
          <p:cNvPr id="35843" name="Rectangle 5"/>
          <p:cNvSpPr>
            <a:spLocks noChangeArrowheads="1"/>
          </p:cNvSpPr>
          <p:nvPr/>
        </p:nvSpPr>
        <p:spPr bwMode="auto">
          <a:xfrm>
            <a:off x="304800" y="1828801"/>
            <a:ext cx="8305800" cy="136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High mass accuracy is directly related to the ability of a mass spectrometer to separate the adjacent peaks, to its </a:t>
            </a:r>
            <a:r>
              <a:rPr lang="en-US" sz="1600" i="1"/>
              <a:t>resolution</a:t>
            </a:r>
            <a:r>
              <a:rPr lang="en-US" sz="1600"/>
              <a:t>. The resolution could be calculated by dividing m/z of a peak by its width at a certain height (m/z divided by Δm/z</a:t>
            </a:r>
            <a:r>
              <a:rPr lang="en-US" sz="1600" b="1"/>
              <a:t>)</a:t>
            </a:r>
            <a:r>
              <a:rPr lang="en-US" sz="1600"/>
              <a:t>. A common definition of resolution is </a:t>
            </a:r>
            <a:r>
              <a:rPr lang="en-US" sz="1600" i="1"/>
              <a:t>Full Width of the peak at Half of its Maximum height</a:t>
            </a:r>
            <a:r>
              <a:rPr lang="en-US" sz="1600"/>
              <a:t>, abbreviated as 'FWHM', the Δm/z</a:t>
            </a:r>
            <a:r>
              <a:rPr lang="en-US" sz="1600" b="1"/>
              <a:t> </a:t>
            </a:r>
            <a:r>
              <a:rPr lang="en-US" sz="1600"/>
              <a:t>value in this case is taken at 50% of the peak height .</a:t>
            </a:r>
          </a:p>
        </p:txBody>
      </p:sp>
      <p:pic>
        <p:nvPicPr>
          <p:cNvPr id="35844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1" y="3581400"/>
            <a:ext cx="6253163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Box 7"/>
          <p:cNvSpPr txBox="1">
            <a:spLocks noChangeArrowheads="1"/>
          </p:cNvSpPr>
          <p:nvPr/>
        </p:nvSpPr>
        <p:spPr bwMode="auto">
          <a:xfrm>
            <a:off x="2514600" y="3962402"/>
            <a:ext cx="152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Resolution 4000</a:t>
            </a:r>
          </a:p>
        </p:txBody>
      </p:sp>
      <p:sp>
        <p:nvSpPr>
          <p:cNvPr id="35846" name="TextBox 8"/>
          <p:cNvSpPr txBox="1">
            <a:spLocks noChangeArrowheads="1"/>
          </p:cNvSpPr>
          <p:nvPr/>
        </p:nvSpPr>
        <p:spPr bwMode="auto">
          <a:xfrm>
            <a:off x="5791200" y="3962402"/>
            <a:ext cx="1676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Resolution 50000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46"/>
          <p:cNvSpPr>
            <a:spLocks noChangeArrowheads="1"/>
          </p:cNvSpPr>
          <p:nvPr/>
        </p:nvSpPr>
        <p:spPr bwMode="auto">
          <a:xfrm>
            <a:off x="381000" y="1447800"/>
            <a:ext cx="8534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>
                <a:solidFill>
                  <a:srgbClr val="99FF99"/>
                </a:solidFill>
                <a:latin typeface="Albertus MT" pitchFamily="18" charset="0"/>
              </a:rPr>
              <a:t>            </a:t>
            </a:r>
            <a:r>
              <a:rPr lang="de-DE" sz="2000">
                <a:latin typeface="Albertus MT" pitchFamily="18" charset="0"/>
              </a:rPr>
              <a:t>Tryptic HSP-70 peptide: </a:t>
            </a:r>
            <a:r>
              <a:rPr lang="en-US" sz="2000" i="1">
                <a:latin typeface="Albertus MT" pitchFamily="18" charset="0"/>
              </a:rPr>
              <a:t>ELEEIVQPIISK</a:t>
            </a:r>
            <a:r>
              <a:rPr lang="en-US" sz="2000">
                <a:latin typeface="Albertus MT" pitchFamily="18" charset="0"/>
              </a:rPr>
              <a:t>, mass 1396.7813 Da</a:t>
            </a:r>
          </a:p>
        </p:txBody>
      </p:sp>
      <p:sp>
        <p:nvSpPr>
          <p:cNvPr id="36868" name="Rectangle 48"/>
          <p:cNvSpPr>
            <a:spLocks noChangeArrowheads="1"/>
          </p:cNvSpPr>
          <p:nvPr/>
        </p:nvSpPr>
        <p:spPr bwMode="auto">
          <a:xfrm>
            <a:off x="5334000" y="4645027"/>
            <a:ext cx="12192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endParaRPr lang="en-US" sz="1700">
              <a:latin typeface="Albertus MT" pitchFamily="18" charset="0"/>
            </a:endParaRPr>
          </a:p>
        </p:txBody>
      </p:sp>
      <p:sp>
        <p:nvSpPr>
          <p:cNvPr id="36869" name="Rectangle 56"/>
          <p:cNvSpPr>
            <a:spLocks noChangeArrowheads="1"/>
          </p:cNvSpPr>
          <p:nvPr/>
        </p:nvSpPr>
        <p:spPr bwMode="auto">
          <a:xfrm>
            <a:off x="6553200" y="4645027"/>
            <a:ext cx="12192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endParaRPr lang="en-US" sz="1700">
              <a:latin typeface="Albertus MT" pitchFamily="18" charset="0"/>
            </a:endParaRPr>
          </a:p>
        </p:txBody>
      </p:sp>
      <p:sp>
        <p:nvSpPr>
          <p:cNvPr id="36870" name="Rectangle 57"/>
          <p:cNvSpPr>
            <a:spLocks noChangeArrowheads="1"/>
          </p:cNvSpPr>
          <p:nvPr/>
        </p:nvSpPr>
        <p:spPr bwMode="auto">
          <a:xfrm>
            <a:off x="4114800" y="4645027"/>
            <a:ext cx="12192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endParaRPr lang="en-US" sz="1700">
              <a:latin typeface="Albertus MT" pitchFamily="18" charset="0"/>
            </a:endParaRPr>
          </a:p>
        </p:txBody>
      </p:sp>
      <p:sp>
        <p:nvSpPr>
          <p:cNvPr id="36871" name="Rectangle 58"/>
          <p:cNvSpPr>
            <a:spLocks noChangeArrowheads="1"/>
          </p:cNvSpPr>
          <p:nvPr/>
        </p:nvSpPr>
        <p:spPr bwMode="auto">
          <a:xfrm>
            <a:off x="2895600" y="4645027"/>
            <a:ext cx="12192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endParaRPr lang="en-US" sz="1700">
              <a:latin typeface="Albertus MT" pitchFamily="18" charset="0"/>
            </a:endParaRPr>
          </a:p>
        </p:txBody>
      </p:sp>
      <p:sp>
        <p:nvSpPr>
          <p:cNvPr id="36872" name="Rectangle 59"/>
          <p:cNvSpPr>
            <a:spLocks noChangeArrowheads="1"/>
          </p:cNvSpPr>
          <p:nvPr/>
        </p:nvSpPr>
        <p:spPr bwMode="auto">
          <a:xfrm>
            <a:off x="2209800" y="4645027"/>
            <a:ext cx="6858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endParaRPr lang="en-US" sz="1700">
              <a:latin typeface="Albertus MT" pitchFamily="18" charset="0"/>
            </a:endParaRPr>
          </a:p>
        </p:txBody>
      </p:sp>
      <p:sp>
        <p:nvSpPr>
          <p:cNvPr id="36873" name="Rectangle 67"/>
          <p:cNvSpPr>
            <a:spLocks noChangeArrowheads="1"/>
          </p:cNvSpPr>
          <p:nvPr/>
        </p:nvSpPr>
        <p:spPr bwMode="auto">
          <a:xfrm>
            <a:off x="4114800" y="3443290"/>
            <a:ext cx="12192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endParaRPr lang="en-US" sz="1700">
              <a:latin typeface="Albertus MT" pitchFamily="18" charset="0"/>
            </a:endParaRPr>
          </a:p>
        </p:txBody>
      </p:sp>
      <p:sp>
        <p:nvSpPr>
          <p:cNvPr id="36874" name="Rectangle 68"/>
          <p:cNvSpPr>
            <a:spLocks noChangeArrowheads="1"/>
          </p:cNvSpPr>
          <p:nvPr/>
        </p:nvSpPr>
        <p:spPr bwMode="auto">
          <a:xfrm>
            <a:off x="2895600" y="3443290"/>
            <a:ext cx="12192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endParaRPr lang="en-US" sz="1700">
              <a:latin typeface="Albertus MT" pitchFamily="18" charset="0"/>
            </a:endParaRPr>
          </a:p>
        </p:txBody>
      </p:sp>
      <p:sp>
        <p:nvSpPr>
          <p:cNvPr id="36875" name="Rectangle 69"/>
          <p:cNvSpPr>
            <a:spLocks noChangeArrowheads="1"/>
          </p:cNvSpPr>
          <p:nvPr/>
        </p:nvSpPr>
        <p:spPr bwMode="auto">
          <a:xfrm>
            <a:off x="2209800" y="3443290"/>
            <a:ext cx="6858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endParaRPr lang="en-US" sz="1700">
              <a:latin typeface="Albertus MT" pitchFamily="18" charset="0"/>
            </a:endParaRPr>
          </a:p>
        </p:txBody>
      </p:sp>
      <p:sp>
        <p:nvSpPr>
          <p:cNvPr id="36876" name="Rectangle 83"/>
          <p:cNvSpPr>
            <a:spLocks noChangeArrowheads="1"/>
          </p:cNvSpPr>
          <p:nvPr/>
        </p:nvSpPr>
        <p:spPr bwMode="auto">
          <a:xfrm>
            <a:off x="7772400" y="5022852"/>
            <a:ext cx="121920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endParaRPr lang="de-DE" sz="1700">
              <a:latin typeface="Albertus MT" pitchFamily="18" charset="0"/>
            </a:endParaRPr>
          </a:p>
        </p:txBody>
      </p:sp>
      <p:sp>
        <p:nvSpPr>
          <p:cNvPr id="36877" name="Rectangle 84"/>
          <p:cNvSpPr>
            <a:spLocks noChangeArrowheads="1"/>
          </p:cNvSpPr>
          <p:nvPr/>
        </p:nvSpPr>
        <p:spPr bwMode="auto">
          <a:xfrm>
            <a:off x="7772400" y="4645027"/>
            <a:ext cx="12192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endParaRPr lang="en-US" sz="1700">
              <a:latin typeface="Albertus MT" pitchFamily="18" charset="0"/>
            </a:endParaRPr>
          </a:p>
        </p:txBody>
      </p:sp>
      <p:graphicFrame>
        <p:nvGraphicFramePr>
          <p:cNvPr id="56" name="Table 55"/>
          <p:cNvGraphicFramePr>
            <a:graphicFrameLocks noGrp="1"/>
          </p:cNvGraphicFramePr>
          <p:nvPr/>
        </p:nvGraphicFramePr>
        <p:xfrm>
          <a:off x="1295400" y="2209802"/>
          <a:ext cx="66294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5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887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>
                          <a:latin typeface="Albertus MT" pitchFamily="18" charset="0"/>
                        </a:rPr>
                        <a:t>Instrument</a:t>
                      </a:r>
                      <a:endParaRPr lang="en-US" sz="1800" dirty="0">
                        <a:latin typeface="Albertus MT" pitchFamily="18" charset="0"/>
                      </a:endParaRPr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dirty="0">
                          <a:latin typeface="Albertus MT" pitchFamily="18" charset="0"/>
                        </a:rPr>
                        <a:t>LTQ</a:t>
                      </a:r>
                      <a:endParaRPr lang="en-US" sz="1800" dirty="0">
                        <a:latin typeface="Albertus MT" pitchFamily="18" charset="0"/>
                      </a:endParaRPr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>
                          <a:latin typeface="Albertus MT" pitchFamily="18" charset="0"/>
                        </a:rPr>
                        <a:t>QSTAR</a:t>
                      </a:r>
                      <a:endParaRPr lang="en-US" sz="1800" dirty="0">
                        <a:latin typeface="Albertus MT" pitchFamily="18" charset="0"/>
                      </a:endParaRPr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>
                          <a:latin typeface="Albertus MT" pitchFamily="18" charset="0"/>
                        </a:rPr>
                        <a:t>LTQ-FT</a:t>
                      </a:r>
                      <a:endParaRPr lang="en-US" sz="1800" dirty="0">
                        <a:latin typeface="Albertus MT" pitchFamily="18" charset="0"/>
                      </a:endParaRPr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err="1">
                          <a:latin typeface="Albertus MT" pitchFamily="18" charset="0"/>
                        </a:rPr>
                        <a:t>LTQ-Orbitrap</a:t>
                      </a:r>
                      <a:endParaRPr lang="en-US" sz="1800" dirty="0">
                        <a:latin typeface="Albertus MT" pitchFamily="18" charset="0"/>
                      </a:endParaRPr>
                    </a:p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err="1">
                          <a:latin typeface="Albertus MT" pitchFamily="18" charset="0"/>
                        </a:rPr>
                        <a:t>Mass</a:t>
                      </a:r>
                      <a:r>
                        <a:rPr lang="de-DE" sz="1800" dirty="0">
                          <a:latin typeface="Albertus MT" pitchFamily="18" charset="0"/>
                        </a:rPr>
                        <a:t> </a:t>
                      </a:r>
                      <a:r>
                        <a:rPr lang="de-DE" sz="1800" dirty="0" err="1">
                          <a:latin typeface="Albertus MT" pitchFamily="18" charset="0"/>
                        </a:rPr>
                        <a:t>Accuracy</a:t>
                      </a:r>
                      <a:endParaRPr lang="en-US" sz="1800" dirty="0">
                        <a:latin typeface="Albertus MT" pitchFamily="18" charset="0"/>
                      </a:endParaRPr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500 </a:t>
                      </a:r>
                      <a:r>
                        <a:rPr lang="en-US" sz="1800" dirty="0" err="1"/>
                        <a:t>ppm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20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ppm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 </a:t>
                      </a:r>
                      <a:r>
                        <a:rPr lang="en-US" sz="1800" dirty="0" err="1"/>
                        <a:t>ppm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 </a:t>
                      </a:r>
                      <a:r>
                        <a:rPr lang="en-US" sz="1800" dirty="0" err="1"/>
                        <a:t>ppm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>
                          <a:latin typeface="Albertus MT" pitchFamily="18" charset="0"/>
                        </a:rPr>
                        <a:t># of </a:t>
                      </a:r>
                      <a:r>
                        <a:rPr lang="de-DE" sz="1800" dirty="0" err="1">
                          <a:latin typeface="Albertus MT" pitchFamily="18" charset="0"/>
                        </a:rPr>
                        <a:t>tryptic</a:t>
                      </a:r>
                      <a:r>
                        <a:rPr lang="de-DE" sz="1800" dirty="0">
                          <a:latin typeface="Albertus MT" pitchFamily="18" charset="0"/>
                        </a:rPr>
                        <a:t> </a:t>
                      </a:r>
                      <a:r>
                        <a:rPr lang="de-DE" sz="1800" dirty="0" err="1">
                          <a:latin typeface="Albertus MT" pitchFamily="18" charset="0"/>
                        </a:rPr>
                        <a:t>peptides</a:t>
                      </a:r>
                      <a:r>
                        <a:rPr lang="de-DE" sz="1800" dirty="0">
                          <a:latin typeface="Albertus MT" pitchFamily="18" charset="0"/>
                        </a:rPr>
                        <a:t> </a:t>
                      </a:r>
                      <a:r>
                        <a:rPr lang="de-DE" sz="1800" dirty="0" err="1">
                          <a:latin typeface="Albertus MT" pitchFamily="18" charset="0"/>
                        </a:rPr>
                        <a:t>for</a:t>
                      </a:r>
                      <a:r>
                        <a:rPr lang="de-DE" sz="1800" dirty="0">
                          <a:latin typeface="Albertus MT" pitchFamily="18" charset="0"/>
                        </a:rPr>
                        <a:t> m/z 1396.7813</a:t>
                      </a:r>
                      <a:endParaRPr lang="en-US" sz="1800" dirty="0">
                        <a:latin typeface="Albertus MT" pitchFamily="18" charset="0"/>
                      </a:endParaRPr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2057404" y="304802"/>
            <a:ext cx="54633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a-DK" sz="2400" dirty="0">
                <a:latin typeface="Albertus MT" pitchFamily="18" charset="0"/>
              </a:rPr>
              <a:t>High-mass accuracy – what is it good for? </a:t>
            </a:r>
            <a:endParaRPr lang="en-US" sz="2400" dirty="0">
              <a:latin typeface="Albertus MT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5"/>
          <p:cNvSpPr txBox="1">
            <a:spLocks noChangeArrowheads="1"/>
          </p:cNvSpPr>
          <p:nvPr/>
        </p:nvSpPr>
        <p:spPr bwMode="auto">
          <a:xfrm>
            <a:off x="179388" y="981075"/>
            <a:ext cx="85693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7892" name="Text Box 6"/>
          <p:cNvSpPr txBox="1">
            <a:spLocks noChangeArrowheads="1"/>
          </p:cNvSpPr>
          <p:nvPr/>
        </p:nvSpPr>
        <p:spPr bwMode="auto">
          <a:xfrm>
            <a:off x="250827" y="836613"/>
            <a:ext cx="87137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7893" name="Text Box 7"/>
          <p:cNvSpPr txBox="1">
            <a:spLocks noChangeArrowheads="1"/>
          </p:cNvSpPr>
          <p:nvPr/>
        </p:nvSpPr>
        <p:spPr bwMode="auto">
          <a:xfrm>
            <a:off x="250827" y="1371600"/>
            <a:ext cx="889317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  Most proteins are modified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  The modifications could be accidental (e.g. Met oxidation), artificial  (e.g. </a:t>
            </a:r>
            <a:r>
              <a:rPr lang="en-US" dirty="0" err="1"/>
              <a:t>Cys</a:t>
            </a:r>
            <a:r>
              <a:rPr lang="en-US" dirty="0"/>
              <a:t> </a:t>
            </a:r>
            <a:r>
              <a:rPr lang="en-US" dirty="0" err="1"/>
              <a:t>derivatisation</a:t>
            </a:r>
            <a:r>
              <a:rPr lang="en-US" dirty="0"/>
              <a:t> ) or natural (post-translational, e.g. </a:t>
            </a:r>
            <a:r>
              <a:rPr lang="en-US" dirty="0" err="1"/>
              <a:t>phosphorylation</a:t>
            </a:r>
            <a:r>
              <a:rPr lang="en-US" dirty="0"/>
              <a:t>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  When a modification is introduced, we observe a change in the mass of a peptide/protein carrying the modified amino acid – </a:t>
            </a:r>
            <a:r>
              <a:rPr lang="en-US" i="1" dirty="0"/>
              <a:t>delta mass</a:t>
            </a:r>
          </a:p>
        </p:txBody>
      </p:sp>
      <p:pic>
        <p:nvPicPr>
          <p:cNvPr id="3789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733800"/>
            <a:ext cx="4419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5" name="Line 10"/>
          <p:cNvSpPr>
            <a:spLocks noChangeShapeType="1"/>
          </p:cNvSpPr>
          <p:nvPr/>
        </p:nvSpPr>
        <p:spPr bwMode="auto">
          <a:xfrm>
            <a:off x="3505203" y="4813300"/>
            <a:ext cx="14398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7896" name="Text Box 11"/>
          <p:cNvSpPr txBox="1">
            <a:spLocks noChangeArrowheads="1"/>
          </p:cNvSpPr>
          <p:nvPr/>
        </p:nvSpPr>
        <p:spPr bwMode="auto">
          <a:xfrm>
            <a:off x="2713041" y="5461000"/>
            <a:ext cx="11509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serine</a:t>
            </a:r>
          </a:p>
        </p:txBody>
      </p:sp>
      <p:sp>
        <p:nvSpPr>
          <p:cNvPr id="37897" name="Text Box 13"/>
          <p:cNvSpPr txBox="1">
            <a:spLocks noChangeArrowheads="1"/>
          </p:cNvSpPr>
          <p:nvPr/>
        </p:nvSpPr>
        <p:spPr bwMode="auto">
          <a:xfrm>
            <a:off x="5018090" y="5461002"/>
            <a:ext cx="18002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phosphoserine</a:t>
            </a:r>
          </a:p>
        </p:txBody>
      </p:sp>
      <p:sp>
        <p:nvSpPr>
          <p:cNvPr id="37898" name="Text Box 14"/>
          <p:cNvSpPr txBox="1">
            <a:spLocks noChangeArrowheads="1"/>
          </p:cNvSpPr>
          <p:nvPr/>
        </p:nvSpPr>
        <p:spPr bwMode="auto">
          <a:xfrm>
            <a:off x="3505203" y="4267201"/>
            <a:ext cx="14398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+ </a:t>
            </a:r>
            <a:r>
              <a:rPr lang="en-US" sz="1400"/>
              <a:t>79.966 Da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657600" y="304802"/>
            <a:ext cx="17251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dirty="0"/>
              <a:t>Delta mass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4876800" y="1143000"/>
          <a:ext cx="3548063" cy="277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69" name="SPW 7.0 Graph" r:id="rId3" imgW="5727600" imgH="4477680" progId="SigmaPlotGraphicObject.5">
                  <p:embed/>
                </p:oleObj>
              </mc:Choice>
              <mc:Fallback>
                <p:oleObj name="SPW 7.0 Graph" r:id="rId3" imgW="5727600" imgH="4477680" progId="SigmaPlotGraphicObject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143000"/>
                        <a:ext cx="3548063" cy="277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099" name="Group 5"/>
          <p:cNvGrpSpPr>
            <a:grpSpLocks/>
          </p:cNvGrpSpPr>
          <p:nvPr/>
        </p:nvGrpSpPr>
        <p:grpSpPr bwMode="auto">
          <a:xfrm>
            <a:off x="1295400" y="2362200"/>
            <a:ext cx="923925" cy="2149475"/>
            <a:chOff x="762" y="1927"/>
            <a:chExt cx="582" cy="1354"/>
          </a:xfrm>
        </p:grpSpPr>
        <p:sp>
          <p:nvSpPr>
            <p:cNvPr id="4137" name="Text Box 6"/>
            <p:cNvSpPr txBox="1">
              <a:spLocks noChangeArrowheads="1"/>
            </p:cNvSpPr>
            <p:nvPr/>
          </p:nvSpPr>
          <p:spPr bwMode="auto">
            <a:xfrm>
              <a:off x="822" y="2740"/>
              <a:ext cx="17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000"/>
                <a:t>N</a:t>
              </a:r>
            </a:p>
          </p:txBody>
        </p:sp>
        <p:sp>
          <p:nvSpPr>
            <p:cNvPr id="4138" name="Text Box 7"/>
            <p:cNvSpPr txBox="1">
              <a:spLocks noChangeArrowheads="1"/>
            </p:cNvSpPr>
            <p:nvPr/>
          </p:nvSpPr>
          <p:spPr bwMode="auto">
            <a:xfrm>
              <a:off x="947" y="2633"/>
              <a:ext cx="23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000"/>
                <a:t>CH</a:t>
              </a:r>
            </a:p>
          </p:txBody>
        </p:sp>
        <p:sp>
          <p:nvSpPr>
            <p:cNvPr id="4139" name="Rectangle 8"/>
            <p:cNvSpPr>
              <a:spLocks noChangeArrowheads="1"/>
            </p:cNvSpPr>
            <p:nvPr/>
          </p:nvSpPr>
          <p:spPr bwMode="auto">
            <a:xfrm>
              <a:off x="822" y="2821"/>
              <a:ext cx="17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000"/>
                <a:t>H</a:t>
              </a:r>
            </a:p>
          </p:txBody>
        </p:sp>
        <p:sp>
          <p:nvSpPr>
            <p:cNvPr id="4140" name="Text Box 9"/>
            <p:cNvSpPr txBox="1">
              <a:spLocks noChangeArrowheads="1"/>
            </p:cNvSpPr>
            <p:nvPr/>
          </p:nvSpPr>
          <p:spPr bwMode="auto">
            <a:xfrm>
              <a:off x="1089" y="2736"/>
              <a:ext cx="17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000"/>
                <a:t>C</a:t>
              </a:r>
            </a:p>
          </p:txBody>
        </p:sp>
        <p:sp>
          <p:nvSpPr>
            <p:cNvPr id="4141" name="Text Box 10"/>
            <p:cNvSpPr txBox="1">
              <a:spLocks noChangeArrowheads="1"/>
            </p:cNvSpPr>
            <p:nvPr/>
          </p:nvSpPr>
          <p:spPr bwMode="auto">
            <a:xfrm>
              <a:off x="1092" y="2910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000"/>
                <a:t>O</a:t>
              </a:r>
            </a:p>
          </p:txBody>
        </p:sp>
        <p:sp>
          <p:nvSpPr>
            <p:cNvPr id="4142" name="Text Box 11"/>
            <p:cNvSpPr txBox="1">
              <a:spLocks noChangeArrowheads="1"/>
            </p:cNvSpPr>
            <p:nvPr/>
          </p:nvSpPr>
          <p:spPr bwMode="auto">
            <a:xfrm>
              <a:off x="919" y="2438"/>
              <a:ext cx="34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000"/>
                <a:t>(CH</a:t>
              </a:r>
              <a:r>
                <a:rPr lang="en-US" altLang="en-US" sz="1000" baseline="-25000"/>
                <a:t>2</a:t>
              </a:r>
              <a:r>
                <a:rPr lang="en-US" altLang="en-US" sz="1000"/>
                <a:t>)</a:t>
              </a:r>
              <a:r>
                <a:rPr lang="en-US" altLang="en-US" sz="1000" baseline="-25000"/>
                <a:t>3</a:t>
              </a:r>
            </a:p>
          </p:txBody>
        </p:sp>
        <p:sp>
          <p:nvSpPr>
            <p:cNvPr id="4143" name="Text Box 12"/>
            <p:cNvSpPr txBox="1">
              <a:spLocks noChangeArrowheads="1"/>
            </p:cNvSpPr>
            <p:nvPr/>
          </p:nvSpPr>
          <p:spPr bwMode="auto">
            <a:xfrm>
              <a:off x="862" y="2229"/>
              <a:ext cx="26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000"/>
                <a:t>H</a:t>
              </a:r>
              <a:r>
                <a:rPr lang="en-US" altLang="en-US" sz="1000" baseline="-25000"/>
                <a:t>2</a:t>
              </a:r>
              <a:r>
                <a:rPr lang="en-US" altLang="en-US" sz="1000"/>
                <a:t>C</a:t>
              </a:r>
            </a:p>
          </p:txBody>
        </p:sp>
        <p:sp>
          <p:nvSpPr>
            <p:cNvPr id="4144" name="Text Box 13"/>
            <p:cNvSpPr txBox="1">
              <a:spLocks noChangeArrowheads="1"/>
            </p:cNvSpPr>
            <p:nvPr/>
          </p:nvSpPr>
          <p:spPr bwMode="auto">
            <a:xfrm>
              <a:off x="956" y="2046"/>
              <a:ext cx="17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000"/>
                <a:t>N</a:t>
              </a:r>
            </a:p>
          </p:txBody>
        </p:sp>
        <p:sp>
          <p:nvSpPr>
            <p:cNvPr id="4145" name="Text Box 14"/>
            <p:cNvSpPr txBox="1">
              <a:spLocks noChangeArrowheads="1"/>
            </p:cNvSpPr>
            <p:nvPr/>
          </p:nvSpPr>
          <p:spPr bwMode="auto">
            <a:xfrm>
              <a:off x="762" y="1930"/>
              <a:ext cx="26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000"/>
                <a:t>H</a:t>
              </a:r>
              <a:r>
                <a:rPr lang="en-US" altLang="en-US" sz="1000" baseline="-25000"/>
                <a:t>3</a:t>
              </a:r>
              <a:r>
                <a:rPr lang="en-US" altLang="en-US" sz="1000"/>
                <a:t>C</a:t>
              </a:r>
            </a:p>
          </p:txBody>
        </p:sp>
        <p:sp>
          <p:nvSpPr>
            <p:cNvPr id="4146" name="Line 15"/>
            <p:cNvSpPr>
              <a:spLocks noChangeShapeType="1"/>
            </p:cNvSpPr>
            <p:nvPr/>
          </p:nvSpPr>
          <p:spPr bwMode="auto">
            <a:xfrm>
              <a:off x="1043" y="2169"/>
              <a:ext cx="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47" name="Line 16"/>
            <p:cNvSpPr>
              <a:spLocks noChangeShapeType="1"/>
            </p:cNvSpPr>
            <p:nvPr/>
          </p:nvSpPr>
          <p:spPr bwMode="auto">
            <a:xfrm flipH="1">
              <a:off x="1042" y="2361"/>
              <a:ext cx="1" cy="8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48" name="Line 17"/>
            <p:cNvSpPr>
              <a:spLocks noChangeShapeType="1"/>
            </p:cNvSpPr>
            <p:nvPr/>
          </p:nvSpPr>
          <p:spPr bwMode="auto">
            <a:xfrm>
              <a:off x="1037" y="2575"/>
              <a:ext cx="0" cy="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49" name="Line 18"/>
            <p:cNvSpPr>
              <a:spLocks noChangeShapeType="1"/>
            </p:cNvSpPr>
            <p:nvPr/>
          </p:nvSpPr>
          <p:spPr bwMode="auto">
            <a:xfrm>
              <a:off x="1166" y="2855"/>
              <a:ext cx="0" cy="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50" name="Line 19"/>
            <p:cNvSpPr>
              <a:spLocks noChangeShapeType="1"/>
            </p:cNvSpPr>
            <p:nvPr/>
          </p:nvSpPr>
          <p:spPr bwMode="auto">
            <a:xfrm>
              <a:off x="1189" y="2855"/>
              <a:ext cx="0" cy="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51" name="Line 20"/>
            <p:cNvSpPr>
              <a:spLocks noChangeShapeType="1"/>
            </p:cNvSpPr>
            <p:nvPr/>
          </p:nvSpPr>
          <p:spPr bwMode="auto">
            <a:xfrm flipH="1">
              <a:off x="927" y="2730"/>
              <a:ext cx="54" cy="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245" name="Line 21"/>
            <p:cNvSpPr>
              <a:spLocks noChangeShapeType="1"/>
            </p:cNvSpPr>
            <p:nvPr/>
          </p:nvSpPr>
          <p:spPr bwMode="auto">
            <a:xfrm flipH="1">
              <a:off x="1206" y="2733"/>
              <a:ext cx="54" cy="4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53" name="Line 22"/>
            <p:cNvSpPr>
              <a:spLocks noChangeShapeType="1"/>
            </p:cNvSpPr>
            <p:nvPr/>
          </p:nvSpPr>
          <p:spPr bwMode="auto">
            <a:xfrm>
              <a:off x="1071" y="2745"/>
              <a:ext cx="54" cy="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54" name="Line 23"/>
            <p:cNvSpPr>
              <a:spLocks noChangeShapeType="1"/>
            </p:cNvSpPr>
            <p:nvPr/>
          </p:nvSpPr>
          <p:spPr bwMode="auto">
            <a:xfrm>
              <a:off x="843" y="2730"/>
              <a:ext cx="54" cy="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55" name="Line 24"/>
            <p:cNvSpPr>
              <a:spLocks noChangeShapeType="1"/>
            </p:cNvSpPr>
            <p:nvPr/>
          </p:nvSpPr>
          <p:spPr bwMode="auto">
            <a:xfrm>
              <a:off x="978" y="2034"/>
              <a:ext cx="54" cy="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56" name="Line 25"/>
            <p:cNvSpPr>
              <a:spLocks noChangeShapeType="1"/>
            </p:cNvSpPr>
            <p:nvPr/>
          </p:nvSpPr>
          <p:spPr bwMode="auto">
            <a:xfrm flipH="1">
              <a:off x="1056" y="2037"/>
              <a:ext cx="54" cy="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57" name="Text Box 26"/>
            <p:cNvSpPr txBox="1">
              <a:spLocks noChangeArrowheads="1"/>
            </p:cNvSpPr>
            <p:nvPr/>
          </p:nvSpPr>
          <p:spPr bwMode="auto">
            <a:xfrm>
              <a:off x="1062" y="1927"/>
              <a:ext cx="26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000"/>
                <a:t>CH</a:t>
              </a:r>
              <a:r>
                <a:rPr lang="en-US" altLang="en-US" sz="1000" baseline="-25000"/>
                <a:t>3</a:t>
              </a:r>
            </a:p>
          </p:txBody>
        </p:sp>
        <p:sp>
          <p:nvSpPr>
            <p:cNvPr id="4158" name="Text Box 27"/>
            <p:cNvSpPr txBox="1">
              <a:spLocks noChangeArrowheads="1"/>
            </p:cNvSpPr>
            <p:nvPr/>
          </p:nvSpPr>
          <p:spPr bwMode="auto">
            <a:xfrm>
              <a:off x="810" y="3031"/>
              <a:ext cx="53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000"/>
                <a:t>N</a:t>
              </a:r>
              <a:r>
                <a:rPr lang="el-GR" altLang="en-US" sz="1000">
                  <a:cs typeface="Arial" charset="0"/>
                </a:rPr>
                <a:t>ε</a:t>
              </a:r>
              <a:r>
                <a:rPr lang="en-US" altLang="en-US" sz="1000">
                  <a:cs typeface="Arial" charset="0"/>
                </a:rPr>
                <a:t>-dimethyl</a:t>
              </a:r>
            </a:p>
            <a:p>
              <a:pPr algn="ctr" eaLnBrk="1" hangingPunct="1"/>
              <a:r>
                <a:rPr lang="en-US" altLang="en-US" sz="1000">
                  <a:cs typeface="Arial" charset="0"/>
                </a:rPr>
                <a:t>lysine</a:t>
              </a:r>
              <a:endParaRPr lang="el-GR" altLang="en-US" sz="1000">
                <a:cs typeface="Arial" charset="0"/>
              </a:endParaRPr>
            </a:p>
          </p:txBody>
        </p:sp>
      </p:grpSp>
      <p:sp>
        <p:nvSpPr>
          <p:cNvPr id="52252" name="Text Box 28"/>
          <p:cNvSpPr txBox="1">
            <a:spLocks noChangeArrowheads="1"/>
          </p:cNvSpPr>
          <p:nvPr/>
        </p:nvSpPr>
        <p:spPr bwMode="auto">
          <a:xfrm>
            <a:off x="4876800" y="3962400"/>
            <a:ext cx="37576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/>
              <a:t>     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Mass difference = 0.03638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Da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01" name="Text Box 29"/>
          <p:cNvSpPr txBox="1">
            <a:spLocks noChangeArrowheads="1"/>
          </p:cNvSpPr>
          <p:nvPr/>
        </p:nvSpPr>
        <p:spPr bwMode="auto">
          <a:xfrm>
            <a:off x="609600" y="1447800"/>
            <a:ext cx="3578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Well-known PTM:   Dimethylation</a:t>
            </a:r>
          </a:p>
        </p:txBody>
      </p:sp>
      <p:sp>
        <p:nvSpPr>
          <p:cNvPr id="4102" name="Text Box 31"/>
          <p:cNvSpPr txBox="1">
            <a:spLocks noChangeArrowheads="1"/>
          </p:cNvSpPr>
          <p:nvPr/>
        </p:nvSpPr>
        <p:spPr bwMode="auto">
          <a:xfrm>
            <a:off x="3048000" y="2133600"/>
            <a:ext cx="1695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Nominal</a:t>
            </a:r>
            <a:r>
              <a:rPr lang="en-US" altLang="en-US">
                <a:solidFill>
                  <a:srgbClr val="DDDDDD"/>
                </a:solidFill>
              </a:rPr>
              <a:t> </a:t>
            </a:r>
            <a:r>
              <a:rPr lang="en-US" altLang="en-US"/>
              <a:t>mass:</a:t>
            </a:r>
          </a:p>
          <a:p>
            <a:pPr eaLnBrk="1" hangingPunct="1"/>
            <a:r>
              <a:rPr lang="en-US" altLang="en-US">
                <a:solidFill>
                  <a:srgbClr val="DDDDDD"/>
                </a:solidFill>
              </a:rPr>
              <a:t>      </a:t>
            </a:r>
            <a:r>
              <a:rPr lang="en-US" altLang="en-US"/>
              <a:t>28 Da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5800" y="304800"/>
            <a:ext cx="7467600" cy="4000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66CC"/>
                </a:solidFill>
              </a:rPr>
              <a:t>          </a:t>
            </a:r>
            <a:r>
              <a:rPr lang="en-US" sz="2000" dirty="0"/>
              <a:t>High Mass Accuracy Enables Discovery of Novel Modifications</a:t>
            </a:r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3352800" y="3276600"/>
            <a:ext cx="928688" cy="2325688"/>
            <a:chOff x="1365" y="1864"/>
            <a:chExt cx="585" cy="1465"/>
          </a:xfrm>
        </p:grpSpPr>
        <p:sp>
          <p:nvSpPr>
            <p:cNvPr id="34" name="Text Box 29"/>
            <p:cNvSpPr txBox="1">
              <a:spLocks noChangeArrowheads="1"/>
            </p:cNvSpPr>
            <p:nvPr/>
          </p:nvSpPr>
          <p:spPr bwMode="auto">
            <a:xfrm>
              <a:off x="1500" y="2764"/>
              <a:ext cx="17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00">
                  <a:solidFill>
                    <a:schemeClr val="accent6">
                      <a:lumMod val="50000"/>
                    </a:schemeClr>
                  </a:solidFill>
                </a:rPr>
                <a:t>N</a:t>
              </a:r>
            </a:p>
          </p:txBody>
        </p:sp>
        <p:sp>
          <p:nvSpPr>
            <p:cNvPr id="35" name="Text Box 30"/>
            <p:cNvSpPr txBox="1">
              <a:spLocks noChangeArrowheads="1"/>
            </p:cNvSpPr>
            <p:nvPr/>
          </p:nvSpPr>
          <p:spPr bwMode="auto">
            <a:xfrm>
              <a:off x="1625" y="2657"/>
              <a:ext cx="23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00" dirty="0">
                  <a:solidFill>
                    <a:schemeClr val="accent6">
                      <a:lumMod val="50000"/>
                    </a:schemeClr>
                  </a:solidFill>
                </a:rPr>
                <a:t>CH</a:t>
              </a:r>
            </a:p>
          </p:txBody>
        </p:sp>
        <p:sp>
          <p:nvSpPr>
            <p:cNvPr id="36" name="Rectangle 31"/>
            <p:cNvSpPr>
              <a:spLocks noChangeArrowheads="1"/>
            </p:cNvSpPr>
            <p:nvPr/>
          </p:nvSpPr>
          <p:spPr bwMode="auto">
            <a:xfrm>
              <a:off x="1500" y="2845"/>
              <a:ext cx="17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00">
                  <a:solidFill>
                    <a:schemeClr val="accent6">
                      <a:lumMod val="50000"/>
                    </a:schemeClr>
                  </a:solidFill>
                </a:rPr>
                <a:t>H</a:t>
              </a:r>
            </a:p>
          </p:txBody>
        </p:sp>
        <p:sp>
          <p:nvSpPr>
            <p:cNvPr id="37" name="Text Box 32"/>
            <p:cNvSpPr txBox="1">
              <a:spLocks noChangeArrowheads="1"/>
            </p:cNvSpPr>
            <p:nvPr/>
          </p:nvSpPr>
          <p:spPr bwMode="auto">
            <a:xfrm>
              <a:off x="1767" y="2760"/>
              <a:ext cx="17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00">
                  <a:solidFill>
                    <a:schemeClr val="accent6">
                      <a:lumMod val="50000"/>
                    </a:schemeClr>
                  </a:solidFill>
                </a:rPr>
                <a:t>C</a:t>
              </a:r>
            </a:p>
          </p:txBody>
        </p:sp>
        <p:sp>
          <p:nvSpPr>
            <p:cNvPr id="38" name="Text Box 33"/>
            <p:cNvSpPr txBox="1">
              <a:spLocks noChangeArrowheads="1"/>
            </p:cNvSpPr>
            <p:nvPr/>
          </p:nvSpPr>
          <p:spPr bwMode="auto">
            <a:xfrm>
              <a:off x="1770" y="2934"/>
              <a:ext cx="17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00">
                  <a:solidFill>
                    <a:schemeClr val="accent6">
                      <a:lumMod val="50000"/>
                    </a:schemeClr>
                  </a:solidFill>
                </a:rPr>
                <a:t>O</a:t>
              </a:r>
            </a:p>
          </p:txBody>
        </p:sp>
        <p:sp>
          <p:nvSpPr>
            <p:cNvPr id="39" name="Text Box 34"/>
            <p:cNvSpPr txBox="1">
              <a:spLocks noChangeArrowheads="1"/>
            </p:cNvSpPr>
            <p:nvPr/>
          </p:nvSpPr>
          <p:spPr bwMode="auto">
            <a:xfrm>
              <a:off x="1597" y="2462"/>
              <a:ext cx="34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00">
                  <a:solidFill>
                    <a:schemeClr val="accent6">
                      <a:lumMod val="50000"/>
                    </a:schemeClr>
                  </a:solidFill>
                </a:rPr>
                <a:t>(CH</a:t>
              </a:r>
              <a:r>
                <a:rPr lang="en-US" sz="1000" baseline="-25000">
                  <a:solidFill>
                    <a:schemeClr val="accent6">
                      <a:lumMod val="50000"/>
                    </a:schemeClr>
                  </a:solidFill>
                </a:rPr>
                <a:t>2</a:t>
              </a:r>
              <a:r>
                <a:rPr lang="en-US" sz="1000">
                  <a:solidFill>
                    <a:schemeClr val="accent6">
                      <a:lumMod val="50000"/>
                    </a:schemeClr>
                  </a:solidFill>
                </a:rPr>
                <a:t>)</a:t>
              </a:r>
              <a:r>
                <a:rPr lang="en-US" sz="1000" baseline="-25000">
                  <a:solidFill>
                    <a:schemeClr val="accent6">
                      <a:lumMod val="50000"/>
                    </a:schemeClr>
                  </a:solidFill>
                </a:rPr>
                <a:t>3</a:t>
              </a:r>
            </a:p>
          </p:txBody>
        </p:sp>
        <p:sp>
          <p:nvSpPr>
            <p:cNvPr id="40" name="Text Box 35"/>
            <p:cNvSpPr txBox="1">
              <a:spLocks noChangeArrowheads="1"/>
            </p:cNvSpPr>
            <p:nvPr/>
          </p:nvSpPr>
          <p:spPr bwMode="auto">
            <a:xfrm>
              <a:off x="1540" y="2253"/>
              <a:ext cx="26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00">
                  <a:solidFill>
                    <a:schemeClr val="accent6">
                      <a:lumMod val="50000"/>
                    </a:schemeClr>
                  </a:solidFill>
                </a:rPr>
                <a:t>H</a:t>
              </a:r>
              <a:r>
                <a:rPr lang="en-US" sz="1000" baseline="-25000">
                  <a:solidFill>
                    <a:schemeClr val="accent6">
                      <a:lumMod val="50000"/>
                    </a:schemeClr>
                  </a:solidFill>
                </a:rPr>
                <a:t>2</a:t>
              </a:r>
              <a:r>
                <a:rPr lang="en-US" sz="1000">
                  <a:solidFill>
                    <a:schemeClr val="accent6">
                      <a:lumMod val="50000"/>
                    </a:schemeClr>
                  </a:solidFill>
                </a:rPr>
                <a:t>C</a:t>
              </a:r>
            </a:p>
          </p:txBody>
        </p:sp>
        <p:sp>
          <p:nvSpPr>
            <p:cNvPr id="41" name="Text Box 36"/>
            <p:cNvSpPr txBox="1">
              <a:spLocks noChangeArrowheads="1"/>
            </p:cNvSpPr>
            <p:nvPr/>
          </p:nvSpPr>
          <p:spPr bwMode="auto">
            <a:xfrm>
              <a:off x="1592" y="2073"/>
              <a:ext cx="23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00">
                  <a:solidFill>
                    <a:schemeClr val="accent6">
                      <a:lumMod val="50000"/>
                    </a:schemeClr>
                  </a:solidFill>
                </a:rPr>
                <a:t>NH</a:t>
              </a:r>
            </a:p>
          </p:txBody>
        </p:sp>
        <p:sp>
          <p:nvSpPr>
            <p:cNvPr id="42" name="Text Box 37"/>
            <p:cNvSpPr txBox="1">
              <a:spLocks noChangeArrowheads="1"/>
            </p:cNvSpPr>
            <p:nvPr/>
          </p:nvSpPr>
          <p:spPr bwMode="auto">
            <a:xfrm>
              <a:off x="1365" y="1954"/>
              <a:ext cx="34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00">
                  <a:solidFill>
                    <a:schemeClr val="accent6">
                      <a:lumMod val="50000"/>
                    </a:schemeClr>
                  </a:solidFill>
                </a:rPr>
                <a:t>O     C</a:t>
              </a:r>
            </a:p>
          </p:txBody>
        </p:sp>
        <p:sp>
          <p:nvSpPr>
            <p:cNvPr id="43" name="Text Box 38"/>
            <p:cNvSpPr txBox="1">
              <a:spLocks noChangeArrowheads="1"/>
            </p:cNvSpPr>
            <p:nvPr/>
          </p:nvSpPr>
          <p:spPr bwMode="auto">
            <a:xfrm>
              <a:off x="1674" y="1864"/>
              <a:ext cx="17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00">
                  <a:solidFill>
                    <a:schemeClr val="accent6">
                      <a:lumMod val="50000"/>
                    </a:schemeClr>
                  </a:solidFill>
                </a:rPr>
                <a:t>H</a:t>
              </a:r>
            </a:p>
          </p:txBody>
        </p:sp>
        <p:sp>
          <p:nvSpPr>
            <p:cNvPr id="44" name="Line 39"/>
            <p:cNvSpPr>
              <a:spLocks noChangeShapeType="1"/>
            </p:cNvSpPr>
            <p:nvPr/>
          </p:nvSpPr>
          <p:spPr bwMode="auto">
            <a:xfrm>
              <a:off x="1721" y="2193"/>
              <a:ext cx="0" cy="88"/>
            </a:xfrm>
            <a:prstGeom prst="line">
              <a:avLst/>
            </a:prstGeom>
            <a:noFill/>
            <a:ln w="12700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45" name="Line 40"/>
            <p:cNvSpPr>
              <a:spLocks noChangeShapeType="1"/>
            </p:cNvSpPr>
            <p:nvPr/>
          </p:nvSpPr>
          <p:spPr bwMode="auto">
            <a:xfrm flipH="1">
              <a:off x="1720" y="2385"/>
              <a:ext cx="1" cy="89"/>
            </a:xfrm>
            <a:prstGeom prst="line">
              <a:avLst/>
            </a:prstGeom>
            <a:noFill/>
            <a:ln w="12700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46" name="Line 41"/>
            <p:cNvSpPr>
              <a:spLocks noChangeShapeType="1"/>
            </p:cNvSpPr>
            <p:nvPr/>
          </p:nvSpPr>
          <p:spPr bwMode="auto">
            <a:xfrm>
              <a:off x="1715" y="2599"/>
              <a:ext cx="0" cy="87"/>
            </a:xfrm>
            <a:prstGeom prst="line">
              <a:avLst/>
            </a:prstGeom>
            <a:noFill/>
            <a:ln w="12700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47" name="Line 42"/>
            <p:cNvSpPr>
              <a:spLocks noChangeShapeType="1"/>
            </p:cNvSpPr>
            <p:nvPr/>
          </p:nvSpPr>
          <p:spPr bwMode="auto">
            <a:xfrm>
              <a:off x="1844" y="2879"/>
              <a:ext cx="0" cy="87"/>
            </a:xfrm>
            <a:prstGeom prst="line">
              <a:avLst/>
            </a:prstGeom>
            <a:noFill/>
            <a:ln w="12700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48" name="Line 43"/>
            <p:cNvSpPr>
              <a:spLocks noChangeShapeType="1"/>
            </p:cNvSpPr>
            <p:nvPr/>
          </p:nvSpPr>
          <p:spPr bwMode="auto">
            <a:xfrm>
              <a:off x="1867" y="2879"/>
              <a:ext cx="0" cy="87"/>
            </a:xfrm>
            <a:prstGeom prst="line">
              <a:avLst/>
            </a:prstGeom>
            <a:noFill/>
            <a:ln w="12700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49" name="Line 44"/>
            <p:cNvSpPr>
              <a:spLocks noChangeShapeType="1"/>
            </p:cNvSpPr>
            <p:nvPr/>
          </p:nvSpPr>
          <p:spPr bwMode="auto">
            <a:xfrm flipH="1">
              <a:off x="1653" y="1962"/>
              <a:ext cx="54" cy="42"/>
            </a:xfrm>
            <a:prstGeom prst="line">
              <a:avLst/>
            </a:prstGeom>
            <a:noFill/>
            <a:ln w="127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50" name="Line 45"/>
            <p:cNvSpPr>
              <a:spLocks noChangeShapeType="1"/>
            </p:cNvSpPr>
            <p:nvPr/>
          </p:nvSpPr>
          <p:spPr bwMode="auto">
            <a:xfrm flipH="1">
              <a:off x="1605" y="2754"/>
              <a:ext cx="54" cy="42"/>
            </a:xfrm>
            <a:prstGeom prst="line">
              <a:avLst/>
            </a:prstGeom>
            <a:noFill/>
            <a:ln w="12700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51" name="Line 46"/>
            <p:cNvSpPr>
              <a:spLocks noChangeShapeType="1"/>
            </p:cNvSpPr>
            <p:nvPr/>
          </p:nvSpPr>
          <p:spPr bwMode="auto">
            <a:xfrm flipH="1">
              <a:off x="1884" y="2757"/>
              <a:ext cx="54" cy="42"/>
            </a:xfrm>
            <a:prstGeom prst="line">
              <a:avLst/>
            </a:prstGeom>
            <a:noFill/>
            <a:ln w="12700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52" name="Line 47"/>
            <p:cNvSpPr>
              <a:spLocks noChangeShapeType="1"/>
            </p:cNvSpPr>
            <p:nvPr/>
          </p:nvSpPr>
          <p:spPr bwMode="auto">
            <a:xfrm>
              <a:off x="1749" y="2769"/>
              <a:ext cx="54" cy="42"/>
            </a:xfrm>
            <a:prstGeom prst="line">
              <a:avLst/>
            </a:prstGeom>
            <a:noFill/>
            <a:ln w="12700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53" name="Line 48"/>
            <p:cNvSpPr>
              <a:spLocks noChangeShapeType="1"/>
            </p:cNvSpPr>
            <p:nvPr/>
          </p:nvSpPr>
          <p:spPr bwMode="auto">
            <a:xfrm>
              <a:off x="1521" y="2754"/>
              <a:ext cx="54" cy="42"/>
            </a:xfrm>
            <a:prstGeom prst="line">
              <a:avLst/>
            </a:prstGeom>
            <a:noFill/>
            <a:ln w="12700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54" name="Line 49"/>
            <p:cNvSpPr>
              <a:spLocks noChangeShapeType="1"/>
            </p:cNvSpPr>
            <p:nvPr/>
          </p:nvSpPr>
          <p:spPr bwMode="auto">
            <a:xfrm>
              <a:off x="1656" y="2058"/>
              <a:ext cx="54" cy="42"/>
            </a:xfrm>
            <a:prstGeom prst="line">
              <a:avLst/>
            </a:prstGeom>
            <a:noFill/>
            <a:ln w="12700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grpSp>
          <p:nvGrpSpPr>
            <p:cNvPr id="4133" name="Group 50"/>
            <p:cNvGrpSpPr>
              <a:grpSpLocks/>
            </p:cNvGrpSpPr>
            <p:nvPr/>
          </p:nvGrpSpPr>
          <p:grpSpPr bwMode="auto">
            <a:xfrm rot="16200000" flipV="1">
              <a:off x="1528" y="1987"/>
              <a:ext cx="23" cy="87"/>
              <a:chOff x="4250" y="2789"/>
              <a:chExt cx="23" cy="87"/>
            </a:xfrm>
          </p:grpSpPr>
          <p:sp>
            <p:nvSpPr>
              <p:cNvPr id="57" name="Line 51"/>
              <p:cNvSpPr>
                <a:spLocks noChangeShapeType="1"/>
              </p:cNvSpPr>
              <p:nvPr/>
            </p:nvSpPr>
            <p:spPr bwMode="auto">
              <a:xfrm>
                <a:off x="4233" y="2789"/>
                <a:ext cx="0" cy="87"/>
              </a:xfrm>
              <a:prstGeom prst="line">
                <a:avLst/>
              </a:prstGeom>
              <a:noFill/>
              <a:ln w="12700">
                <a:solidFill>
                  <a:schemeClr val="accent6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8" name="Line 52"/>
              <p:cNvSpPr>
                <a:spLocks noChangeShapeType="1"/>
              </p:cNvSpPr>
              <p:nvPr/>
            </p:nvSpPr>
            <p:spPr bwMode="auto">
              <a:xfrm>
                <a:off x="4256" y="2789"/>
                <a:ext cx="0" cy="87"/>
              </a:xfrm>
              <a:prstGeom prst="line">
                <a:avLst/>
              </a:prstGeom>
              <a:noFill/>
              <a:ln w="12700">
                <a:solidFill>
                  <a:schemeClr val="accent6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56" name="Text Box 53"/>
            <p:cNvSpPr txBox="1">
              <a:spLocks noChangeArrowheads="1"/>
            </p:cNvSpPr>
            <p:nvPr/>
          </p:nvSpPr>
          <p:spPr bwMode="auto">
            <a:xfrm>
              <a:off x="1495" y="3079"/>
              <a:ext cx="45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000">
                  <a:solidFill>
                    <a:schemeClr val="accent6">
                      <a:lumMod val="50000"/>
                    </a:schemeClr>
                  </a:solidFill>
                </a:rPr>
                <a:t>N</a:t>
              </a:r>
              <a:r>
                <a:rPr lang="el-GR" sz="1000">
                  <a:solidFill>
                    <a:schemeClr val="accent6">
                      <a:lumMod val="50000"/>
                    </a:schemeClr>
                  </a:solidFill>
                  <a:cs typeface="Arial" charset="0"/>
                </a:rPr>
                <a:t>ε</a:t>
              </a:r>
              <a:r>
                <a:rPr lang="en-US" sz="1000">
                  <a:solidFill>
                    <a:schemeClr val="accent6">
                      <a:lumMod val="50000"/>
                    </a:schemeClr>
                  </a:solidFill>
                  <a:cs typeface="Arial" charset="0"/>
                </a:rPr>
                <a:t>-formyl</a:t>
              </a:r>
            </a:p>
            <a:p>
              <a:pPr algn="ctr">
                <a:defRPr/>
              </a:pPr>
              <a:r>
                <a:rPr lang="en-US" sz="1000">
                  <a:solidFill>
                    <a:schemeClr val="accent6">
                      <a:lumMod val="50000"/>
                    </a:schemeClr>
                  </a:solidFill>
                  <a:cs typeface="Arial" charset="0"/>
                </a:rPr>
                <a:t>lysine</a:t>
              </a:r>
              <a:endParaRPr lang="el-GR" sz="1000">
                <a:solidFill>
                  <a:schemeClr val="accent6">
                    <a:lumMod val="50000"/>
                  </a:schemeClr>
                </a:solidFill>
                <a:cs typeface="Arial" charset="0"/>
              </a:endParaRPr>
            </a:p>
          </p:txBody>
        </p:sp>
      </p:grpSp>
      <p:sp>
        <p:nvSpPr>
          <p:cNvPr id="13321" name="Rectangle 3"/>
          <p:cNvSpPr>
            <a:spLocks noChangeArrowheads="1"/>
          </p:cNvSpPr>
          <p:nvPr/>
        </p:nvSpPr>
        <p:spPr bwMode="auto">
          <a:xfrm>
            <a:off x="152400" y="6096000"/>
            <a:ext cx="8561388" cy="6461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eaLnBrk="0" hangingPunct="0">
              <a:defRPr/>
            </a:pP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Wiśniewski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JR, Zougman A, Mann M. N-epsilon-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formylation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of lysine is a widespread post-translational modification </a:t>
            </a:r>
          </a:p>
          <a:p>
            <a:pPr eaLnBrk="0" hangingPunct="0">
              <a:defRPr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of nuclear proteins occurring at residues involved in regulation of chromatin function. 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Nucleic Acids Res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 2008 </a:t>
            </a:r>
          </a:p>
          <a:p>
            <a:pPr eaLnBrk="0" hangingPunct="0">
              <a:defRPr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Feb;36(2):570-7. </a:t>
            </a:r>
            <a:endParaRPr lang="en-US" sz="1400" dirty="0"/>
          </a:p>
        </p:txBody>
      </p:sp>
      <p:sp>
        <p:nvSpPr>
          <p:cNvPr id="4106" name="TextBox 59"/>
          <p:cNvSpPr txBox="1">
            <a:spLocks noChangeArrowheads="1"/>
          </p:cNvSpPr>
          <p:nvPr/>
        </p:nvSpPr>
        <p:spPr bwMode="auto">
          <a:xfrm>
            <a:off x="6400800" y="3429000"/>
            <a:ext cx="2133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/>
              <a:t>n=24           n=27</a:t>
            </a:r>
          </a:p>
        </p:txBody>
      </p:sp>
      <p:sp>
        <p:nvSpPr>
          <p:cNvPr id="63" name="Oval 62"/>
          <p:cNvSpPr/>
          <p:nvPr/>
        </p:nvSpPr>
        <p:spPr>
          <a:xfrm>
            <a:off x="7239000" y="1676400"/>
            <a:ext cx="762000" cy="6858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5" name="Straight Arrow Connector 64"/>
          <p:cNvCxnSpPr>
            <a:stCxn id="4101" idx="3"/>
          </p:cNvCxnSpPr>
          <p:nvPr/>
        </p:nvCxnSpPr>
        <p:spPr>
          <a:xfrm>
            <a:off x="4187825" y="1631950"/>
            <a:ext cx="3051175" cy="19685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6248400" y="2667000"/>
            <a:ext cx="838200" cy="6096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8" name="Straight Arrow Connector 67"/>
          <p:cNvCxnSpPr/>
          <p:nvPr/>
        </p:nvCxnSpPr>
        <p:spPr>
          <a:xfrm rot="10800000" flipV="1">
            <a:off x="4114800" y="3124200"/>
            <a:ext cx="2133600" cy="99060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4724400" y="4648200"/>
            <a:ext cx="3200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Formylation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2582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2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52" grpId="0"/>
      <p:bldP spid="63" grpId="0" animBg="1"/>
      <p:bldP spid="66" grpId="0" animBg="1"/>
      <p:bldP spid="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0595" y="381000"/>
            <a:ext cx="5271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  <a:latin typeface="+mn-lt"/>
              </a:rPr>
              <a:t>Critical Considerations/Challenges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1066800"/>
            <a:ext cx="7848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2060"/>
                </a:solidFill>
                <a:latin typeface="+mn-lt"/>
              </a:rPr>
              <a:t>One gene can encode more than one protein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. </a:t>
            </a:r>
          </a:p>
          <a:p>
            <a:pPr marL="271463"/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Human genome ~21,000 protein-encoding genes.  </a:t>
            </a:r>
          </a:p>
          <a:p>
            <a:pPr marL="360363" indent="-88900"/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Added complexity - with co- and post-translational modifications, human proteins estimated 250,000 to one million.  </a:t>
            </a:r>
          </a:p>
          <a:p>
            <a:r>
              <a:rPr lang="en-GB" sz="2000" dirty="0">
                <a:solidFill>
                  <a:srgbClr val="FF0000"/>
                </a:solidFill>
                <a:latin typeface="+mn-lt"/>
              </a:rPr>
              <a:t>Implications for Sample Preparation – Pre-fractionation – “Snapshots”</a:t>
            </a:r>
          </a:p>
          <a:p>
            <a:endParaRPr lang="en-GB" sz="2000" dirty="0">
              <a:latin typeface="+mn-lt"/>
            </a:endParaRPr>
          </a:p>
          <a:p>
            <a:pPr marL="360363" indent="-360363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2060"/>
                </a:solidFill>
                <a:latin typeface="+mn-lt"/>
              </a:rPr>
              <a:t>Proteomes are highly dynamic 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compared with the relatively static genome.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Varies over time and in response to stimuli e.g. stress, disease </a:t>
            </a:r>
            <a:r>
              <a:rPr lang="en-GB" sz="20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etc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– amounts or PTM forms of proteins.</a:t>
            </a:r>
          </a:p>
          <a:p>
            <a:r>
              <a:rPr lang="en-GB" sz="2000" dirty="0">
                <a:solidFill>
                  <a:srgbClr val="FF0000"/>
                </a:solidFill>
                <a:latin typeface="+mn-lt"/>
              </a:rPr>
              <a:t>Implications for Sample Preparation – Stability</a:t>
            </a:r>
          </a:p>
          <a:p>
            <a:pPr marL="360363" indent="-360363">
              <a:buFont typeface="Arial" panose="020B0604020202020204" pitchFamily="34" charset="0"/>
              <a:buChar char="•"/>
            </a:pPr>
            <a:endParaRPr lang="en-GB" sz="2000" i="1" dirty="0">
              <a:latin typeface="+mn-lt"/>
            </a:endParaRPr>
          </a:p>
          <a:p>
            <a:pPr marL="360363" indent="-360363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2060"/>
                </a:solidFill>
                <a:latin typeface="+mn-lt"/>
              </a:rPr>
              <a:t>Proteins exist in a wide range of concentrations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.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For example, the concentration of the protein albumin in blood is more than a billion times greater than that of interleukin-6 and 20 proteins make up &gt;98% of the serum proteome.</a:t>
            </a:r>
          </a:p>
          <a:p>
            <a:r>
              <a:rPr lang="en-GB" sz="2000" dirty="0">
                <a:solidFill>
                  <a:srgbClr val="FF0000"/>
                </a:solidFill>
                <a:latin typeface="+mn-lt"/>
              </a:rPr>
              <a:t>Implications for Sample Preparation – Pre-fractionation (no protein equivalent of PCR)</a:t>
            </a:r>
          </a:p>
          <a:p>
            <a:pPr marL="360363" indent="-360363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593995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295400" y="1600200"/>
            <a:ext cx="2266950" cy="5810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/>
              <a:t>Gel based 2D PAGE (DIGE)</a:t>
            </a:r>
          </a:p>
        </p:txBody>
      </p:sp>
      <p:sp>
        <p:nvSpPr>
          <p:cNvPr id="26627" name="Text Box 8"/>
          <p:cNvSpPr txBox="1">
            <a:spLocks noChangeArrowheads="1"/>
          </p:cNvSpPr>
          <p:nvPr/>
        </p:nvSpPr>
        <p:spPr bwMode="auto">
          <a:xfrm>
            <a:off x="1333500" y="3081338"/>
            <a:ext cx="2238375" cy="581025"/>
          </a:xfrm>
          <a:prstGeom prst="rect">
            <a:avLst/>
          </a:pr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600" b="1"/>
              <a:t>Label-free</a:t>
            </a:r>
          </a:p>
          <a:p>
            <a:pPr algn="ctr" eaLnBrk="1" hangingPunct="1"/>
            <a:endParaRPr lang="en-US" altLang="en-US" sz="1600" b="1"/>
          </a:p>
        </p:txBody>
      </p:sp>
      <p:sp>
        <p:nvSpPr>
          <p:cNvPr id="26628" name="Text Box 9"/>
          <p:cNvSpPr txBox="1">
            <a:spLocks noChangeArrowheads="1"/>
          </p:cNvSpPr>
          <p:nvPr/>
        </p:nvSpPr>
        <p:spPr bwMode="auto">
          <a:xfrm>
            <a:off x="6022975" y="3167063"/>
            <a:ext cx="1993900" cy="8255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600" b="1"/>
              <a:t>Labeling with stable isotopes </a:t>
            </a:r>
          </a:p>
          <a:p>
            <a:pPr algn="ctr" eaLnBrk="1" hangingPunct="1"/>
            <a:r>
              <a:rPr lang="en-US" altLang="en-US" sz="1600" b="1" baseline="30000"/>
              <a:t>13</a:t>
            </a:r>
            <a:r>
              <a:rPr lang="en-US" altLang="en-US" sz="1600" b="1"/>
              <a:t>C, </a:t>
            </a:r>
            <a:r>
              <a:rPr lang="en-US" altLang="en-US" sz="1600" b="1" baseline="30000"/>
              <a:t>15</a:t>
            </a:r>
            <a:r>
              <a:rPr lang="en-US" altLang="en-US" sz="1600" b="1"/>
              <a:t>N, </a:t>
            </a:r>
            <a:r>
              <a:rPr lang="en-US" altLang="en-US" sz="1600" b="1" baseline="30000"/>
              <a:t>2</a:t>
            </a:r>
            <a:r>
              <a:rPr lang="en-US" altLang="en-US" sz="1600" b="1"/>
              <a:t>H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1333500" y="4129088"/>
            <a:ext cx="2220913" cy="5810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i="1" dirty="0"/>
              <a:t>In vivo</a:t>
            </a:r>
            <a:r>
              <a:rPr lang="en-US" sz="1600" b="1" dirty="0"/>
              <a:t> metabolic labeling (SILAC)</a:t>
            </a:r>
          </a:p>
        </p:txBody>
      </p:sp>
      <p:sp>
        <p:nvSpPr>
          <p:cNvPr id="26630" name="Text Box 12"/>
          <p:cNvSpPr txBox="1">
            <a:spLocks noChangeArrowheads="1"/>
          </p:cNvSpPr>
          <p:nvPr/>
        </p:nvSpPr>
        <p:spPr bwMode="auto">
          <a:xfrm>
            <a:off x="1333500" y="5332413"/>
            <a:ext cx="2230438" cy="5810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600" b="1"/>
              <a:t>Affinity tags</a:t>
            </a:r>
          </a:p>
          <a:p>
            <a:pPr algn="ctr" eaLnBrk="1" hangingPunct="1"/>
            <a:r>
              <a:rPr lang="en-US" altLang="en-US" sz="1600" b="1"/>
              <a:t>ICAT, HysTag</a:t>
            </a:r>
          </a:p>
        </p:txBody>
      </p:sp>
      <p:sp>
        <p:nvSpPr>
          <p:cNvPr id="26631" name="Text Box 17"/>
          <p:cNvSpPr txBox="1">
            <a:spLocks noChangeArrowheads="1"/>
          </p:cNvSpPr>
          <p:nvPr/>
        </p:nvSpPr>
        <p:spPr bwMode="auto">
          <a:xfrm>
            <a:off x="6461125" y="5376863"/>
            <a:ext cx="1879600" cy="5810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600" b="1"/>
              <a:t>Isobaric tags</a:t>
            </a:r>
          </a:p>
          <a:p>
            <a:pPr algn="ctr" eaLnBrk="1" hangingPunct="1"/>
            <a:r>
              <a:rPr lang="en-US" altLang="en-US" sz="1600" b="1"/>
              <a:t>iTRAQ</a:t>
            </a:r>
          </a:p>
        </p:txBody>
      </p: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0" y="-133350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en-US" sz="12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defRPr/>
            </a:pPr>
            <a:endParaRPr lang="en-US" sz="12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6633" name="Rectangle 22"/>
          <p:cNvSpPr>
            <a:spLocks noChangeArrowheads="1"/>
          </p:cNvSpPr>
          <p:nvPr/>
        </p:nvSpPr>
        <p:spPr bwMode="auto">
          <a:xfrm>
            <a:off x="6022975" y="4321175"/>
            <a:ext cx="2006600" cy="374650"/>
          </a:xfrm>
          <a:prstGeom prst="rect">
            <a:avLst/>
          </a:prstGeom>
          <a:solidFill>
            <a:schemeClr val="bg2"/>
          </a:solidFill>
          <a:ln w="9525">
            <a:solidFill>
              <a:srgbClr val="996633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600" b="1"/>
              <a:t>Chemical labeling</a:t>
            </a:r>
          </a:p>
        </p:txBody>
      </p:sp>
      <p:sp>
        <p:nvSpPr>
          <p:cNvPr id="8217" name="Rectangle 25"/>
          <p:cNvSpPr>
            <a:spLocks noChangeArrowheads="1"/>
          </p:cNvSpPr>
          <p:nvPr/>
        </p:nvSpPr>
        <p:spPr bwMode="auto">
          <a:xfrm>
            <a:off x="6022975" y="1822450"/>
            <a:ext cx="1987550" cy="9747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9966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600" dirty="0"/>
              <a:t>Mass spectrometer</a:t>
            </a:r>
          </a:p>
          <a:p>
            <a:pPr algn="ctr">
              <a:defRPr/>
            </a:pPr>
            <a:r>
              <a:rPr lang="en-US" sz="1600" b="1" dirty="0"/>
              <a:t> </a:t>
            </a:r>
            <a:r>
              <a:rPr lang="en-US" sz="1600" dirty="0"/>
              <a:t>based</a:t>
            </a:r>
          </a:p>
        </p:txBody>
      </p:sp>
      <p:sp>
        <p:nvSpPr>
          <p:cNvPr id="26635" name="Text Box 29"/>
          <p:cNvSpPr txBox="1">
            <a:spLocks noChangeArrowheads="1"/>
          </p:cNvSpPr>
          <p:nvPr/>
        </p:nvSpPr>
        <p:spPr bwMode="auto">
          <a:xfrm>
            <a:off x="2708275" y="6043613"/>
            <a:ext cx="6111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MS</a:t>
            </a:r>
            <a:r>
              <a:rPr lang="en-US" altLang="en-US" baseline="30000"/>
              <a:t>1</a:t>
            </a:r>
          </a:p>
        </p:txBody>
      </p:sp>
      <p:sp>
        <p:nvSpPr>
          <p:cNvPr id="26636" name="Text Box 30"/>
          <p:cNvSpPr txBox="1">
            <a:spLocks noChangeArrowheads="1"/>
          </p:cNvSpPr>
          <p:nvPr/>
        </p:nvSpPr>
        <p:spPr bwMode="auto">
          <a:xfrm>
            <a:off x="7115175" y="6135688"/>
            <a:ext cx="6111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MS</a:t>
            </a:r>
            <a:r>
              <a:rPr lang="en-US" altLang="en-US" baseline="30000"/>
              <a:t>2</a:t>
            </a:r>
          </a:p>
        </p:txBody>
      </p:sp>
      <p:cxnSp>
        <p:nvCxnSpPr>
          <p:cNvPr id="8229" name="AutoShape 37"/>
          <p:cNvCxnSpPr>
            <a:cxnSpLocks noChangeShapeType="1"/>
            <a:stCxn id="8217" idx="2"/>
            <a:endCxn id="26627" idx="3"/>
          </p:cNvCxnSpPr>
          <p:nvPr/>
        </p:nvCxnSpPr>
        <p:spPr bwMode="auto">
          <a:xfrm flipH="1">
            <a:off x="3571875" y="2797175"/>
            <a:ext cx="3444875" cy="574675"/>
          </a:xfrm>
          <a:prstGeom prst="straightConnector1">
            <a:avLst/>
          </a:prstGeom>
          <a:noFill/>
          <a:ln w="9525">
            <a:solidFill>
              <a:schemeClr val="tx2">
                <a:lumMod val="50000"/>
              </a:schemeClr>
            </a:solidFill>
            <a:round/>
            <a:headEnd/>
            <a:tailEnd type="triangle" w="med" len="med"/>
          </a:ln>
          <a:effectLst/>
        </p:spPr>
      </p:cxnSp>
      <p:cxnSp>
        <p:nvCxnSpPr>
          <p:cNvPr id="8230" name="AutoShape 38"/>
          <p:cNvCxnSpPr>
            <a:cxnSpLocks noChangeShapeType="1"/>
            <a:stCxn id="8217" idx="2"/>
            <a:endCxn id="26628" idx="0"/>
          </p:cNvCxnSpPr>
          <p:nvPr/>
        </p:nvCxnSpPr>
        <p:spPr bwMode="auto">
          <a:xfrm>
            <a:off x="7016750" y="2797175"/>
            <a:ext cx="3175" cy="369888"/>
          </a:xfrm>
          <a:prstGeom prst="straightConnector1">
            <a:avLst/>
          </a:prstGeom>
          <a:noFill/>
          <a:ln w="9525">
            <a:solidFill>
              <a:schemeClr val="tx2">
                <a:lumMod val="50000"/>
              </a:schemeClr>
            </a:solidFill>
            <a:round/>
            <a:headEnd/>
            <a:tailEnd type="triangle" w="med" len="med"/>
          </a:ln>
          <a:effectLst/>
        </p:spPr>
      </p:cxnSp>
      <p:cxnSp>
        <p:nvCxnSpPr>
          <p:cNvPr id="8232" name="AutoShape 40"/>
          <p:cNvCxnSpPr>
            <a:cxnSpLocks noChangeShapeType="1"/>
            <a:stCxn id="26628" idx="2"/>
            <a:endCxn id="8202" idx="3"/>
          </p:cNvCxnSpPr>
          <p:nvPr/>
        </p:nvCxnSpPr>
        <p:spPr bwMode="auto">
          <a:xfrm flipH="1">
            <a:off x="3554413" y="3992563"/>
            <a:ext cx="3465512" cy="427037"/>
          </a:xfrm>
          <a:prstGeom prst="straightConnector1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round/>
            <a:headEnd/>
            <a:tailEnd type="triangle" w="med" len="med"/>
          </a:ln>
          <a:effectLst/>
        </p:spPr>
      </p:cxnSp>
      <p:cxnSp>
        <p:nvCxnSpPr>
          <p:cNvPr id="8233" name="AutoShape 41"/>
          <p:cNvCxnSpPr>
            <a:cxnSpLocks noChangeShapeType="1"/>
            <a:stCxn id="26628" idx="2"/>
            <a:endCxn id="26633" idx="0"/>
          </p:cNvCxnSpPr>
          <p:nvPr/>
        </p:nvCxnSpPr>
        <p:spPr bwMode="auto">
          <a:xfrm>
            <a:off x="7019925" y="3992563"/>
            <a:ext cx="6350" cy="328612"/>
          </a:xfrm>
          <a:prstGeom prst="straightConnector1">
            <a:avLst/>
          </a:prstGeom>
          <a:noFill/>
          <a:ln w="9525">
            <a:solidFill>
              <a:schemeClr val="bg2">
                <a:lumMod val="10000"/>
              </a:schemeClr>
            </a:solidFill>
            <a:round/>
            <a:headEnd/>
            <a:tailEnd type="triangle" w="med" len="med"/>
          </a:ln>
          <a:effectLst/>
        </p:spPr>
      </p:cxnSp>
      <p:cxnSp>
        <p:nvCxnSpPr>
          <p:cNvPr id="8234" name="AutoShape 42"/>
          <p:cNvCxnSpPr>
            <a:cxnSpLocks noChangeShapeType="1"/>
            <a:stCxn id="26633" idx="2"/>
            <a:endCxn id="26630" idx="0"/>
          </p:cNvCxnSpPr>
          <p:nvPr/>
        </p:nvCxnSpPr>
        <p:spPr bwMode="auto">
          <a:xfrm flipH="1">
            <a:off x="2449513" y="4695825"/>
            <a:ext cx="4576762" cy="636588"/>
          </a:xfrm>
          <a:prstGeom prst="straightConnector1">
            <a:avLst/>
          </a:prstGeom>
          <a:noFill/>
          <a:ln w="9525">
            <a:solidFill>
              <a:schemeClr val="bg2">
                <a:lumMod val="10000"/>
              </a:schemeClr>
            </a:solidFill>
            <a:round/>
            <a:headEnd/>
            <a:tailEnd type="triangle" w="med" len="med"/>
          </a:ln>
          <a:effectLst/>
        </p:spPr>
      </p:cxnSp>
      <p:cxnSp>
        <p:nvCxnSpPr>
          <p:cNvPr id="8236" name="AutoShape 44"/>
          <p:cNvCxnSpPr>
            <a:cxnSpLocks noChangeShapeType="1"/>
            <a:stCxn id="26633" idx="2"/>
            <a:endCxn id="26631" idx="0"/>
          </p:cNvCxnSpPr>
          <p:nvPr/>
        </p:nvCxnSpPr>
        <p:spPr bwMode="auto">
          <a:xfrm>
            <a:off x="7026275" y="4695825"/>
            <a:ext cx="374650" cy="681038"/>
          </a:xfrm>
          <a:prstGeom prst="straightConnector1">
            <a:avLst/>
          </a:prstGeom>
          <a:noFill/>
          <a:ln w="9525">
            <a:solidFill>
              <a:schemeClr val="bg2">
                <a:lumMod val="10000"/>
              </a:schemeClr>
            </a:solidFill>
            <a:round/>
            <a:headEnd/>
            <a:tailEnd type="triangle" w="med" len="med"/>
          </a:ln>
          <a:effectLst/>
        </p:spPr>
      </p:cxnSp>
      <p:sp>
        <p:nvSpPr>
          <p:cNvPr id="8240" name="Rectangle 48"/>
          <p:cNvSpPr>
            <a:spLocks noChangeArrowheads="1"/>
          </p:cNvSpPr>
          <p:nvPr/>
        </p:nvSpPr>
        <p:spPr bwMode="auto">
          <a:xfrm>
            <a:off x="1200150" y="2819400"/>
            <a:ext cx="4076700" cy="3676650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6644" name="Rectangle 49"/>
          <p:cNvSpPr>
            <a:spLocks noChangeArrowheads="1"/>
          </p:cNvSpPr>
          <p:nvPr/>
        </p:nvSpPr>
        <p:spPr bwMode="auto">
          <a:xfrm>
            <a:off x="6115050" y="5048250"/>
            <a:ext cx="2514600" cy="1419225"/>
          </a:xfrm>
          <a:prstGeom prst="rect">
            <a:avLst/>
          </a:prstGeom>
          <a:noFill/>
          <a:ln w="9525">
            <a:solidFill>
              <a:srgbClr val="DDDDD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2133600" y="304800"/>
            <a:ext cx="5181600" cy="4000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             </a:t>
            </a:r>
            <a:r>
              <a:rPr lang="en-US" sz="2000" dirty="0" err="1"/>
              <a:t>Quantitation</a:t>
            </a:r>
            <a:r>
              <a:rPr lang="en-US" sz="2000" dirty="0"/>
              <a:t> methods in proteomics</a:t>
            </a:r>
          </a:p>
        </p:txBody>
      </p:sp>
    </p:spTree>
    <p:extLst>
      <p:ext uri="{BB962C8B-B14F-4D97-AF65-F5344CB8AC3E}">
        <p14:creationId xmlns:p14="http://schemas.microsoft.com/office/powerpoint/2010/main" val="892413367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8"/>
          <p:cNvSpPr txBox="1">
            <a:spLocks noChangeArrowheads="1"/>
          </p:cNvSpPr>
          <p:nvPr/>
        </p:nvSpPr>
        <p:spPr bwMode="auto">
          <a:xfrm>
            <a:off x="460378" y="2322513"/>
            <a:ext cx="4194175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u="sng"/>
              <a:t>Advantage:</a:t>
            </a:r>
          </a:p>
          <a:p>
            <a:endParaRPr lang="en-US" sz="1600"/>
          </a:p>
          <a:p>
            <a:pPr>
              <a:buFontTx/>
              <a:buChar char="•"/>
            </a:pPr>
            <a:r>
              <a:rPr lang="en-US" sz="1600"/>
              <a:t>High dynamic range </a:t>
            </a:r>
          </a:p>
          <a:p>
            <a:pPr>
              <a:buFontTx/>
              <a:buChar char="•"/>
            </a:pPr>
            <a:r>
              <a:rPr lang="en-US" sz="1600"/>
              <a:t>Coverage of entire proteomes (soluble and membrane proteins)</a:t>
            </a:r>
          </a:p>
          <a:p>
            <a:endParaRPr lang="en-US" sz="1600"/>
          </a:p>
          <a:p>
            <a:endParaRPr lang="en-US" sz="1600" u="sng"/>
          </a:p>
          <a:p>
            <a:r>
              <a:rPr lang="en-US" sz="1600" u="sng"/>
              <a:t>Weakness:</a:t>
            </a:r>
          </a:p>
          <a:p>
            <a:endParaRPr lang="en-US" sz="1600" u="sng"/>
          </a:p>
          <a:p>
            <a:pPr>
              <a:buFontTx/>
              <a:buChar char="•"/>
            </a:pPr>
            <a:r>
              <a:rPr lang="en-US" sz="1600"/>
              <a:t>Not applicable to the real-life samples (e.g. clinical material)</a:t>
            </a:r>
          </a:p>
          <a:p>
            <a:pPr>
              <a:buFontTx/>
              <a:buChar char="•"/>
            </a:pPr>
            <a:r>
              <a:rPr lang="en-US" sz="1600"/>
              <a:t>Expensive</a:t>
            </a:r>
          </a:p>
          <a:p>
            <a:endParaRPr lang="en-US" sz="1600"/>
          </a:p>
        </p:txBody>
      </p:sp>
      <p:sp>
        <p:nvSpPr>
          <p:cNvPr id="41987" name="Text Box 29"/>
          <p:cNvSpPr txBox="1">
            <a:spLocks noChangeArrowheads="1"/>
          </p:cNvSpPr>
          <p:nvPr/>
        </p:nvSpPr>
        <p:spPr bwMode="auto">
          <a:xfrm>
            <a:off x="7200902" y="1838326"/>
            <a:ext cx="17907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1400">
                <a:cs typeface="Arial" pitchFamily="34" charset="0"/>
              </a:rPr>
              <a:t>Upregulated </a:t>
            </a:r>
          </a:p>
          <a:p>
            <a:r>
              <a:rPr lang="da-DK" sz="1400">
                <a:cs typeface="Arial" pitchFamily="34" charset="0"/>
              </a:rPr>
              <a:t>protein - Peptide ratio &gt;1</a:t>
            </a:r>
            <a:endParaRPr lang="en-GB" sz="1400">
              <a:cs typeface="Arial" pitchFamily="34" charset="0"/>
            </a:endParaRPr>
          </a:p>
        </p:txBody>
      </p:sp>
      <p:sp>
        <p:nvSpPr>
          <p:cNvPr id="41988" name="Text Box 30"/>
          <p:cNvSpPr txBox="1">
            <a:spLocks noChangeArrowheads="1"/>
          </p:cNvSpPr>
          <p:nvPr/>
        </p:nvSpPr>
        <p:spPr bwMode="auto">
          <a:xfrm>
            <a:off x="7291389" y="4733926"/>
            <a:ext cx="17065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1400">
                <a:cs typeface="Arial" pitchFamily="34" charset="0"/>
              </a:rPr>
              <a:t>Background protein - Peptide ratio 1:1</a:t>
            </a:r>
            <a:endParaRPr lang="en-GB" sz="1400">
              <a:cs typeface="Arial" pitchFamily="34" charset="0"/>
            </a:endParaRPr>
          </a:p>
        </p:txBody>
      </p:sp>
      <p:grpSp>
        <p:nvGrpSpPr>
          <p:cNvPr id="41989" name="Group 31"/>
          <p:cNvGrpSpPr>
            <a:grpSpLocks/>
          </p:cNvGrpSpPr>
          <p:nvPr/>
        </p:nvGrpSpPr>
        <p:grpSpPr bwMode="auto">
          <a:xfrm>
            <a:off x="4848225" y="1625600"/>
            <a:ext cx="2286000" cy="2409825"/>
            <a:chOff x="3258" y="1024"/>
            <a:chExt cx="1440" cy="1518"/>
          </a:xfrm>
        </p:grpSpPr>
        <p:pic>
          <p:nvPicPr>
            <p:cNvPr id="41998" name="Picture 3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8" y="1024"/>
              <a:ext cx="1440" cy="1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999" name="Rectangle 33"/>
            <p:cNvSpPr>
              <a:spLocks noChangeArrowheads="1"/>
            </p:cNvSpPr>
            <p:nvPr/>
          </p:nvSpPr>
          <p:spPr bwMode="auto">
            <a:xfrm>
              <a:off x="3912" y="1098"/>
              <a:ext cx="56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0" name="Rectangle 34"/>
            <p:cNvSpPr>
              <a:spLocks noChangeArrowheads="1"/>
            </p:cNvSpPr>
            <p:nvPr/>
          </p:nvSpPr>
          <p:spPr bwMode="auto">
            <a:xfrm>
              <a:off x="3540" y="1902"/>
              <a:ext cx="324" cy="25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2001" name="Rectangle 35"/>
            <p:cNvSpPr>
              <a:spLocks noChangeArrowheads="1"/>
            </p:cNvSpPr>
            <p:nvPr/>
          </p:nvSpPr>
          <p:spPr bwMode="auto">
            <a:xfrm>
              <a:off x="3882" y="1092"/>
              <a:ext cx="324" cy="25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41990" name="Group 36"/>
          <p:cNvGrpSpPr>
            <a:grpSpLocks/>
          </p:cNvGrpSpPr>
          <p:nvPr/>
        </p:nvGrpSpPr>
        <p:grpSpPr bwMode="auto">
          <a:xfrm>
            <a:off x="4867275" y="4235452"/>
            <a:ext cx="2286000" cy="2403475"/>
            <a:chOff x="3270" y="2668"/>
            <a:chExt cx="1440" cy="1514"/>
          </a:xfrm>
        </p:grpSpPr>
        <p:pic>
          <p:nvPicPr>
            <p:cNvPr id="41996" name="Picture 37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0" y="2668"/>
              <a:ext cx="1440" cy="1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997" name="Rectangle 38"/>
            <p:cNvSpPr>
              <a:spLocks noChangeArrowheads="1"/>
            </p:cNvSpPr>
            <p:nvPr/>
          </p:nvSpPr>
          <p:spPr bwMode="auto">
            <a:xfrm>
              <a:off x="3552" y="2724"/>
              <a:ext cx="768" cy="21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41991" name="Rectangle 39"/>
          <p:cNvSpPr>
            <a:spLocks noChangeArrowheads="1"/>
          </p:cNvSpPr>
          <p:nvPr/>
        </p:nvSpPr>
        <p:spPr bwMode="auto">
          <a:xfrm>
            <a:off x="5286376" y="1866900"/>
            <a:ext cx="704851" cy="4857750"/>
          </a:xfrm>
          <a:prstGeom prst="rect">
            <a:avLst/>
          </a:prstGeom>
          <a:gradFill rotWithShape="1">
            <a:gsLst>
              <a:gs pos="0">
                <a:srgbClr val="00CC66">
                  <a:alpha val="42000"/>
                </a:srgbClr>
              </a:gs>
              <a:gs pos="100000">
                <a:srgbClr val="005E2F">
                  <a:alpha val="42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1992" name="Rectangle 40"/>
          <p:cNvSpPr>
            <a:spLocks noChangeArrowheads="1"/>
          </p:cNvSpPr>
          <p:nvPr/>
        </p:nvSpPr>
        <p:spPr bwMode="auto">
          <a:xfrm>
            <a:off x="6067425" y="1876425"/>
            <a:ext cx="704851" cy="4857750"/>
          </a:xfrm>
          <a:prstGeom prst="rect">
            <a:avLst/>
          </a:prstGeom>
          <a:solidFill>
            <a:srgbClr val="FF99FF">
              <a:alpha val="4196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3" name="Text Box 41"/>
          <p:cNvSpPr txBox="1">
            <a:spLocks noChangeArrowheads="1"/>
          </p:cNvSpPr>
          <p:nvPr/>
        </p:nvSpPr>
        <p:spPr bwMode="auto">
          <a:xfrm>
            <a:off x="5299075" y="1808163"/>
            <a:ext cx="1531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Light   Heavy</a:t>
            </a:r>
          </a:p>
        </p:txBody>
      </p:sp>
      <p:sp>
        <p:nvSpPr>
          <p:cNvPr id="41995" name="TextBox 18"/>
          <p:cNvSpPr txBox="1">
            <a:spLocks noChangeArrowheads="1"/>
          </p:cNvSpPr>
          <p:nvPr/>
        </p:nvSpPr>
        <p:spPr bwMode="auto">
          <a:xfrm>
            <a:off x="304800" y="990602"/>
            <a:ext cx="838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SILAC relies on metabolic incorporation of a given 'light' or 'heavy' form of the amino acid into the proteins.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341931" y="152400"/>
            <a:ext cx="762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2000" dirty="0"/>
              <a:t>Stable isotope labeling with amino acids in cell culture</a:t>
            </a:r>
          </a:p>
          <a:p>
            <a:r>
              <a:rPr lang="en-US" sz="2000" dirty="0"/>
              <a:t>                                   (SILAC)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672578678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 descr="fig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501" y="1625600"/>
            <a:ext cx="1771651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5" descr="fi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2076" y="1616075"/>
            <a:ext cx="1711325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Text Box 6"/>
          <p:cNvSpPr txBox="1">
            <a:spLocks noChangeArrowheads="1"/>
          </p:cNvSpPr>
          <p:nvPr/>
        </p:nvSpPr>
        <p:spPr bwMode="auto">
          <a:xfrm>
            <a:off x="1401764" y="2571751"/>
            <a:ext cx="730251" cy="215444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a-DK" sz="1400" b="1">
                <a:solidFill>
                  <a:srgbClr val="00CC66"/>
                </a:solidFill>
                <a:cs typeface="Arial" pitchFamily="34" charset="0"/>
              </a:rPr>
              <a:t>State A</a:t>
            </a:r>
            <a:endParaRPr lang="en-US" sz="1400" b="1">
              <a:solidFill>
                <a:srgbClr val="00CC66"/>
              </a:solidFill>
              <a:cs typeface="Arial" pitchFamily="34" charset="0"/>
            </a:endParaRPr>
          </a:p>
        </p:txBody>
      </p:sp>
      <p:sp>
        <p:nvSpPr>
          <p:cNvPr id="50181" name="Text Box 7"/>
          <p:cNvSpPr txBox="1">
            <a:spLocks noChangeArrowheads="1"/>
          </p:cNvSpPr>
          <p:nvPr/>
        </p:nvSpPr>
        <p:spPr bwMode="auto">
          <a:xfrm>
            <a:off x="3040064" y="2571751"/>
            <a:ext cx="730251" cy="215444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a-DK" sz="1400" b="1">
                <a:solidFill>
                  <a:srgbClr val="FF66CC"/>
                </a:solidFill>
                <a:cs typeface="Arial" pitchFamily="34" charset="0"/>
              </a:rPr>
              <a:t>State B</a:t>
            </a:r>
            <a:endParaRPr lang="en-US" sz="1400" b="1">
              <a:solidFill>
                <a:srgbClr val="FF66CC"/>
              </a:solidFill>
              <a:cs typeface="Arial" pitchFamily="34" charset="0"/>
            </a:endParaRPr>
          </a:p>
        </p:txBody>
      </p:sp>
      <p:sp>
        <p:nvSpPr>
          <p:cNvPr id="50182" name="Text Box 8"/>
          <p:cNvSpPr txBox="1">
            <a:spLocks noChangeArrowheads="1"/>
          </p:cNvSpPr>
          <p:nvPr/>
        </p:nvSpPr>
        <p:spPr bwMode="auto">
          <a:xfrm>
            <a:off x="688977" y="5330825"/>
            <a:ext cx="1793875" cy="6477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a-DK" sz="1400">
                <a:cs typeface="Arial" pitchFamily="34" charset="0"/>
              </a:rPr>
              <a:t>Proteins Identification and Quantitation by LC-MS</a:t>
            </a:r>
            <a:endParaRPr lang="en-US" sz="1400">
              <a:cs typeface="Arial" pitchFamily="34" charset="0"/>
            </a:endParaRPr>
          </a:p>
        </p:txBody>
      </p:sp>
      <p:cxnSp>
        <p:nvCxnSpPr>
          <p:cNvPr id="50183" name="AutoShape 9"/>
          <p:cNvCxnSpPr>
            <a:cxnSpLocks noChangeShapeType="1"/>
            <a:endCxn id="50182" idx="0"/>
          </p:cNvCxnSpPr>
          <p:nvPr/>
        </p:nvCxnSpPr>
        <p:spPr bwMode="auto">
          <a:xfrm>
            <a:off x="1584327" y="2986088"/>
            <a:ext cx="1588" cy="2344737"/>
          </a:xfrm>
          <a:prstGeom prst="straightConnector1">
            <a:avLst/>
          </a:prstGeom>
          <a:noFill/>
          <a:ln w="28575">
            <a:solidFill>
              <a:srgbClr val="DDDDDD"/>
            </a:solidFill>
            <a:round/>
            <a:headEnd/>
            <a:tailEnd type="triangle" w="med" len="med"/>
          </a:ln>
        </p:spPr>
      </p:cxnSp>
      <p:cxnSp>
        <p:nvCxnSpPr>
          <p:cNvPr id="50184" name="AutoShape 10"/>
          <p:cNvCxnSpPr>
            <a:cxnSpLocks noChangeShapeType="1"/>
            <a:endCxn id="50186" idx="0"/>
          </p:cNvCxnSpPr>
          <p:nvPr/>
        </p:nvCxnSpPr>
        <p:spPr bwMode="auto">
          <a:xfrm>
            <a:off x="3487739" y="2986088"/>
            <a:ext cx="31751" cy="2344737"/>
          </a:xfrm>
          <a:prstGeom prst="straightConnector1">
            <a:avLst/>
          </a:prstGeom>
          <a:noFill/>
          <a:ln w="28575">
            <a:solidFill>
              <a:srgbClr val="DDDDDD"/>
            </a:solidFill>
            <a:round/>
            <a:headEnd/>
            <a:tailEnd type="triangle" w="med" len="med"/>
          </a:ln>
        </p:spPr>
      </p:cxnSp>
      <p:sp>
        <p:nvSpPr>
          <p:cNvPr id="50185" name="Text Box 11"/>
          <p:cNvSpPr txBox="1">
            <a:spLocks noChangeArrowheads="1"/>
          </p:cNvSpPr>
          <p:nvPr/>
        </p:nvSpPr>
        <p:spPr bwMode="auto">
          <a:xfrm>
            <a:off x="1774825" y="3840165"/>
            <a:ext cx="1577676" cy="307777"/>
          </a:xfrm>
          <a:prstGeom prst="rect">
            <a:avLst/>
          </a:prstGeom>
          <a:solidFill>
            <a:schemeClr val="tx1"/>
          </a:solidFill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DDDDDD"/>
                </a:solidFill>
              </a:rPr>
              <a:t>Protein extraction</a:t>
            </a:r>
            <a:endParaRPr lang="en-US" sz="1400">
              <a:solidFill>
                <a:srgbClr val="00CCFF"/>
              </a:solidFill>
            </a:endParaRPr>
          </a:p>
        </p:txBody>
      </p:sp>
      <p:sp>
        <p:nvSpPr>
          <p:cNvPr id="50186" name="Text Box 12"/>
          <p:cNvSpPr txBox="1">
            <a:spLocks noChangeArrowheads="1"/>
          </p:cNvSpPr>
          <p:nvPr/>
        </p:nvSpPr>
        <p:spPr bwMode="auto">
          <a:xfrm>
            <a:off x="2622552" y="5330825"/>
            <a:ext cx="1793875" cy="6477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a-DK" sz="1400">
                <a:cs typeface="Arial" pitchFamily="34" charset="0"/>
              </a:rPr>
              <a:t>Protein Identification and Quantitation by LC-MS</a:t>
            </a:r>
            <a:endParaRPr lang="en-US" sz="1400">
              <a:cs typeface="Arial" pitchFamily="34" charset="0"/>
            </a:endParaRPr>
          </a:p>
        </p:txBody>
      </p:sp>
      <p:pic>
        <p:nvPicPr>
          <p:cNvPr id="50187" name="Picture 1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810" r="49585" b="7906"/>
          <a:stretch>
            <a:fillRect/>
          </a:stretch>
        </p:blipFill>
        <p:spPr bwMode="auto">
          <a:xfrm>
            <a:off x="5972176" y="2406650"/>
            <a:ext cx="11525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8" name="Rectangle 14"/>
          <p:cNvSpPr>
            <a:spLocks noChangeArrowheads="1"/>
          </p:cNvSpPr>
          <p:nvPr/>
        </p:nvSpPr>
        <p:spPr bwMode="auto">
          <a:xfrm>
            <a:off x="6391277" y="3419477"/>
            <a:ext cx="514351" cy="409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50189" name="Picture 1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810" r="49585" b="7906"/>
          <a:stretch>
            <a:fillRect/>
          </a:stretch>
        </p:blipFill>
        <p:spPr bwMode="auto">
          <a:xfrm>
            <a:off x="5991227" y="4378325"/>
            <a:ext cx="11525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0" name="Picture 1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416" t="16600" r="22917" b="8301"/>
          <a:stretch>
            <a:fillRect/>
          </a:stretch>
        </p:blipFill>
        <p:spPr bwMode="auto">
          <a:xfrm>
            <a:off x="6296025" y="4378325"/>
            <a:ext cx="8382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91" name="Rectangle 17"/>
          <p:cNvSpPr>
            <a:spLocks noChangeArrowheads="1"/>
          </p:cNvSpPr>
          <p:nvPr/>
        </p:nvSpPr>
        <p:spPr bwMode="auto">
          <a:xfrm>
            <a:off x="6305549" y="2400302"/>
            <a:ext cx="704851" cy="1795463"/>
          </a:xfrm>
          <a:prstGeom prst="rect">
            <a:avLst/>
          </a:prstGeom>
          <a:gradFill rotWithShape="1">
            <a:gsLst>
              <a:gs pos="0">
                <a:srgbClr val="00CC66">
                  <a:alpha val="42000"/>
                </a:srgbClr>
              </a:gs>
              <a:gs pos="100000">
                <a:srgbClr val="005E2F">
                  <a:alpha val="42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0192" name="Rectangle 18"/>
          <p:cNvSpPr>
            <a:spLocks noChangeArrowheads="1"/>
          </p:cNvSpPr>
          <p:nvPr/>
        </p:nvSpPr>
        <p:spPr bwMode="auto">
          <a:xfrm>
            <a:off x="6315076" y="4391025"/>
            <a:ext cx="704851" cy="1771650"/>
          </a:xfrm>
          <a:prstGeom prst="rect">
            <a:avLst/>
          </a:prstGeom>
          <a:solidFill>
            <a:srgbClr val="FF99FF">
              <a:alpha val="4196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7364" name="AutoShape 20"/>
          <p:cNvCxnSpPr>
            <a:cxnSpLocks noChangeShapeType="1"/>
            <a:stCxn id="50182" idx="2"/>
            <a:endCxn id="50186" idx="2"/>
          </p:cNvCxnSpPr>
          <p:nvPr/>
        </p:nvCxnSpPr>
        <p:spPr bwMode="auto">
          <a:xfrm rot="16200000" flipH="1">
            <a:off x="2551907" y="5012533"/>
            <a:ext cx="1588" cy="1933575"/>
          </a:xfrm>
          <a:prstGeom prst="curvedConnector3">
            <a:avLst>
              <a:gd name="adj1" fmla="val 14400000"/>
            </a:avLst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50194" name="Text Box 21"/>
          <p:cNvSpPr txBox="1">
            <a:spLocks noChangeArrowheads="1"/>
          </p:cNvSpPr>
          <p:nvPr/>
        </p:nvSpPr>
        <p:spPr bwMode="auto">
          <a:xfrm>
            <a:off x="5175249" y="3113088"/>
            <a:ext cx="8131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CC66"/>
                </a:solidFill>
              </a:rPr>
              <a:t>Run A</a:t>
            </a:r>
          </a:p>
        </p:txBody>
      </p:sp>
      <p:sp>
        <p:nvSpPr>
          <p:cNvPr id="50195" name="Text Box 22"/>
          <p:cNvSpPr txBox="1">
            <a:spLocks noChangeArrowheads="1"/>
          </p:cNvSpPr>
          <p:nvPr/>
        </p:nvSpPr>
        <p:spPr bwMode="auto">
          <a:xfrm>
            <a:off x="5175251" y="5256213"/>
            <a:ext cx="8258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99FF"/>
                </a:solidFill>
              </a:rPr>
              <a:t>Run B</a:t>
            </a:r>
          </a:p>
        </p:txBody>
      </p:sp>
      <p:pic>
        <p:nvPicPr>
          <p:cNvPr id="50196" name="Picture 2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041" r="51666" b="8322"/>
          <a:stretch>
            <a:fillRect/>
          </a:stretch>
        </p:blipFill>
        <p:spPr bwMode="auto">
          <a:xfrm>
            <a:off x="7467602" y="2406651"/>
            <a:ext cx="1104900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7" name="Picture 2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041" r="51666" b="8322"/>
          <a:stretch>
            <a:fillRect/>
          </a:stretch>
        </p:blipFill>
        <p:spPr bwMode="auto">
          <a:xfrm>
            <a:off x="7477127" y="4344990"/>
            <a:ext cx="1104900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8" name="Picture 2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334" t="17041" r="24583" b="7925"/>
          <a:stretch>
            <a:fillRect/>
          </a:stretch>
        </p:blipFill>
        <p:spPr bwMode="auto">
          <a:xfrm>
            <a:off x="7962900" y="4359276"/>
            <a:ext cx="619125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99" name="Rectangle 26"/>
          <p:cNvSpPr>
            <a:spLocks noChangeArrowheads="1"/>
          </p:cNvSpPr>
          <p:nvPr/>
        </p:nvSpPr>
        <p:spPr bwMode="auto">
          <a:xfrm>
            <a:off x="7834313" y="2400302"/>
            <a:ext cx="704851" cy="1819275"/>
          </a:xfrm>
          <a:prstGeom prst="rect">
            <a:avLst/>
          </a:prstGeom>
          <a:gradFill rotWithShape="1">
            <a:gsLst>
              <a:gs pos="0">
                <a:srgbClr val="00CC66">
                  <a:alpha val="42000"/>
                </a:srgbClr>
              </a:gs>
              <a:gs pos="100000">
                <a:srgbClr val="005E2F">
                  <a:alpha val="42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0200" name="Rectangle 27"/>
          <p:cNvSpPr>
            <a:spLocks noChangeArrowheads="1"/>
          </p:cNvSpPr>
          <p:nvPr/>
        </p:nvSpPr>
        <p:spPr bwMode="auto">
          <a:xfrm>
            <a:off x="7839076" y="4348163"/>
            <a:ext cx="704851" cy="1771650"/>
          </a:xfrm>
          <a:prstGeom prst="rect">
            <a:avLst/>
          </a:prstGeom>
          <a:solidFill>
            <a:srgbClr val="FF99FF">
              <a:alpha val="4196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6" name="Rectangle 32"/>
          <p:cNvSpPr>
            <a:spLocks noChangeArrowheads="1"/>
          </p:cNvSpPr>
          <p:nvPr/>
        </p:nvSpPr>
        <p:spPr bwMode="auto">
          <a:xfrm>
            <a:off x="5191125" y="2276477"/>
            <a:ext cx="3600451" cy="2009775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7377" name="Rectangle 33"/>
          <p:cNvSpPr>
            <a:spLocks noChangeArrowheads="1"/>
          </p:cNvSpPr>
          <p:nvPr/>
        </p:nvSpPr>
        <p:spPr bwMode="auto">
          <a:xfrm>
            <a:off x="5191125" y="4343402"/>
            <a:ext cx="3600451" cy="2009775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0203" name="Text Box 38"/>
          <p:cNvSpPr txBox="1">
            <a:spLocks noChangeArrowheads="1"/>
          </p:cNvSpPr>
          <p:nvPr/>
        </p:nvSpPr>
        <p:spPr bwMode="auto">
          <a:xfrm>
            <a:off x="5927727" y="1492251"/>
            <a:ext cx="17907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1400">
                <a:cs typeface="Arial" pitchFamily="34" charset="0"/>
              </a:rPr>
              <a:t>Upregulated </a:t>
            </a:r>
          </a:p>
          <a:p>
            <a:r>
              <a:rPr lang="da-DK" sz="1400">
                <a:cs typeface="Arial" pitchFamily="34" charset="0"/>
              </a:rPr>
              <a:t>protein - Peptide ratio &gt;1</a:t>
            </a:r>
            <a:endParaRPr lang="en-GB" sz="1400">
              <a:cs typeface="Arial" pitchFamily="34" charset="0"/>
            </a:endParaRPr>
          </a:p>
        </p:txBody>
      </p:sp>
      <p:sp>
        <p:nvSpPr>
          <p:cNvPr id="50204" name="Text Box 39"/>
          <p:cNvSpPr txBox="1">
            <a:spLocks noChangeArrowheads="1"/>
          </p:cNvSpPr>
          <p:nvPr/>
        </p:nvSpPr>
        <p:spPr bwMode="auto">
          <a:xfrm>
            <a:off x="7437437" y="1492251"/>
            <a:ext cx="17065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1400">
                <a:cs typeface="Arial" pitchFamily="34" charset="0"/>
              </a:rPr>
              <a:t>Background protein - Peptide ratio 1:1</a:t>
            </a:r>
            <a:endParaRPr lang="en-GB" sz="1400">
              <a:cs typeface="Arial" pitchFamily="34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1676400" y="3429000"/>
            <a:ext cx="3429000" cy="182880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50195" idx="1"/>
          </p:cNvCxnSpPr>
          <p:nvPr/>
        </p:nvCxnSpPr>
        <p:spPr>
          <a:xfrm>
            <a:off x="3581402" y="5257801"/>
            <a:ext cx="1593849" cy="18307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743200" y="228600"/>
            <a:ext cx="38876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/>
              <a:t>Label-free proteome </a:t>
            </a:r>
            <a:r>
              <a:rPr lang="en-US" sz="2000" dirty="0" err="1"/>
              <a:t>quantitation</a:t>
            </a:r>
            <a:endParaRPr lang="en-US" sz="2000" dirty="0"/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ghtScreen/>
                    </a14:imgEffect>
                    <a14:imgEffect>
                      <a14:sharpenSoften amount="50000"/>
                    </a14:imgEffect>
                    <a14:imgEffect>
                      <a14:saturation sat="19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11079">
            <a:off x="1357183" y="3284641"/>
            <a:ext cx="2080589" cy="1841672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sx="1000" sy="1000" algn="ctr">
              <a:srgbClr val="000000">
                <a:alpha val="64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contourW="12700" prstMaterial="softEdge">
            <a:bevelB/>
            <a:contourClr>
              <a:schemeClr val="bg1">
                <a:lumMod val="75000"/>
              </a:schemeClr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58" b="99873" l="9942" r="89474">
                        <a14:backgroundMark x1="51462" y1="1906" x2="51462" y2="1906"/>
                        <a14:backgroundMark x1="2339" y1="31004" x2="2339" y2="31004"/>
                        <a14:backgroundMark x1="96491" y1="33291" x2="96491" y2="33291"/>
                        <a14:backgroundMark x1="74269" y1="76112" x2="74269" y2="76112"/>
                        <a14:backgroundMark x1="18713" y1="65438" x2="18713" y2="65438"/>
                        <a14:backgroundMark x1="18713" y1="85133" x2="18713" y2="85133"/>
                        <a14:backgroundMark x1="52632" y1="94409" x2="52632" y2="94409"/>
                      </a14:backgroundRemoval>
                    </a14:imgEffect>
                    <a14:imgEffect>
                      <a14:colorTemperature colorTemp="53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66998">
            <a:off x="1954297" y="1197952"/>
            <a:ext cx="713447" cy="3151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Texturizer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08536">
            <a:off x="695667" y="1426003"/>
            <a:ext cx="1242098" cy="2583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HeroicExtremeRightFacing" fov="4500000">
              <a:rot lat="1200000" lon="19532356" rev="0"/>
            </a:camera>
            <a:lightRig rig="threePt" dir="t"/>
          </a:scene3d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Texturizer/>
                    </a14:imgEffect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7946" y="1340375"/>
            <a:ext cx="1414716" cy="225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ContrastingLeftFacing"/>
            <a:lightRig rig="threePt" dir="t"/>
          </a:scene3d>
        </p:spPr>
      </p:pic>
      <p:sp>
        <p:nvSpPr>
          <p:cNvPr id="3" name="Rectangle 2"/>
          <p:cNvSpPr/>
          <p:nvPr/>
        </p:nvSpPr>
        <p:spPr>
          <a:xfrm>
            <a:off x="597726" y="5327175"/>
            <a:ext cx="3960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Suspension trapping (</a:t>
            </a:r>
            <a:r>
              <a:rPr lang="en-GB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STrap</a:t>
            </a:r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 sample preparation method for bottom-up proteomics analysis</a:t>
            </a:r>
          </a:p>
        </p:txBody>
      </p:sp>
      <p:sp>
        <p:nvSpPr>
          <p:cNvPr id="2" name="Rectangle 1"/>
          <p:cNvSpPr/>
          <p:nvPr/>
        </p:nvSpPr>
        <p:spPr>
          <a:xfrm>
            <a:off x="307078" y="6457280"/>
            <a:ext cx="4347704" cy="24622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000" u="sng" dirty="0">
                <a:hlinkClick r:id="rId11" tooltip="Proteomics."/>
              </a:rPr>
              <a:t>Proteomics.</a:t>
            </a:r>
            <a:r>
              <a:rPr lang="en-GB" sz="1000" dirty="0"/>
              <a:t> 2014 May;14(9):1006-0.  </a:t>
            </a:r>
            <a:r>
              <a:rPr lang="en-GB" sz="1000" u="sng" dirty="0">
                <a:hlinkClick r:id="rId12"/>
              </a:rPr>
              <a:t>Zougman A</a:t>
            </a:r>
            <a:r>
              <a:rPr lang="en-GB" sz="1000" dirty="0"/>
              <a:t>, </a:t>
            </a:r>
            <a:r>
              <a:rPr lang="en-GB" sz="1000" u="sng" dirty="0">
                <a:hlinkClick r:id="rId13"/>
              </a:rPr>
              <a:t>Selby PJ</a:t>
            </a:r>
            <a:r>
              <a:rPr lang="en-GB" sz="1000" dirty="0"/>
              <a:t>, </a:t>
            </a:r>
            <a:r>
              <a:rPr lang="en-GB" sz="1000" u="sng" dirty="0">
                <a:hlinkClick r:id="rId14"/>
              </a:rPr>
              <a:t>Banks RE</a:t>
            </a:r>
            <a:endParaRPr lang="en-GB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3134" y="941108"/>
            <a:ext cx="4670866" cy="1388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5334000" y="717869"/>
            <a:ext cx="2698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7030A0"/>
                </a:solidFill>
              </a:rPr>
              <a:t>Sodium Dodecyl </a:t>
            </a:r>
            <a:r>
              <a:rPr lang="en-GB" dirty="0" err="1">
                <a:solidFill>
                  <a:srgbClr val="7030A0"/>
                </a:solidFill>
              </a:rPr>
              <a:t>Sulfate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04723" y="81054"/>
            <a:ext cx="6106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           </a:t>
            </a:r>
            <a:r>
              <a:rPr lang="en-GB" sz="2000" u="sng" dirty="0"/>
              <a:t>Removal of detergents is the key...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27523" y="1177412"/>
            <a:ext cx="822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7030A0"/>
                </a:solidFill>
              </a:rPr>
              <a:t>SDS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027523" y="2612727"/>
            <a:ext cx="37307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000" dirty="0"/>
              <a:t> Detergents are the reagents of choice for </a:t>
            </a:r>
            <a:r>
              <a:rPr lang="en-GB" sz="2000" dirty="0" err="1"/>
              <a:t>solubilization</a:t>
            </a:r>
            <a:endParaRPr lang="en-GB" sz="2000" dirty="0"/>
          </a:p>
          <a:p>
            <a:r>
              <a:rPr lang="en-GB" sz="2000" dirty="0"/>
              <a:t>of proteins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64482" y="3662269"/>
            <a:ext cx="354611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000" b="1" dirty="0"/>
              <a:t> </a:t>
            </a:r>
            <a:r>
              <a:rPr lang="en-GB" sz="2000" dirty="0"/>
              <a:t>Due to their ready ionization ability and high abundance detergents are incompatible with ESI MS analysis of peptides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20557" y="5409773"/>
            <a:ext cx="40234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000" b="1" dirty="0"/>
              <a:t> </a:t>
            </a:r>
            <a:r>
              <a:rPr lang="en-GB" sz="2000" dirty="0"/>
              <a:t>Removal of detergents is a prerequisite for successful LC-MS profiling of peptide mixtures</a:t>
            </a:r>
          </a:p>
          <a:p>
            <a:r>
              <a:rPr lang="en-GB" sz="2800" b="1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4511958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46140" y="160338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       </a:t>
            </a:r>
            <a:r>
              <a:rPr lang="en-GB" sz="2000" u="sng" dirty="0">
                <a:solidFill>
                  <a:schemeClr val="bg2">
                    <a:lumMod val="10000"/>
                  </a:schemeClr>
                </a:solidFill>
              </a:rPr>
              <a:t>Basic</a:t>
            </a:r>
            <a:r>
              <a:rPr lang="en-GB" sz="2000" dirty="0">
                <a:solidFill>
                  <a:schemeClr val="bg2">
                    <a:lumMod val="10000"/>
                  </a:schemeClr>
                </a:solidFill>
              </a:rPr>
              <a:t>  </a:t>
            </a:r>
            <a:r>
              <a:rPr lang="en-GB" sz="2000" dirty="0" err="1">
                <a:solidFill>
                  <a:schemeClr val="bg2">
                    <a:lumMod val="10000"/>
                  </a:schemeClr>
                </a:solidFill>
              </a:rPr>
              <a:t>STrap</a:t>
            </a:r>
            <a:r>
              <a:rPr lang="en-GB" sz="2000" dirty="0">
                <a:solidFill>
                  <a:schemeClr val="bg2">
                    <a:lumMod val="10000"/>
                  </a:schemeClr>
                </a:solidFill>
              </a:rPr>
              <a:t> method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5143" y="2880936"/>
            <a:ext cx="5071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Detergent depletion and protein digest is done in a pipette tip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0851" y="3573016"/>
            <a:ext cx="4657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Up to 50 µg of protein could be efficiently processed in the </a:t>
            </a:r>
            <a:r>
              <a:rPr lang="en-GB" sz="1600" dirty="0" err="1"/>
              <a:t>STrap</a:t>
            </a:r>
            <a:r>
              <a:rPr lang="en-GB" sz="1600" dirty="0"/>
              <a:t> tip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0207" y="4153018"/>
            <a:ext cx="4832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Depletion of SDS and introduction of a protease</a:t>
            </a:r>
          </a:p>
          <a:p>
            <a:r>
              <a:rPr lang="en-GB" sz="1600" dirty="0"/>
              <a:t>takes ca. 5 min </a:t>
            </a:r>
          </a:p>
        </p:txBody>
      </p:sp>
      <p:pic>
        <p:nvPicPr>
          <p:cNvPr id="2055" name="Picture 7" descr="C:\S-tip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4818" y="76567"/>
            <a:ext cx="3294881" cy="4213403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82656" y="5517232"/>
            <a:ext cx="4903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The digest is performed in 10-15 µl buffer solution. </a:t>
            </a:r>
            <a:r>
              <a:rPr lang="en-GB" sz="1600" dirty="0" err="1"/>
              <a:t>Tryptic</a:t>
            </a:r>
            <a:r>
              <a:rPr lang="en-GB" sz="1600" dirty="0"/>
              <a:t> digest is complete in 60 min at 47°C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0207" y="4797152"/>
            <a:ext cx="4562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/>
              <a:t>STrap</a:t>
            </a:r>
            <a:r>
              <a:rPr lang="en-GB" sz="1600" dirty="0"/>
              <a:t> is compatible with even elevated SDS concentrations (up to ca. 15%)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9707" y="2031871"/>
            <a:ext cx="49066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 It is a simple method which does not require </a:t>
            </a:r>
          </a:p>
          <a:p>
            <a:r>
              <a:rPr lang="en-GB" sz="1600" dirty="0"/>
              <a:t> sophisticated instrumentation and is aimed at high-throughput  comprehensive sample processing</a:t>
            </a:r>
          </a:p>
          <a:p>
            <a:endParaRPr lang="en-GB" sz="1600" dirty="0"/>
          </a:p>
        </p:txBody>
      </p:sp>
      <p:sp>
        <p:nvSpPr>
          <p:cNvPr id="2" name="AutoShape 2" descr="http://www.sharedproteomics.com/forum/attachment.php?attachmentid=54&amp;d=139473463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http://www.sharedproteomics.com/forum/attachment.php?attachmentid=54&amp;d=139473463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http://www.sharedproteomics.com/forum/attachment.php?attachmentid=54&amp;d=1394734637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15143" y="1186783"/>
            <a:ext cx="4683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The basic </a:t>
            </a:r>
            <a:r>
              <a:rPr lang="en-GB" sz="1600" dirty="0" err="1"/>
              <a:t>STrap</a:t>
            </a:r>
            <a:r>
              <a:rPr lang="en-GB" sz="1600" dirty="0"/>
              <a:t> method links </a:t>
            </a:r>
            <a:r>
              <a:rPr lang="en-GB" sz="1600" i="1" dirty="0"/>
              <a:t>SDS-based</a:t>
            </a:r>
            <a:r>
              <a:rPr lang="en-GB" sz="1600" dirty="0"/>
              <a:t> protein extraction with rapid detergent removal, reactor-type protein digestion and peptide clean-up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311462" y="4379324"/>
            <a:ext cx="3889457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SDS-solubilized proteins are acidified and introduced into the </a:t>
            </a:r>
            <a:r>
              <a:rPr lang="en-GB" sz="1600" dirty="0" err="1">
                <a:solidFill>
                  <a:schemeClr val="accent1">
                    <a:lumMod val="50000"/>
                  </a:schemeClr>
                </a:solidFill>
              </a:rPr>
              <a:t>STrap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-tip with the quartz depth filter and C</a:t>
            </a:r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18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 compartments, filled with the </a:t>
            </a:r>
            <a:r>
              <a:rPr lang="en-GB" sz="1600" dirty="0" err="1">
                <a:solidFill>
                  <a:schemeClr val="accent1">
                    <a:lumMod val="50000"/>
                  </a:schemeClr>
                </a:solidFill>
              </a:rPr>
              <a:t>methanolic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 solution. The fine protein suspension is trapped in the depth filter. SDS and other contaminants are removed in the flow-through, and a protease is introduced. Following the digestion, the peptides are cleaned-up in the tip’s C</a:t>
            </a:r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18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 part.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9707" y="6165304"/>
            <a:ext cx="4447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The clean-up of the peptides takes ca. 5 min</a:t>
            </a:r>
          </a:p>
        </p:txBody>
      </p:sp>
    </p:spTree>
    <p:extLst>
      <p:ext uri="{BB962C8B-B14F-4D97-AF65-F5344CB8AC3E}">
        <p14:creationId xmlns:p14="http://schemas.microsoft.com/office/powerpoint/2010/main" val="22713019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181744" y="2491574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200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81744" y="2707598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116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53752" y="3067638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66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53752" y="3643703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31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53752" y="4003742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22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53752" y="4507799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14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5760" y="5011854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7 </a:t>
            </a:r>
          </a:p>
        </p:txBody>
      </p:sp>
      <p:sp>
        <p:nvSpPr>
          <p:cNvPr id="42" name="TextBox 41"/>
          <p:cNvSpPr txBox="1"/>
          <p:nvPr/>
        </p:nvSpPr>
        <p:spPr>
          <a:xfrm rot="17980927">
            <a:off x="56267" y="1684834"/>
            <a:ext cx="9520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MW, </a:t>
            </a:r>
            <a:r>
              <a:rPr lang="en-GB" sz="1400" dirty="0" err="1"/>
              <a:t>kDa</a:t>
            </a:r>
            <a:endParaRPr lang="en-GB" sz="1400" dirty="0"/>
          </a:p>
        </p:txBody>
      </p:sp>
      <p:sp>
        <p:nvSpPr>
          <p:cNvPr id="43" name="TextBox 42"/>
          <p:cNvSpPr txBox="1"/>
          <p:nvPr/>
        </p:nvSpPr>
        <p:spPr>
          <a:xfrm rot="17917084">
            <a:off x="740394" y="1644952"/>
            <a:ext cx="1190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/>
              <a:t>HeLa</a:t>
            </a:r>
            <a:r>
              <a:rPr lang="en-GB" sz="1400" dirty="0"/>
              <a:t> </a:t>
            </a:r>
            <a:r>
              <a:rPr lang="en-GB" sz="1400" dirty="0" err="1"/>
              <a:t>lysate</a:t>
            </a:r>
            <a:endParaRPr lang="en-GB" sz="1400" dirty="0"/>
          </a:p>
        </p:txBody>
      </p:sp>
      <p:sp>
        <p:nvSpPr>
          <p:cNvPr id="44" name="TextBox 43"/>
          <p:cNvSpPr txBox="1"/>
          <p:nvPr/>
        </p:nvSpPr>
        <p:spPr>
          <a:xfrm rot="17823893">
            <a:off x="1020160" y="1471756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Flow-through</a:t>
            </a:r>
          </a:p>
        </p:txBody>
      </p:sp>
      <p:sp>
        <p:nvSpPr>
          <p:cNvPr id="45" name="TextBox 44"/>
          <p:cNvSpPr txBox="1"/>
          <p:nvPr/>
        </p:nvSpPr>
        <p:spPr>
          <a:xfrm rot="17809989">
            <a:off x="1647442" y="1655249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Digest</a:t>
            </a:r>
          </a:p>
        </p:txBody>
      </p:sp>
      <p:sp>
        <p:nvSpPr>
          <p:cNvPr id="46" name="TextBox 45"/>
          <p:cNvSpPr txBox="1"/>
          <p:nvPr/>
        </p:nvSpPr>
        <p:spPr>
          <a:xfrm rot="17878575">
            <a:off x="1935847" y="1566104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Leftover</a:t>
            </a:r>
          </a:p>
        </p:txBody>
      </p:sp>
      <p:pic>
        <p:nvPicPr>
          <p:cNvPr id="47" name="Picture 8"/>
          <p:cNvPicPr>
            <a:picLocks noChangeAspect="1" noChangeArrowheads="1"/>
          </p:cNvPicPr>
          <p:nvPr/>
        </p:nvPicPr>
        <p:blipFill>
          <a:blip r:embed="rId2" cstate="email">
            <a:lum contras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2419567"/>
            <a:ext cx="1944216" cy="3243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2438400"/>
            <a:ext cx="2304256" cy="2983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TextBox 49"/>
          <p:cNvSpPr txBox="1"/>
          <p:nvPr/>
        </p:nvSpPr>
        <p:spPr>
          <a:xfrm>
            <a:off x="5204048" y="2510408"/>
            <a:ext cx="510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200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204048" y="2726432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116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204048" y="3086472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66 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204048" y="3590528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31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204048" y="3950568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22 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204048" y="4382616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14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276056" y="4814664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7 </a:t>
            </a:r>
          </a:p>
        </p:txBody>
      </p:sp>
      <p:sp>
        <p:nvSpPr>
          <p:cNvPr id="57" name="TextBox 56"/>
          <p:cNvSpPr txBox="1"/>
          <p:nvPr/>
        </p:nvSpPr>
        <p:spPr>
          <a:xfrm rot="17980927">
            <a:off x="5097440" y="1694157"/>
            <a:ext cx="9520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MW, </a:t>
            </a:r>
            <a:r>
              <a:rPr lang="en-GB" sz="1400" dirty="0" err="1"/>
              <a:t>kDa</a:t>
            </a:r>
            <a:endParaRPr lang="en-GB" sz="1400" dirty="0"/>
          </a:p>
        </p:txBody>
      </p:sp>
      <p:sp>
        <p:nvSpPr>
          <p:cNvPr id="58" name="TextBox 57"/>
          <p:cNvSpPr txBox="1"/>
          <p:nvPr/>
        </p:nvSpPr>
        <p:spPr>
          <a:xfrm rot="17917084">
            <a:off x="4322538" y="1663785"/>
            <a:ext cx="1190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/>
              <a:t>HeLa</a:t>
            </a:r>
            <a:r>
              <a:rPr lang="en-GB" sz="1400" dirty="0"/>
              <a:t> </a:t>
            </a:r>
            <a:r>
              <a:rPr lang="en-GB" sz="1400" dirty="0" err="1"/>
              <a:t>lysate</a:t>
            </a:r>
            <a:endParaRPr lang="en-GB" sz="1400" dirty="0"/>
          </a:p>
        </p:txBody>
      </p:sp>
      <p:sp>
        <p:nvSpPr>
          <p:cNvPr id="59" name="TextBox 58"/>
          <p:cNvSpPr txBox="1"/>
          <p:nvPr/>
        </p:nvSpPr>
        <p:spPr>
          <a:xfrm rot="18068759">
            <a:off x="2921262" y="1813689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30 min</a:t>
            </a:r>
          </a:p>
        </p:txBody>
      </p:sp>
      <p:sp>
        <p:nvSpPr>
          <p:cNvPr id="60" name="TextBox 59"/>
          <p:cNvSpPr txBox="1"/>
          <p:nvPr/>
        </p:nvSpPr>
        <p:spPr>
          <a:xfrm rot="18068759">
            <a:off x="3713351" y="1813690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6 min</a:t>
            </a:r>
          </a:p>
        </p:txBody>
      </p:sp>
      <p:sp>
        <p:nvSpPr>
          <p:cNvPr id="61" name="TextBox 60"/>
          <p:cNvSpPr txBox="1"/>
          <p:nvPr/>
        </p:nvSpPr>
        <p:spPr>
          <a:xfrm rot="18068759">
            <a:off x="3326970" y="1797772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15 min</a:t>
            </a:r>
          </a:p>
        </p:txBody>
      </p:sp>
      <p:sp>
        <p:nvSpPr>
          <p:cNvPr id="62" name="TextBox 61"/>
          <p:cNvSpPr txBox="1"/>
          <p:nvPr/>
        </p:nvSpPr>
        <p:spPr>
          <a:xfrm rot="18068759">
            <a:off x="4001384" y="1813689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3 min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073357" y="5467967"/>
            <a:ext cx="600472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endParaRPr lang="en-GB" sz="1200" b="1" dirty="0">
              <a:solidFill>
                <a:srgbClr val="422CA0"/>
              </a:solidFill>
            </a:endParaRPr>
          </a:p>
          <a:p>
            <a:r>
              <a:rPr lang="en-GB" sz="1200" b="1" dirty="0">
                <a:solidFill>
                  <a:srgbClr val="422CA0"/>
                </a:solidFill>
              </a:rPr>
              <a:t>2295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691880" y="5534744"/>
            <a:ext cx="575320" cy="276999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422CA0"/>
                </a:solidFill>
              </a:rPr>
              <a:t>2530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304220" y="5663364"/>
            <a:ext cx="554360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422CA0"/>
                </a:solidFill>
              </a:rPr>
              <a:t> 2802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971800" y="5534744"/>
            <a:ext cx="6096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422CA0"/>
                </a:solidFill>
              </a:rPr>
              <a:t>3500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555976" y="5534744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422CA0"/>
                </a:solidFill>
              </a:rPr>
              <a:t>Proteins identified</a:t>
            </a:r>
          </a:p>
        </p:txBody>
      </p:sp>
      <p:sp>
        <p:nvSpPr>
          <p:cNvPr id="68" name="Pentagon 67"/>
          <p:cNvSpPr/>
          <p:nvPr/>
        </p:nvSpPr>
        <p:spPr>
          <a:xfrm rot="10800000">
            <a:off x="2971800" y="6096000"/>
            <a:ext cx="1512168" cy="144016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2362200"/>
            <a:ext cx="29718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" name="TextBox 70"/>
          <p:cNvSpPr txBox="1"/>
          <p:nvPr/>
        </p:nvSpPr>
        <p:spPr>
          <a:xfrm>
            <a:off x="6307832" y="4810472"/>
            <a:ext cx="1083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cytoplasm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243936" y="4810472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nucleus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964016" y="4810472"/>
            <a:ext cx="1179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membrane</a:t>
            </a:r>
          </a:p>
        </p:txBody>
      </p:sp>
      <p:sp>
        <p:nvSpPr>
          <p:cNvPr id="74" name="TextBox 73"/>
          <p:cNvSpPr txBox="1"/>
          <p:nvPr/>
        </p:nvSpPr>
        <p:spPr>
          <a:xfrm rot="16200000">
            <a:off x="5153001" y="3305199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Annotated  (%)</a:t>
            </a:r>
          </a:p>
        </p:txBody>
      </p:sp>
      <p:pic>
        <p:nvPicPr>
          <p:cNvPr id="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69359" y="5329809"/>
            <a:ext cx="279561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69360" y="5689848"/>
            <a:ext cx="288032" cy="200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" name="TextBox 76"/>
          <p:cNvSpPr txBox="1"/>
          <p:nvPr/>
        </p:nvSpPr>
        <p:spPr>
          <a:xfrm>
            <a:off x="6629400" y="5257800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Our dataset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629400" y="5617840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Dataset of </a:t>
            </a:r>
            <a:r>
              <a:rPr lang="en-GB" sz="1400" dirty="0" err="1"/>
              <a:t>Nagaraj</a:t>
            </a:r>
            <a:r>
              <a:rPr lang="en-GB" sz="1400" dirty="0"/>
              <a:t> et al., 2011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3143087" y="304800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    </a:t>
            </a:r>
            <a:r>
              <a:rPr lang="en-GB" sz="2000" dirty="0" err="1"/>
              <a:t>STrap</a:t>
            </a:r>
            <a:r>
              <a:rPr lang="en-GB" sz="2000" dirty="0"/>
              <a:t> and cell lysates</a:t>
            </a:r>
          </a:p>
        </p:txBody>
      </p:sp>
    </p:spTree>
    <p:extLst>
      <p:ext uri="{BB962C8B-B14F-4D97-AF65-F5344CB8AC3E}">
        <p14:creationId xmlns:p14="http://schemas.microsoft.com/office/powerpoint/2010/main" val="34396158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5"/>
          <p:cNvSpPr txBox="1">
            <a:spLocks noChangeArrowheads="1"/>
          </p:cNvSpPr>
          <p:nvPr/>
        </p:nvSpPr>
        <p:spPr bwMode="auto">
          <a:xfrm>
            <a:off x="914400" y="2743200"/>
            <a:ext cx="72848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Some Examples from Proteomics Studies Using Mass Spectrometry</a:t>
            </a:r>
          </a:p>
        </p:txBody>
      </p:sp>
    </p:spTree>
    <p:extLst>
      <p:ext uri="{BB962C8B-B14F-4D97-AF65-F5344CB8AC3E}">
        <p14:creationId xmlns:p14="http://schemas.microsoft.com/office/powerpoint/2010/main" val="34260342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124200"/>
            <a:ext cx="7351713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839071"/>
            <a:ext cx="2448272" cy="907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" y="6023993"/>
            <a:ext cx="2590800" cy="6463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4 Normal/Tumour </a:t>
            </a:r>
            <a:r>
              <a:rPr lang="en-GB" b="1" dirty="0"/>
              <a:t>Frozen Tissue Pairs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19400" y="6019800"/>
            <a:ext cx="1279376" cy="6463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  Sample</a:t>
            </a:r>
          </a:p>
          <a:p>
            <a:r>
              <a:rPr lang="en-GB" b="1" dirty="0"/>
              <a:t>     prep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91000" y="6324600"/>
            <a:ext cx="26670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LC-MS/MS VELOS</a:t>
            </a:r>
            <a:r>
              <a:rPr lang="en-GB" dirty="0"/>
              <a:t> runs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34200" y="6096000"/>
            <a:ext cx="1979712" cy="6463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err="1"/>
              <a:t>MaxQuant</a:t>
            </a:r>
            <a:r>
              <a:rPr lang="en-GB" dirty="0"/>
              <a:t> label-free analysis</a:t>
            </a:r>
          </a:p>
        </p:txBody>
      </p:sp>
      <p:pic>
        <p:nvPicPr>
          <p:cNvPr id="1028" name="Picture 4" descr="http://www.unil.ch/webdav/site/paf/shared/PAF/images/instruments/LTQ-OT-Velos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4648200"/>
            <a:ext cx="2016224" cy="1517512"/>
          </a:xfrm>
          <a:prstGeom prst="rect">
            <a:avLst/>
          </a:prstGeom>
          <a:noFill/>
        </p:spPr>
      </p:pic>
      <p:grpSp>
        <p:nvGrpSpPr>
          <p:cNvPr id="2" name="Group 262"/>
          <p:cNvGrpSpPr/>
          <p:nvPr/>
        </p:nvGrpSpPr>
        <p:grpSpPr>
          <a:xfrm>
            <a:off x="3276600" y="5105400"/>
            <a:ext cx="409371" cy="717966"/>
            <a:chOff x="4463146" y="2756704"/>
            <a:chExt cx="409370" cy="717966"/>
          </a:xfrm>
        </p:grpSpPr>
        <p:cxnSp>
          <p:nvCxnSpPr>
            <p:cNvPr id="15" name="Straight Connector 24"/>
            <p:cNvCxnSpPr>
              <a:endCxn id="22" idx="2"/>
            </p:cNvCxnSpPr>
            <p:nvPr/>
          </p:nvCxnSpPr>
          <p:spPr>
            <a:xfrm>
              <a:off x="4521173" y="3456605"/>
              <a:ext cx="286902" cy="18065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258"/>
            <p:cNvGrpSpPr/>
            <p:nvPr/>
          </p:nvGrpSpPr>
          <p:grpSpPr>
            <a:xfrm>
              <a:off x="4463146" y="2756704"/>
              <a:ext cx="409370" cy="717966"/>
              <a:chOff x="4463146" y="2756704"/>
              <a:chExt cx="409370" cy="717966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4498646" y="2962804"/>
                <a:ext cx="351764" cy="363901"/>
              </a:xfrm>
              <a:prstGeom prst="rect">
                <a:avLst/>
              </a:prstGeom>
              <a:solidFill>
                <a:srgbClr val="92D050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255"/>
              <p:cNvGrpSpPr/>
              <p:nvPr/>
            </p:nvGrpSpPr>
            <p:grpSpPr>
              <a:xfrm>
                <a:off x="4463146" y="2756704"/>
                <a:ext cx="409370" cy="717966"/>
                <a:chOff x="7036413" y="3331238"/>
                <a:chExt cx="409370" cy="717966"/>
              </a:xfrm>
            </p:grpSpPr>
            <p:sp>
              <p:nvSpPr>
                <p:cNvPr id="19" name="Rectangle 19"/>
                <p:cNvSpPr/>
                <p:nvPr/>
              </p:nvSpPr>
              <p:spPr>
                <a:xfrm>
                  <a:off x="7036413" y="3331910"/>
                  <a:ext cx="56624" cy="579963"/>
                </a:xfrm>
                <a:prstGeom prst="rect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20"/>
                <p:cNvSpPr/>
                <p:nvPr/>
              </p:nvSpPr>
              <p:spPr>
                <a:xfrm>
                  <a:off x="7389159" y="3331910"/>
                  <a:ext cx="56624" cy="579963"/>
                </a:xfrm>
                <a:prstGeom prst="rect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 21"/>
                <p:cNvSpPr/>
                <p:nvPr/>
              </p:nvSpPr>
              <p:spPr>
                <a:xfrm>
                  <a:off x="7067355" y="3910816"/>
                  <a:ext cx="77415" cy="138388"/>
                </a:xfrm>
                <a:prstGeom prst="rect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ectangle 22"/>
                <p:cNvSpPr/>
                <p:nvPr/>
              </p:nvSpPr>
              <p:spPr>
                <a:xfrm>
                  <a:off x="7348770" y="3897553"/>
                  <a:ext cx="65144" cy="151651"/>
                </a:xfrm>
                <a:prstGeom prst="rect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3" name="Straight Connector 23"/>
                <p:cNvCxnSpPr/>
                <p:nvPr/>
              </p:nvCxnSpPr>
              <p:spPr>
                <a:xfrm rot="5400000" flipH="1" flipV="1">
                  <a:off x="7241410" y="3155537"/>
                  <a:ext cx="1343" cy="352746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5"/>
                <p:cNvCxnSpPr/>
                <p:nvPr/>
              </p:nvCxnSpPr>
              <p:spPr>
                <a:xfrm flipV="1">
                  <a:off x="7067725" y="3904712"/>
                  <a:ext cx="313616" cy="114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Rectangle 26"/>
                <p:cNvSpPr/>
                <p:nvPr/>
              </p:nvSpPr>
              <p:spPr>
                <a:xfrm>
                  <a:off x="7075092" y="3845319"/>
                  <a:ext cx="329539" cy="6444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pic>
        <p:nvPicPr>
          <p:cNvPr id="1030" name="Picture 6" descr="http://www.biochem.mpg.de/mann/maxquant_Nav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0" y="4419600"/>
            <a:ext cx="1333500" cy="1514475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2483768" y="5415135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79512" y="5415135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6800" y="762000"/>
            <a:ext cx="7246937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1" grpId="0" animBg="1"/>
      <p:bldP spid="33" grpId="0"/>
      <p:bldP spid="3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68152"/>
            <a:ext cx="30861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2" name="Straight Connector 41"/>
          <p:cNvCxnSpPr/>
          <p:nvPr/>
        </p:nvCxnSpPr>
        <p:spPr>
          <a:xfrm>
            <a:off x="72008" y="2376264"/>
            <a:ext cx="31683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0" y="2016224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736304" y="194421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8.25</a:t>
            </a:r>
          </a:p>
        </p:txBody>
      </p:sp>
      <p:sp>
        <p:nvSpPr>
          <p:cNvPr id="49" name="Flowchart: Connector 48"/>
          <p:cNvSpPr/>
          <p:nvPr/>
        </p:nvSpPr>
        <p:spPr>
          <a:xfrm flipV="1">
            <a:off x="72008" y="2304256"/>
            <a:ext cx="45719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Flowchart: Connector 50"/>
          <p:cNvSpPr/>
          <p:nvPr/>
        </p:nvSpPr>
        <p:spPr>
          <a:xfrm>
            <a:off x="2808312" y="2304256"/>
            <a:ext cx="45719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/>
          <p:cNvSpPr txBox="1"/>
          <p:nvPr/>
        </p:nvSpPr>
        <p:spPr>
          <a:xfrm>
            <a:off x="720080" y="237626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2.46</a:t>
            </a:r>
          </a:p>
        </p:txBody>
      </p:sp>
      <p:sp>
        <p:nvSpPr>
          <p:cNvPr id="54" name="Flowchart: Connector 53"/>
          <p:cNvSpPr/>
          <p:nvPr/>
        </p:nvSpPr>
        <p:spPr>
          <a:xfrm>
            <a:off x="792088" y="2376264"/>
            <a:ext cx="45719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Flowchart: Connector 54"/>
          <p:cNvSpPr/>
          <p:nvPr/>
        </p:nvSpPr>
        <p:spPr>
          <a:xfrm flipV="1">
            <a:off x="360040" y="2304256"/>
            <a:ext cx="45719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Flowchart: Connector 55"/>
          <p:cNvSpPr/>
          <p:nvPr/>
        </p:nvSpPr>
        <p:spPr>
          <a:xfrm>
            <a:off x="216024" y="2376264"/>
            <a:ext cx="45719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/>
          <p:cNvSpPr txBox="1"/>
          <p:nvPr/>
        </p:nvSpPr>
        <p:spPr>
          <a:xfrm>
            <a:off x="288032" y="201622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1.07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44016" y="237626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0.53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600400" y="1512168"/>
            <a:ext cx="17526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886 proteins</a:t>
            </a:r>
          </a:p>
        </p:txBody>
      </p:sp>
      <p:cxnSp>
        <p:nvCxnSpPr>
          <p:cNvPr id="61" name="Straight Connector 60"/>
          <p:cNvCxnSpPr/>
          <p:nvPr/>
        </p:nvCxnSpPr>
        <p:spPr>
          <a:xfrm rot="10800000">
            <a:off x="2808312" y="2376264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Flowchart: Connector 61"/>
          <p:cNvSpPr/>
          <p:nvPr/>
        </p:nvSpPr>
        <p:spPr>
          <a:xfrm>
            <a:off x="5112568" y="2304256"/>
            <a:ext cx="45719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3" name="Picture 5" descr="\infty \!\,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12568" y="2088232"/>
            <a:ext cx="216024" cy="120013"/>
          </a:xfrm>
          <a:prstGeom prst="rect">
            <a:avLst/>
          </a:prstGeom>
          <a:noFill/>
        </p:spPr>
      </p:pic>
      <p:sp>
        <p:nvSpPr>
          <p:cNvPr id="64" name="TextBox 63"/>
          <p:cNvSpPr txBox="1"/>
          <p:nvPr/>
        </p:nvSpPr>
        <p:spPr>
          <a:xfrm>
            <a:off x="1224136" y="244827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Total Intensity Ratio 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Tumor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/Normal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3672408" y="2376264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600400" y="194421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100</a:t>
            </a:r>
          </a:p>
        </p:txBody>
      </p:sp>
      <p:sp>
        <p:nvSpPr>
          <p:cNvPr id="67" name="Flowchart: Connector 66"/>
          <p:cNvSpPr/>
          <p:nvPr/>
        </p:nvSpPr>
        <p:spPr>
          <a:xfrm>
            <a:off x="3672408" y="2304256"/>
            <a:ext cx="45719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8" name="Straight Connector 67"/>
          <p:cNvCxnSpPr/>
          <p:nvPr/>
        </p:nvCxnSpPr>
        <p:spPr>
          <a:xfrm>
            <a:off x="4464496" y="2376264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648072" y="792088"/>
            <a:ext cx="194421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5355 proteins</a:t>
            </a:r>
          </a:p>
        </p:txBody>
      </p:sp>
      <p:sp>
        <p:nvSpPr>
          <p:cNvPr id="70" name="Rectangle 69"/>
          <p:cNvSpPr/>
          <p:nvPr/>
        </p:nvSpPr>
        <p:spPr>
          <a:xfrm>
            <a:off x="4536504" y="216024"/>
            <a:ext cx="7229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SLC5A1</a:t>
            </a:r>
            <a:endParaRPr lang="en-GB" sz="1400" b="1" dirty="0"/>
          </a:p>
        </p:txBody>
      </p:sp>
      <p:sp>
        <p:nvSpPr>
          <p:cNvPr id="71" name="Rectangle 70"/>
          <p:cNvSpPr/>
          <p:nvPr/>
        </p:nvSpPr>
        <p:spPr>
          <a:xfrm>
            <a:off x="4536504" y="432048"/>
            <a:ext cx="7229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SLC7A8</a:t>
            </a:r>
            <a:endParaRPr lang="en-GB" sz="1400" b="1" dirty="0"/>
          </a:p>
        </p:txBody>
      </p:sp>
      <p:sp>
        <p:nvSpPr>
          <p:cNvPr id="72" name="Rectangle 71"/>
          <p:cNvSpPr/>
          <p:nvPr/>
        </p:nvSpPr>
        <p:spPr>
          <a:xfrm>
            <a:off x="4536504" y="0"/>
            <a:ext cx="6703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CD11C</a:t>
            </a:r>
            <a:endParaRPr lang="en-GB" sz="1400" b="1" dirty="0"/>
          </a:p>
        </p:txBody>
      </p:sp>
      <p:sp>
        <p:nvSpPr>
          <p:cNvPr id="73" name="Rectangle 72"/>
          <p:cNvSpPr/>
          <p:nvPr/>
        </p:nvSpPr>
        <p:spPr>
          <a:xfrm>
            <a:off x="3888432" y="576064"/>
            <a:ext cx="8549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CD11B</a:t>
            </a:r>
            <a:endParaRPr lang="en-GB" sz="1400" b="1" dirty="0"/>
          </a:p>
        </p:txBody>
      </p:sp>
      <p:sp>
        <p:nvSpPr>
          <p:cNvPr id="74" name="Rectangle 73"/>
          <p:cNvSpPr/>
          <p:nvPr/>
        </p:nvSpPr>
        <p:spPr>
          <a:xfrm>
            <a:off x="4608512" y="648072"/>
            <a:ext cx="5741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/>
              <a:t>CD41</a:t>
            </a:r>
          </a:p>
        </p:txBody>
      </p:sp>
      <p:sp>
        <p:nvSpPr>
          <p:cNvPr id="75" name="Rectangle 74"/>
          <p:cNvSpPr/>
          <p:nvPr/>
        </p:nvSpPr>
        <p:spPr>
          <a:xfrm>
            <a:off x="2952328" y="1152128"/>
            <a:ext cx="6607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CD276</a:t>
            </a:r>
            <a:endParaRPr lang="en-GB" sz="1200" b="1" dirty="0"/>
          </a:p>
        </p:txBody>
      </p:sp>
      <p:sp>
        <p:nvSpPr>
          <p:cNvPr id="76" name="Rectangle 75"/>
          <p:cNvSpPr/>
          <p:nvPr/>
        </p:nvSpPr>
        <p:spPr>
          <a:xfrm>
            <a:off x="3752800" y="818728"/>
            <a:ext cx="8915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Claudin-1</a:t>
            </a:r>
            <a:endParaRPr lang="en-GB" sz="1400" b="1" dirty="0"/>
          </a:p>
        </p:txBody>
      </p:sp>
      <p:sp>
        <p:nvSpPr>
          <p:cNvPr id="77" name="Rectangle 76"/>
          <p:cNvSpPr/>
          <p:nvPr/>
        </p:nvSpPr>
        <p:spPr>
          <a:xfrm>
            <a:off x="4608512" y="864096"/>
            <a:ext cx="6751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EPHB4</a:t>
            </a:r>
            <a:endParaRPr lang="en-GB" sz="1400" b="1" dirty="0"/>
          </a:p>
        </p:txBody>
      </p:sp>
      <p:sp>
        <p:nvSpPr>
          <p:cNvPr id="78" name="Rectangle 77"/>
          <p:cNvSpPr/>
          <p:nvPr/>
        </p:nvSpPr>
        <p:spPr>
          <a:xfrm>
            <a:off x="4104456" y="1152128"/>
            <a:ext cx="534121" cy="30777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1400" b="1" u="sng" dirty="0"/>
              <a:t>RAI3</a:t>
            </a:r>
            <a:endParaRPr lang="en-GB" sz="1400" b="1" u="sng" dirty="0"/>
          </a:p>
        </p:txBody>
      </p:sp>
      <p:sp>
        <p:nvSpPr>
          <p:cNvPr id="79" name="Oval 78"/>
          <p:cNvSpPr/>
          <p:nvPr/>
        </p:nvSpPr>
        <p:spPr>
          <a:xfrm>
            <a:off x="3312368" y="1512168"/>
            <a:ext cx="187220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TextBox 79"/>
          <p:cNvSpPr txBox="1"/>
          <p:nvPr/>
        </p:nvSpPr>
        <p:spPr>
          <a:xfrm>
            <a:off x="1702296" y="381642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Intracellular</a:t>
            </a:r>
          </a:p>
        </p:txBody>
      </p:sp>
      <p:pic>
        <p:nvPicPr>
          <p:cNvPr id="81" name="Picture 8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5273234"/>
            <a:ext cx="331236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" name="Text Box 7"/>
          <p:cNvSpPr txBox="1">
            <a:spLocks noChangeArrowheads="1"/>
          </p:cNvSpPr>
          <p:nvPr/>
        </p:nvSpPr>
        <p:spPr bwMode="auto">
          <a:xfrm>
            <a:off x="228600" y="3733800"/>
            <a:ext cx="9688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sng" dirty="0"/>
              <a:t>N      T</a:t>
            </a:r>
          </a:p>
        </p:txBody>
      </p:sp>
      <p:sp>
        <p:nvSpPr>
          <p:cNvPr id="83" name="Text Box 8"/>
          <p:cNvSpPr txBox="1">
            <a:spLocks noChangeArrowheads="1"/>
          </p:cNvSpPr>
          <p:nvPr/>
        </p:nvSpPr>
        <p:spPr bwMode="auto">
          <a:xfrm>
            <a:off x="1981200" y="3733800"/>
            <a:ext cx="9947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sng" dirty="0"/>
              <a:t>N     T</a:t>
            </a:r>
          </a:p>
        </p:txBody>
      </p:sp>
      <p:sp>
        <p:nvSpPr>
          <p:cNvPr id="84" name="Text Box 9"/>
          <p:cNvSpPr txBox="1">
            <a:spLocks noChangeArrowheads="1"/>
          </p:cNvSpPr>
          <p:nvPr/>
        </p:nvSpPr>
        <p:spPr bwMode="auto">
          <a:xfrm>
            <a:off x="1143000" y="3733800"/>
            <a:ext cx="10081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sng" dirty="0"/>
              <a:t>N     T</a:t>
            </a:r>
          </a:p>
        </p:txBody>
      </p:sp>
      <p:sp>
        <p:nvSpPr>
          <p:cNvPr id="85" name="Text Box 10"/>
          <p:cNvSpPr txBox="1">
            <a:spLocks noChangeArrowheads="1"/>
          </p:cNvSpPr>
          <p:nvPr/>
        </p:nvSpPr>
        <p:spPr bwMode="auto">
          <a:xfrm>
            <a:off x="2743200" y="3733800"/>
            <a:ext cx="9787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sng" dirty="0"/>
              <a:t>N      T</a:t>
            </a:r>
          </a:p>
        </p:txBody>
      </p:sp>
      <p:sp>
        <p:nvSpPr>
          <p:cNvPr id="98" name="Text Box 13"/>
          <p:cNvSpPr txBox="1">
            <a:spLocks noChangeArrowheads="1"/>
          </p:cNvSpPr>
          <p:nvPr/>
        </p:nvSpPr>
        <p:spPr bwMode="auto">
          <a:xfrm>
            <a:off x="609600" y="3352800"/>
            <a:ext cx="226723" cy="36933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1</a:t>
            </a:r>
          </a:p>
        </p:txBody>
      </p:sp>
      <p:sp>
        <p:nvSpPr>
          <p:cNvPr id="99" name="Text Box 14"/>
          <p:cNvSpPr txBox="1">
            <a:spLocks noChangeArrowheads="1"/>
          </p:cNvSpPr>
          <p:nvPr/>
        </p:nvSpPr>
        <p:spPr bwMode="auto">
          <a:xfrm>
            <a:off x="1447800" y="3352800"/>
            <a:ext cx="226723" cy="36933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2</a:t>
            </a:r>
          </a:p>
        </p:txBody>
      </p:sp>
      <p:sp>
        <p:nvSpPr>
          <p:cNvPr id="100" name="Text Box 15"/>
          <p:cNvSpPr txBox="1">
            <a:spLocks noChangeArrowheads="1"/>
          </p:cNvSpPr>
          <p:nvPr/>
        </p:nvSpPr>
        <p:spPr bwMode="auto">
          <a:xfrm>
            <a:off x="2286000" y="3352800"/>
            <a:ext cx="226723" cy="36933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3</a:t>
            </a:r>
          </a:p>
        </p:txBody>
      </p:sp>
      <p:sp>
        <p:nvSpPr>
          <p:cNvPr id="101" name="Text Box 16"/>
          <p:cNvSpPr txBox="1">
            <a:spLocks noChangeArrowheads="1"/>
          </p:cNvSpPr>
          <p:nvPr/>
        </p:nvSpPr>
        <p:spPr bwMode="auto">
          <a:xfrm>
            <a:off x="3048000" y="3352800"/>
            <a:ext cx="226723" cy="36933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4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3733800" y="4495800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RAI3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3657600" y="5334000"/>
            <a:ext cx="1317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/>
              <a:t>Lamin</a:t>
            </a:r>
            <a:r>
              <a:rPr lang="en-GB" sz="1600" dirty="0"/>
              <a:t> A/C</a:t>
            </a:r>
          </a:p>
        </p:txBody>
      </p:sp>
      <p:sp>
        <p:nvSpPr>
          <p:cNvPr id="104" name="Oval 103"/>
          <p:cNvSpPr/>
          <p:nvPr/>
        </p:nvSpPr>
        <p:spPr>
          <a:xfrm>
            <a:off x="576064" y="720080"/>
            <a:ext cx="1728936" cy="5760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5" name="Picture 5"/>
          <p:cNvPicPr>
            <a:picLocks noChangeAspect="1" noChangeArrowheads="1"/>
          </p:cNvPicPr>
          <p:nvPr/>
        </p:nvPicPr>
        <p:blipFill>
          <a:blip r:embed="rId6" cstate="print">
            <a:lum bright="-10000"/>
          </a:blip>
          <a:srcRect/>
          <a:stretch>
            <a:fillRect/>
          </a:stretch>
        </p:blipFill>
        <p:spPr bwMode="auto">
          <a:xfrm>
            <a:off x="304800" y="4191000"/>
            <a:ext cx="3312367" cy="973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" name="Rectangle 105"/>
          <p:cNvSpPr/>
          <p:nvPr/>
        </p:nvSpPr>
        <p:spPr>
          <a:xfrm>
            <a:off x="762000" y="6096000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Identification and confirmation of RAI3 </a:t>
            </a:r>
            <a:r>
              <a:rPr lang="en-US" b="1" dirty="0" err="1"/>
              <a:t>overexpression</a:t>
            </a:r>
            <a:r>
              <a:rPr lang="en-US" b="1" dirty="0"/>
              <a:t> in malignant versus normal tissue </a:t>
            </a:r>
            <a:r>
              <a:rPr lang="en-US" b="1" dirty="0" err="1"/>
              <a:t>lysates</a:t>
            </a:r>
            <a:r>
              <a:rPr lang="en-US" b="1" dirty="0"/>
              <a:t>. </a:t>
            </a:r>
            <a:endParaRPr lang="en-GB" dirty="0"/>
          </a:p>
        </p:txBody>
      </p:sp>
      <p:sp>
        <p:nvSpPr>
          <p:cNvPr id="89" name="Rectangle 88"/>
          <p:cNvSpPr/>
          <p:nvPr/>
        </p:nvSpPr>
        <p:spPr>
          <a:xfrm>
            <a:off x="5436096" y="1219200"/>
            <a:ext cx="3707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</a:rPr>
              <a:t>Cumulative label free intensity ratios for the identified normal and malignant colon proteins. </a:t>
            </a:r>
            <a:r>
              <a:rPr lang="en-US" sz="1400" dirty="0">
                <a:solidFill>
                  <a:schemeClr val="tx2"/>
                </a:solidFill>
              </a:rPr>
              <a:t>The names of plasma membrane proteins with the intensity ratios exceeding 3xIQR confirmed in at least three pairs are displayed</a:t>
            </a:r>
            <a:r>
              <a:rPr lang="en-US" sz="1400" dirty="0"/>
              <a:t>.</a:t>
            </a:r>
            <a:endParaRPr lang="en-GB" sz="1400" dirty="0"/>
          </a:p>
        </p:txBody>
      </p:sp>
      <p:sp>
        <p:nvSpPr>
          <p:cNvPr id="90" name="Rectangle 89"/>
          <p:cNvSpPr/>
          <p:nvPr/>
        </p:nvSpPr>
        <p:spPr>
          <a:xfrm>
            <a:off x="4876800" y="4267200"/>
            <a:ext cx="4572000" cy="1169551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Western Blot analysis of RAI3 expression in matched normal (N)/tumor (T)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colon tissue pairs.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Mirroring the LC-MS/MS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quantitation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data, the blot confirms RAI3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overexpression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in all four cancer samples.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Lamin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A/C is used as a reference. </a:t>
            </a:r>
            <a:endParaRPr lang="en-GB" sz="1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ranules_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152400"/>
            <a:ext cx="2590800" cy="246058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" name="Picture 3" descr="strong_lumenal_2_x4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152400"/>
            <a:ext cx="2514600" cy="247479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648200" y="228600"/>
            <a:ext cx="305619" cy="23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GB" b="1" dirty="0">
                <a:latin typeface="Calibri" pitchFamily="34" charset="0"/>
              </a:rPr>
              <a:t>B</a:t>
            </a:r>
            <a:endParaRPr lang="en-US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600200" y="228601"/>
            <a:ext cx="305619" cy="23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GB" b="1">
                <a:latin typeface="Calibri" pitchFamily="34" charset="0"/>
              </a:rPr>
              <a:t>A</a:t>
            </a:r>
            <a:endParaRPr lang="en-US"/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2743201"/>
            <a:ext cx="2590800" cy="236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5" descr="normal x20 neuroendo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199" y="2743200"/>
            <a:ext cx="2514601" cy="23434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600200" y="2819400"/>
            <a:ext cx="305619" cy="23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GB" b="1" dirty="0">
                <a:latin typeface="Calibri" pitchFamily="34" charset="0"/>
              </a:rPr>
              <a:t>C</a:t>
            </a:r>
            <a:endParaRPr lang="en-US" dirty="0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648200" y="2819400"/>
            <a:ext cx="305619" cy="23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GB" b="1" dirty="0">
                <a:latin typeface="Calibri" pitchFamily="34" charset="0"/>
              </a:rPr>
              <a:t>D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505200" y="1981200"/>
            <a:ext cx="257288" cy="3789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743200" y="3962400"/>
            <a:ext cx="258710" cy="5033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562600" y="4267200"/>
            <a:ext cx="257288" cy="5033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572000" y="3962400"/>
            <a:ext cx="257290" cy="5033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457200" y="5288340"/>
            <a:ext cx="8077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Examples of RAI3 luminal and </a:t>
            </a:r>
            <a:r>
              <a:rPr lang="en-US" sz="1600" b="1" dirty="0" err="1"/>
              <a:t>intracytoplasmic</a:t>
            </a:r>
            <a:r>
              <a:rPr lang="en-US" sz="1600" b="1" dirty="0"/>
              <a:t> vesicular/granular staining in colon cancer and in normal colon epithelium. (A)</a:t>
            </a:r>
            <a:r>
              <a:rPr lang="en-US" sz="1600" dirty="0"/>
              <a:t> Luminal staining in colon cancer (arrowed); </a:t>
            </a:r>
            <a:r>
              <a:rPr lang="en-US" sz="1600" b="1" dirty="0"/>
              <a:t>(B) </a:t>
            </a:r>
            <a:r>
              <a:rPr lang="en-US" sz="1600" dirty="0"/>
              <a:t>Intra-</a:t>
            </a:r>
            <a:r>
              <a:rPr lang="en-US" sz="1600" dirty="0" err="1"/>
              <a:t>cytoplasmic</a:t>
            </a:r>
            <a:r>
              <a:rPr lang="en-US" sz="1600" dirty="0"/>
              <a:t> vesicles/granules in colon cancer (arrowed);</a:t>
            </a:r>
            <a:r>
              <a:rPr lang="en-US" sz="1600" b="1" dirty="0"/>
              <a:t> (C) </a:t>
            </a:r>
            <a:r>
              <a:rPr lang="en-US" sz="1600" dirty="0"/>
              <a:t>Negative staining, normal epithelium with weak </a:t>
            </a:r>
            <a:r>
              <a:rPr lang="en-US" sz="1600" dirty="0" err="1"/>
              <a:t>stromal</a:t>
            </a:r>
            <a:r>
              <a:rPr lang="en-US" sz="1600" dirty="0"/>
              <a:t> signal. Note the </a:t>
            </a:r>
            <a:r>
              <a:rPr lang="en-US" sz="1600" dirty="0" err="1"/>
              <a:t>neuroendocrine</a:t>
            </a:r>
            <a:r>
              <a:rPr lang="en-US" sz="1600" dirty="0"/>
              <a:t> cells (arrowed);</a:t>
            </a:r>
            <a:r>
              <a:rPr lang="en-US" sz="1600" b="1" dirty="0"/>
              <a:t> (D) </a:t>
            </a:r>
            <a:r>
              <a:rPr lang="en-US" sz="1600" dirty="0"/>
              <a:t>High power view of </a:t>
            </a:r>
            <a:r>
              <a:rPr lang="en-US" sz="1600" dirty="0" err="1"/>
              <a:t>neuroendocrine</a:t>
            </a:r>
            <a:r>
              <a:rPr lang="en-US" sz="1600" dirty="0"/>
              <a:t> cells staining in normal colonic crypts.</a:t>
            </a:r>
            <a:endParaRPr lang="en-GB" sz="1600" dirty="0"/>
          </a:p>
        </p:txBody>
      </p:sp>
      <p:cxnSp>
        <p:nvCxnSpPr>
          <p:cNvPr id="64" name="Straight Arrow Connector 63"/>
          <p:cNvCxnSpPr/>
          <p:nvPr/>
        </p:nvCxnSpPr>
        <p:spPr>
          <a:xfrm flipV="1">
            <a:off x="5486400" y="1524000"/>
            <a:ext cx="257288" cy="3789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457200"/>
            <a:ext cx="3188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</a:rPr>
              <a:t>Types of Proteomics</a:t>
            </a:r>
          </a:p>
        </p:txBody>
      </p:sp>
      <p:sp>
        <p:nvSpPr>
          <p:cNvPr id="3" name="Rectangle 2"/>
          <p:cNvSpPr/>
          <p:nvPr/>
        </p:nvSpPr>
        <p:spPr>
          <a:xfrm>
            <a:off x="838200" y="2133600"/>
            <a:ext cx="7848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Clinical Proteomics 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-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use of proteomics to address clinical questions such as biomarker discovery or pathways involved in disease</a:t>
            </a:r>
          </a:p>
          <a:p>
            <a:endParaRPr lang="en-GB" sz="20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Glycoproteomics</a:t>
            </a:r>
            <a:endParaRPr lang="en-GB" sz="20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endParaRPr lang="en-GB" sz="20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Phosphoproteomics</a:t>
            </a:r>
            <a:endParaRPr lang="en-GB" sz="20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endParaRPr lang="en-GB" sz="20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Chemical Proteomics -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using chemical tools to study the modification or interaction of small molecules with proteins</a:t>
            </a:r>
            <a:endParaRPr lang="en-GB" sz="20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9222" y="1098020"/>
            <a:ext cx="48996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Variously named by scientific context or focus </a:t>
            </a:r>
          </a:p>
          <a:p>
            <a:endParaRPr lang="en-GB" dirty="0"/>
          </a:p>
          <a:p>
            <a:r>
              <a:rPr lang="en-GB" dirty="0"/>
              <a:t>Examples: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2362200" y="5058722"/>
            <a:ext cx="1814192" cy="1570620"/>
            <a:chOff x="1310008" y="4218352"/>
            <a:chExt cx="2829280" cy="2142680"/>
          </a:xfrm>
        </p:grpSpPr>
        <p:grpSp>
          <p:nvGrpSpPr>
            <p:cNvPr id="36" name="Group 35"/>
            <p:cNvGrpSpPr/>
            <p:nvPr/>
          </p:nvGrpSpPr>
          <p:grpSpPr>
            <a:xfrm>
              <a:off x="2730627" y="4746140"/>
              <a:ext cx="982197" cy="794106"/>
              <a:chOff x="4394095" y="1929285"/>
              <a:chExt cx="1117705" cy="1007533"/>
            </a:xfrm>
          </p:grpSpPr>
          <p:sp>
            <p:nvSpPr>
              <p:cNvPr id="58" name="Oval 57"/>
              <p:cNvSpPr/>
              <p:nvPr/>
            </p:nvSpPr>
            <p:spPr>
              <a:xfrm>
                <a:off x="4504267" y="1929285"/>
                <a:ext cx="1007533" cy="100753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Regular Pentagon 22"/>
              <p:cNvSpPr/>
              <p:nvPr/>
            </p:nvSpPr>
            <p:spPr>
              <a:xfrm rot="1005469">
                <a:off x="4394095" y="2236747"/>
                <a:ext cx="412236" cy="392606"/>
              </a:xfrm>
              <a:prstGeom prst="pentago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37" name="Straight Connector 36"/>
            <p:cNvCxnSpPr/>
            <p:nvPr/>
          </p:nvCxnSpPr>
          <p:spPr>
            <a:xfrm>
              <a:off x="2195390" y="5178336"/>
              <a:ext cx="32736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>
              <a:off x="1310008" y="4794629"/>
              <a:ext cx="885382" cy="7941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/>
                <a:t>Bead</a:t>
              </a:r>
            </a:p>
          </p:txBody>
        </p:sp>
        <p:grpSp>
          <p:nvGrpSpPr>
            <p:cNvPr id="39" name="Group 38"/>
            <p:cNvGrpSpPr/>
            <p:nvPr/>
          </p:nvGrpSpPr>
          <p:grpSpPr>
            <a:xfrm rot="4065469">
              <a:off x="2610218" y="4907405"/>
              <a:ext cx="326486" cy="515168"/>
              <a:chOff x="2260089" y="3159167"/>
              <a:chExt cx="414234" cy="586242"/>
            </a:xfrm>
          </p:grpSpPr>
          <p:sp>
            <p:nvSpPr>
              <p:cNvPr id="56" name="Regular Pentagon 5"/>
              <p:cNvSpPr/>
              <p:nvPr/>
            </p:nvSpPr>
            <p:spPr>
              <a:xfrm rot="18540000">
                <a:off x="2380753" y="3166327"/>
                <a:ext cx="300730" cy="286410"/>
              </a:xfrm>
              <a:prstGeom prst="pentagon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Hexagon 56"/>
              <p:cNvSpPr/>
              <p:nvPr/>
            </p:nvSpPr>
            <p:spPr>
              <a:xfrm rot="19080000">
                <a:off x="2260089" y="3442068"/>
                <a:ext cx="351874" cy="303341"/>
              </a:xfrm>
              <a:prstGeom prst="hexagon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 rot="18399033">
              <a:off x="1888988" y="4414077"/>
              <a:ext cx="749505" cy="364013"/>
              <a:chOff x="2108200" y="1846049"/>
              <a:chExt cx="950945" cy="414234"/>
            </a:xfrm>
          </p:grpSpPr>
          <p:cxnSp>
            <p:nvCxnSpPr>
              <p:cNvPr id="52" name="Straight Connector 51"/>
              <p:cNvCxnSpPr/>
              <p:nvPr/>
            </p:nvCxnSpPr>
            <p:spPr>
              <a:xfrm>
                <a:off x="2108200" y="2070100"/>
                <a:ext cx="372533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3" name="Group 52"/>
              <p:cNvGrpSpPr/>
              <p:nvPr/>
            </p:nvGrpSpPr>
            <p:grpSpPr>
              <a:xfrm rot="4065469">
                <a:off x="2558907" y="1760045"/>
                <a:ext cx="414234" cy="586242"/>
                <a:chOff x="2260089" y="3159167"/>
                <a:chExt cx="414234" cy="586242"/>
              </a:xfrm>
            </p:grpSpPr>
            <p:sp>
              <p:nvSpPr>
                <p:cNvPr id="54" name="Regular Pentagon 12"/>
                <p:cNvSpPr/>
                <p:nvPr/>
              </p:nvSpPr>
              <p:spPr>
                <a:xfrm rot="18540000">
                  <a:off x="2380753" y="3166327"/>
                  <a:ext cx="300730" cy="286410"/>
                </a:xfrm>
                <a:prstGeom prst="pentagon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5" name="Hexagon 54"/>
                <p:cNvSpPr/>
                <p:nvPr/>
              </p:nvSpPr>
              <p:spPr>
                <a:xfrm rot="19080000">
                  <a:off x="2260089" y="3442068"/>
                  <a:ext cx="351874" cy="303341"/>
                </a:xfrm>
                <a:prstGeom prst="hexagon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41" name="Group 40"/>
            <p:cNvGrpSpPr/>
            <p:nvPr/>
          </p:nvGrpSpPr>
          <p:grpSpPr>
            <a:xfrm rot="2820311">
              <a:off x="1913468" y="5554068"/>
              <a:ext cx="749505" cy="364013"/>
              <a:chOff x="2108200" y="1846049"/>
              <a:chExt cx="950945" cy="414234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>
                <a:off x="2108200" y="2070100"/>
                <a:ext cx="372533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oup 48"/>
              <p:cNvGrpSpPr/>
              <p:nvPr/>
            </p:nvGrpSpPr>
            <p:grpSpPr>
              <a:xfrm rot="4065469">
                <a:off x="2558907" y="1760045"/>
                <a:ext cx="414234" cy="586242"/>
                <a:chOff x="2260089" y="3159167"/>
                <a:chExt cx="414234" cy="586242"/>
              </a:xfrm>
            </p:grpSpPr>
            <p:sp>
              <p:nvSpPr>
                <p:cNvPr id="50" name="Regular Pentagon 18"/>
                <p:cNvSpPr/>
                <p:nvPr/>
              </p:nvSpPr>
              <p:spPr>
                <a:xfrm rot="18540000">
                  <a:off x="2380753" y="3166327"/>
                  <a:ext cx="300730" cy="286410"/>
                </a:xfrm>
                <a:prstGeom prst="pentagon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1" name="Hexagon 50"/>
                <p:cNvSpPr/>
                <p:nvPr/>
              </p:nvSpPr>
              <p:spPr>
                <a:xfrm rot="19080000">
                  <a:off x="2260089" y="3442068"/>
                  <a:ext cx="351874" cy="303341"/>
                </a:xfrm>
                <a:prstGeom prst="hexagon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42" name="Group 41"/>
            <p:cNvGrpSpPr/>
            <p:nvPr/>
          </p:nvGrpSpPr>
          <p:grpSpPr>
            <a:xfrm rot="4175683">
              <a:off x="3581753" y="4234522"/>
              <a:ext cx="573706" cy="541365"/>
              <a:chOff x="4154390" y="976037"/>
              <a:chExt cx="1010381" cy="855133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4309638" y="976037"/>
                <a:ext cx="855133" cy="85513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4154390" y="1258846"/>
                <a:ext cx="516578" cy="3061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 rot="4165595">
              <a:off x="3137272" y="5819586"/>
              <a:ext cx="541526" cy="541365"/>
              <a:chOff x="4045798" y="2703277"/>
              <a:chExt cx="953707" cy="855133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4144372" y="2703277"/>
                <a:ext cx="855133" cy="85513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4045798" y="2936110"/>
                <a:ext cx="358517" cy="3894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60" name="TextBox 59"/>
          <p:cNvSpPr txBox="1"/>
          <p:nvPr/>
        </p:nvSpPr>
        <p:spPr>
          <a:xfrm>
            <a:off x="791924" y="5058722"/>
            <a:ext cx="16784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+mn-lt"/>
              </a:rPr>
              <a:t>e.g. drug target </a:t>
            </a:r>
          </a:p>
          <a:p>
            <a:r>
              <a:rPr lang="en-GB" dirty="0">
                <a:latin typeface="+mn-lt"/>
              </a:rPr>
              <a:t>identification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584230" y="4995922"/>
            <a:ext cx="44918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>
                <a:latin typeface="+mn-lt"/>
              </a:rPr>
              <a:t>Direct affinity resin enrichment </a:t>
            </a:r>
            <a:r>
              <a:rPr lang="en-GB" sz="1600" dirty="0">
                <a:latin typeface="+mn-lt"/>
              </a:rPr>
              <a:t>of proteins that bind to a drug</a:t>
            </a:r>
          </a:p>
          <a:p>
            <a:endParaRPr lang="en-GB" sz="16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n-lt"/>
              </a:rPr>
              <a:t>Drug is linked to beads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n-lt"/>
              </a:rPr>
              <a:t>Protein lysate is incubated with beads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n-lt"/>
              </a:rPr>
              <a:t>Bound proteins identified by mass spectrometry</a:t>
            </a:r>
          </a:p>
          <a:p>
            <a:endParaRPr lang="en-GB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203485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neg_epith_weak_stroma_x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152400"/>
            <a:ext cx="2762453" cy="27292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6" name="Picture 3" descr="weak_epith_neg_stroma_x1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152400"/>
            <a:ext cx="2767991" cy="274029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0" name="Picture 4" descr="moderate2_epith_strong_stroma_x1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3048000"/>
            <a:ext cx="2762453" cy="27638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1" name="Picture 5" descr="strong_x1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3048000"/>
            <a:ext cx="2763837" cy="276937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1538288" y="160337"/>
            <a:ext cx="299093" cy="20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GB" b="1">
                <a:latin typeface="Calibri" pitchFamily="34" charset="0"/>
              </a:rPr>
              <a:t>A</a:t>
            </a:r>
            <a:endParaRPr lang="en-US"/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4510089" y="160338"/>
            <a:ext cx="314324" cy="20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GB" b="1">
                <a:latin typeface="Calibri" pitchFamily="34" charset="0"/>
              </a:rPr>
              <a:t>B</a:t>
            </a:r>
            <a:endParaRPr lang="en-US"/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1524000" y="3048000"/>
            <a:ext cx="299093" cy="30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GB" b="1" dirty="0">
                <a:latin typeface="Calibri" pitchFamily="34" charset="0"/>
              </a:rPr>
              <a:t>C</a:t>
            </a:r>
            <a:endParaRPr lang="en-US" dirty="0"/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4500561" y="3059113"/>
            <a:ext cx="297707" cy="20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GB" b="1">
                <a:latin typeface="Calibri" pitchFamily="34" charset="0"/>
              </a:rPr>
              <a:t>D</a:t>
            </a:r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609600" y="58674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Example staining intensities of RAI3 in colon cancer.</a:t>
            </a:r>
            <a:r>
              <a:rPr lang="en-US" dirty="0"/>
              <a:t> </a:t>
            </a:r>
            <a:r>
              <a:rPr lang="en-US" b="1" dirty="0"/>
              <a:t>(A)</a:t>
            </a:r>
            <a:r>
              <a:rPr lang="en-US" dirty="0"/>
              <a:t> Negative;</a:t>
            </a:r>
            <a:r>
              <a:rPr lang="en-US" b="1" dirty="0"/>
              <a:t> (B) </a:t>
            </a:r>
            <a:r>
              <a:rPr lang="en-US" dirty="0"/>
              <a:t>Weak epithelial signal intensity with strong </a:t>
            </a:r>
            <a:r>
              <a:rPr lang="en-US" dirty="0" err="1"/>
              <a:t>stromal</a:t>
            </a:r>
            <a:r>
              <a:rPr lang="en-US" dirty="0"/>
              <a:t> signal;</a:t>
            </a:r>
            <a:r>
              <a:rPr lang="en-US" b="1" dirty="0"/>
              <a:t> (C) </a:t>
            </a:r>
            <a:r>
              <a:rPr lang="en-US" dirty="0"/>
              <a:t>Moderate intensity;</a:t>
            </a:r>
            <a:r>
              <a:rPr lang="en-US" b="1" dirty="0"/>
              <a:t> (D) </a:t>
            </a:r>
            <a:r>
              <a:rPr lang="en-US" dirty="0"/>
              <a:t>Strong intensity.</a:t>
            </a:r>
            <a:endParaRPr lang="en-GB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33400"/>
            <a:ext cx="795337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14400" y="5780782"/>
            <a:ext cx="8229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Kaplan–Meier plot of recurrence-free survival for stage I-III colon cancer patients based on dichotomized </a:t>
            </a:r>
            <a:r>
              <a:rPr lang="en-US" sz="1600" b="1" dirty="0" err="1"/>
              <a:t>cytoplasmic</a:t>
            </a:r>
            <a:r>
              <a:rPr lang="en-US" sz="1600" b="1" dirty="0"/>
              <a:t> RAI3 expression in tumor epithelium. </a:t>
            </a:r>
            <a:r>
              <a:rPr lang="en-US" sz="1600" dirty="0"/>
              <a:t>RAI3 epithelial </a:t>
            </a:r>
            <a:r>
              <a:rPr lang="en-US" sz="1600" dirty="0" err="1"/>
              <a:t>cytoplasmic</a:t>
            </a:r>
            <a:r>
              <a:rPr lang="en-US" sz="1600" dirty="0"/>
              <a:t> expression is dichotomized as negative, weak and moderate versus strong. </a:t>
            </a:r>
            <a:endParaRPr lang="en-GB" sz="16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410613" y="1495234"/>
            <a:ext cx="8501522" cy="4886094"/>
            <a:chOff x="410613" y="1495234"/>
            <a:chExt cx="8501522" cy="4886094"/>
          </a:xfrm>
        </p:grpSpPr>
        <p:sp>
          <p:nvSpPr>
            <p:cNvPr id="2" name="TextBox 1"/>
            <p:cNvSpPr txBox="1"/>
            <p:nvPr/>
          </p:nvSpPr>
          <p:spPr>
            <a:xfrm>
              <a:off x="3220656" y="1717671"/>
              <a:ext cx="2988332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/>
                <a:t>Immunodepleted of 14 most abundant proteins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566603" y="1731708"/>
              <a:ext cx="2345532" cy="132343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/>
                <a:t>LC-MS/MS (VELOS)</a:t>
              </a:r>
            </a:p>
            <a:p>
              <a:pPr algn="ctr"/>
              <a:r>
                <a:rPr lang="en-GB" sz="2000" dirty="0"/>
                <a:t>(label-free </a:t>
              </a:r>
            </a:p>
            <a:p>
              <a:pPr algn="ctr"/>
              <a:r>
                <a:rPr lang="en-GB" sz="2000" dirty="0"/>
                <a:t>quantitation)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10613" y="1495234"/>
              <a:ext cx="2520280" cy="224676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/>
                <a:t>5 DGF patients &amp; 5 non-DGF</a:t>
              </a:r>
            </a:p>
            <a:p>
              <a:pPr algn="ctr"/>
              <a:r>
                <a:rPr lang="en-GB" sz="2000" dirty="0"/>
                <a:t>(20 serum samples: </a:t>
              </a:r>
              <a:r>
                <a:rPr lang="en-GB" sz="2000" u="sng" dirty="0"/>
                <a:t>Pre- and d2 post-transplant</a:t>
              </a:r>
              <a:r>
                <a:rPr lang="en-GB" sz="2000" dirty="0"/>
                <a:t>)</a:t>
              </a:r>
            </a:p>
            <a:p>
              <a:pPr algn="ctr"/>
              <a:r>
                <a:rPr lang="en-GB" sz="2000" dirty="0"/>
                <a:t>Matched for clinical variables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3057443" y="2595847"/>
              <a:ext cx="3314758" cy="6623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3054195" y="5919663"/>
              <a:ext cx="3727605" cy="461665"/>
            </a:xfrm>
            <a:prstGeom prst="rect">
              <a:avLst/>
            </a:prstGeom>
            <a:solidFill>
              <a:srgbClr val="CCECF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400" b="1" dirty="0"/>
                <a:t>Aminoacylase-1 (ACY-1)</a:t>
              </a:r>
            </a:p>
          </p:txBody>
        </p:sp>
        <p:pic>
          <p:nvPicPr>
            <p:cNvPr id="27" name="Picture 26" descr="Figure 1a and 1b V2.jp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40152" y="3913846"/>
              <a:ext cx="2592288" cy="1520047"/>
            </a:xfrm>
            <a:prstGeom prst="rect">
              <a:avLst/>
            </a:prstGeom>
          </p:spPr>
        </p:pic>
        <p:cxnSp>
          <p:nvCxnSpPr>
            <p:cNvPr id="5" name="Straight Arrow Connector 4"/>
            <p:cNvCxnSpPr/>
            <p:nvPr/>
          </p:nvCxnSpPr>
          <p:spPr>
            <a:xfrm flipH="1">
              <a:off x="4632191" y="3193766"/>
              <a:ext cx="1958166" cy="252028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118772" y="470083"/>
            <a:ext cx="90252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Renal Transplantation</a:t>
            </a:r>
          </a:p>
          <a:p>
            <a:pPr algn="ctr"/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Biomarkers for Earlier Detection of Delayed Graft Function and Outcome</a:t>
            </a:r>
          </a:p>
        </p:txBody>
      </p:sp>
    </p:spTree>
    <p:extLst>
      <p:ext uri="{BB962C8B-B14F-4D97-AF65-F5344CB8AC3E}">
        <p14:creationId xmlns:p14="http://schemas.microsoft.com/office/powerpoint/2010/main" val="53670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434959" y="2960440"/>
            <a:ext cx="79208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49319" y="6128792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6069372" y="806424"/>
            <a:ext cx="2968880" cy="10985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002060"/>
                </a:solidFill>
              </a:rPr>
              <a:t>ELISA Developed</a:t>
            </a:r>
          </a:p>
          <a:p>
            <a:pPr algn="ctr"/>
            <a:endParaRPr lang="en-GB" sz="2000" b="1" dirty="0">
              <a:solidFill>
                <a:srgbClr val="002060"/>
              </a:solidFill>
            </a:endParaRPr>
          </a:p>
          <a:p>
            <a:pPr algn="ctr"/>
            <a:r>
              <a:rPr lang="en-GB" sz="2000" b="1" dirty="0">
                <a:solidFill>
                  <a:srgbClr val="002060"/>
                </a:solidFill>
              </a:rPr>
              <a:t>Day 1 Serum ACY-1</a:t>
            </a:r>
          </a:p>
          <a:p>
            <a:pPr algn="ctr"/>
            <a:r>
              <a:rPr lang="en-GB" sz="2000" b="1" dirty="0">
                <a:solidFill>
                  <a:srgbClr val="002060"/>
                </a:solidFill>
              </a:rPr>
              <a:t>measured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517384" y="228600"/>
            <a:ext cx="3871880" cy="6479798"/>
            <a:chOff x="971600" y="260648"/>
            <a:chExt cx="3871880" cy="6479798"/>
          </a:xfrm>
        </p:grpSpPr>
        <p:pic>
          <p:nvPicPr>
            <p:cNvPr id="4" name="Picture 3" descr="New Fig 3 V2 (combines prev fig3 and fig4).jp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1600" y="260648"/>
              <a:ext cx="3871880" cy="6479798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772816" y="3131840"/>
              <a:ext cx="792088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b.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387176" y="6300192"/>
              <a:ext cx="144016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907540" y="260648"/>
              <a:ext cx="872372" cy="4492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50384" y="1600200"/>
            <a:ext cx="2368216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Cohort 1 (n=47)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4000" y="4641231"/>
            <a:ext cx="2514600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Cohort 2  (n=194)</a:t>
            </a:r>
          </a:p>
        </p:txBody>
      </p:sp>
    </p:spTree>
    <p:extLst>
      <p:ext uri="{BB962C8B-B14F-4D97-AF65-F5344CB8AC3E}">
        <p14:creationId xmlns:p14="http://schemas.microsoft.com/office/powerpoint/2010/main" val="303708864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1831049" y="415291"/>
            <a:ext cx="533902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Prognostic value of serum ACY-1 d1 or 3 </a:t>
            </a:r>
          </a:p>
          <a:p>
            <a:pPr algn="ctr" eaLnBrk="1" hangingPunct="1">
              <a:defRPr/>
            </a:pPr>
            <a:r>
              <a:rPr lang="en-GB" altLang="en-US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post-transplant in DGF patients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4267200" y="6172200"/>
            <a:ext cx="4432367" cy="33855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GB" sz="1600" i="1" dirty="0" err="1">
                <a:latin typeface="+mn-lt"/>
              </a:rPr>
              <a:t>Welberry</a:t>
            </a:r>
            <a:r>
              <a:rPr lang="en-GB" sz="1600" i="1" dirty="0">
                <a:latin typeface="+mn-lt"/>
              </a:rPr>
              <a:t> Smith et al. Kidney Int. 84:1214-25 (2013)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9801" y="1888901"/>
            <a:ext cx="4571999" cy="40328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10200" y="1888901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(n=52)</a:t>
            </a:r>
          </a:p>
        </p:txBody>
      </p:sp>
    </p:spTree>
    <p:extLst>
      <p:ext uri="{BB962C8B-B14F-4D97-AF65-F5344CB8AC3E}">
        <p14:creationId xmlns:p14="http://schemas.microsoft.com/office/powerpoint/2010/main" val="27289760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4926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0035" y="315583"/>
            <a:ext cx="3989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tx2"/>
                </a:solidFill>
              </a:rPr>
              <a:t>Proteomic Technologies 1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641632" y="838200"/>
            <a:ext cx="3890963" cy="3236813"/>
            <a:chOff x="1904999" y="2666999"/>
            <a:chExt cx="3890963" cy="3236813"/>
          </a:xfrm>
        </p:grpSpPr>
        <p:grpSp>
          <p:nvGrpSpPr>
            <p:cNvPr id="6" name="Group 4"/>
            <p:cNvGrpSpPr>
              <a:grpSpLocks noChangeAspect="1"/>
            </p:cNvGrpSpPr>
            <p:nvPr/>
          </p:nvGrpSpPr>
          <p:grpSpPr bwMode="auto">
            <a:xfrm>
              <a:off x="3648682" y="5018511"/>
              <a:ext cx="1698973" cy="271163"/>
              <a:chOff x="622" y="3301"/>
              <a:chExt cx="2233" cy="401"/>
            </a:xfrm>
          </p:grpSpPr>
          <p:sp>
            <p:nvSpPr>
              <p:cNvPr id="34" name="Text Box 5"/>
              <p:cNvSpPr txBox="1">
                <a:spLocks noChangeAspect="1" noChangeArrowheads="1"/>
              </p:cNvSpPr>
              <p:nvPr/>
            </p:nvSpPr>
            <p:spPr bwMode="auto">
              <a:xfrm>
                <a:off x="622" y="3306"/>
                <a:ext cx="184" cy="3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7620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7620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7620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7620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7620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5" name="Text Box 6"/>
              <p:cNvSpPr txBox="1">
                <a:spLocks noChangeAspect="1" noChangeArrowheads="1"/>
              </p:cNvSpPr>
              <p:nvPr/>
            </p:nvSpPr>
            <p:spPr bwMode="auto">
              <a:xfrm>
                <a:off x="1594" y="3301"/>
                <a:ext cx="184" cy="3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7620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7620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7620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7620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7620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6" name="Text Box 7"/>
              <p:cNvSpPr txBox="1">
                <a:spLocks noChangeAspect="1" noChangeArrowheads="1"/>
              </p:cNvSpPr>
              <p:nvPr/>
            </p:nvSpPr>
            <p:spPr bwMode="auto">
              <a:xfrm>
                <a:off x="2670" y="3301"/>
                <a:ext cx="185" cy="3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7620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7620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7620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7620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7620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7" name="Rectangle 8"/>
            <p:cNvSpPr>
              <a:spLocks noChangeAspect="1" noChangeArrowheads="1"/>
            </p:cNvSpPr>
            <p:nvPr/>
          </p:nvSpPr>
          <p:spPr bwMode="auto">
            <a:xfrm>
              <a:off x="2820946" y="3022834"/>
              <a:ext cx="2187156" cy="524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GB"/>
                <a:t>200</a:t>
              </a:r>
            </a:p>
          </p:txBody>
        </p:sp>
        <p:sp>
          <p:nvSpPr>
            <p:cNvPr id="8" name="Text Box 20"/>
            <p:cNvSpPr txBox="1">
              <a:spLocks noChangeAspect="1" noChangeArrowheads="1"/>
            </p:cNvSpPr>
            <p:nvPr/>
          </p:nvSpPr>
          <p:spPr bwMode="auto">
            <a:xfrm>
              <a:off x="3914524" y="3054988"/>
              <a:ext cx="140171" cy="227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620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620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620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620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sz="1600"/>
            </a:p>
          </p:txBody>
        </p:sp>
        <p:sp>
          <p:nvSpPr>
            <p:cNvPr id="9" name="Text Box 21"/>
            <p:cNvSpPr txBox="1">
              <a:spLocks noChangeAspect="1" noChangeArrowheads="1"/>
            </p:cNvSpPr>
            <p:nvPr/>
          </p:nvSpPr>
          <p:spPr bwMode="auto">
            <a:xfrm>
              <a:off x="3907274" y="3125726"/>
              <a:ext cx="183673" cy="227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620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620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620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620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GB" sz="1600"/>
                <a:t> </a:t>
              </a:r>
            </a:p>
          </p:txBody>
        </p:sp>
        <p:grpSp>
          <p:nvGrpSpPr>
            <p:cNvPr id="10" name="Group 32"/>
            <p:cNvGrpSpPr>
              <a:grpSpLocks/>
            </p:cNvGrpSpPr>
            <p:nvPr/>
          </p:nvGrpSpPr>
          <p:grpSpPr bwMode="auto">
            <a:xfrm>
              <a:off x="2233677" y="2666999"/>
              <a:ext cx="3562285" cy="1751309"/>
              <a:chOff x="703" y="319"/>
              <a:chExt cx="2948" cy="1634"/>
            </a:xfrm>
          </p:grpSpPr>
          <p:pic>
            <p:nvPicPr>
              <p:cNvPr id="30" name="Picture 10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" y="584"/>
                <a:ext cx="1344" cy="1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" name="Text Box 11"/>
              <p:cNvSpPr txBox="1">
                <a:spLocks noChangeAspect="1" noChangeArrowheads="1"/>
              </p:cNvSpPr>
              <p:nvPr/>
            </p:nvSpPr>
            <p:spPr bwMode="auto">
              <a:xfrm>
                <a:off x="1088" y="319"/>
                <a:ext cx="502" cy="25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defTabSz="762000" eaLnBrk="0" hangingPunct="0">
                  <a:defRPr/>
                </a:pPr>
                <a:r>
                  <a:rPr lang="en-GB" dirty="0">
                    <a:solidFill>
                      <a:srgbClr val="FF0000"/>
                    </a:solidFill>
                    <a:latin typeface="+mj-lt"/>
                  </a:rPr>
                  <a:t>-VHL</a:t>
                </a:r>
              </a:p>
            </p:txBody>
          </p:sp>
          <p:pic>
            <p:nvPicPr>
              <p:cNvPr id="32" name="Picture 19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32" y="587"/>
                <a:ext cx="1319" cy="1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" name="Text Box 22"/>
              <p:cNvSpPr txBox="1">
                <a:spLocks noChangeAspect="1" noChangeArrowheads="1"/>
              </p:cNvSpPr>
              <p:nvPr/>
            </p:nvSpPr>
            <p:spPr bwMode="auto">
              <a:xfrm>
                <a:off x="2756" y="333"/>
                <a:ext cx="525" cy="25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defTabSz="762000" eaLnBrk="0" hangingPunct="0">
                  <a:defRPr/>
                </a:pPr>
                <a:r>
                  <a:rPr lang="en-GB" dirty="0">
                    <a:solidFill>
                      <a:srgbClr val="FF0000"/>
                    </a:solidFill>
                    <a:latin typeface="+mj-lt"/>
                  </a:rPr>
                  <a:t>+VHL</a:t>
                </a:r>
              </a:p>
            </p:txBody>
          </p:sp>
        </p:grpSp>
        <p:sp>
          <p:nvSpPr>
            <p:cNvPr id="11" name="Text Box 23"/>
            <p:cNvSpPr txBox="1">
              <a:spLocks noChangeAspect="1" noChangeArrowheads="1"/>
            </p:cNvSpPr>
            <p:nvPr/>
          </p:nvSpPr>
          <p:spPr bwMode="auto">
            <a:xfrm>
              <a:off x="3878273" y="2841701"/>
              <a:ext cx="364929" cy="185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620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620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620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620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GB" sz="1200"/>
                <a:t>200 </a:t>
              </a:r>
            </a:p>
          </p:txBody>
        </p:sp>
        <p:sp>
          <p:nvSpPr>
            <p:cNvPr id="12" name="Text Box 24"/>
            <p:cNvSpPr txBox="1">
              <a:spLocks noChangeAspect="1" noChangeArrowheads="1"/>
            </p:cNvSpPr>
            <p:nvPr/>
          </p:nvSpPr>
          <p:spPr bwMode="auto">
            <a:xfrm>
              <a:off x="3891565" y="4298267"/>
              <a:ext cx="183673" cy="227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620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620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620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620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GB" sz="1600"/>
                <a:t> </a:t>
              </a:r>
            </a:p>
          </p:txBody>
        </p:sp>
        <p:grpSp>
          <p:nvGrpSpPr>
            <p:cNvPr id="13" name="Group 33"/>
            <p:cNvGrpSpPr>
              <a:grpSpLocks/>
            </p:cNvGrpSpPr>
            <p:nvPr/>
          </p:nvGrpSpPr>
          <p:grpSpPr bwMode="auto">
            <a:xfrm>
              <a:off x="2448767" y="3595171"/>
              <a:ext cx="3193731" cy="2308641"/>
              <a:chOff x="881" y="1185"/>
              <a:chExt cx="2643" cy="2154"/>
            </a:xfrm>
          </p:grpSpPr>
          <p:grpSp>
            <p:nvGrpSpPr>
              <p:cNvPr id="20" name="Group 12"/>
              <p:cNvGrpSpPr>
                <a:grpSpLocks/>
              </p:cNvGrpSpPr>
              <p:nvPr/>
            </p:nvGrpSpPr>
            <p:grpSpPr bwMode="auto">
              <a:xfrm>
                <a:off x="881" y="1188"/>
                <a:ext cx="972" cy="2127"/>
                <a:chOff x="1762" y="1366"/>
                <a:chExt cx="972" cy="2127"/>
              </a:xfrm>
            </p:grpSpPr>
            <p:pic>
              <p:nvPicPr>
                <p:cNvPr id="26" name="Picture 13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68" y="2515"/>
                  <a:ext cx="966" cy="9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7" name="Rectangle 14"/>
                <p:cNvSpPr>
                  <a:spLocks noChangeArrowheads="1"/>
                </p:cNvSpPr>
                <p:nvPr/>
              </p:nvSpPr>
              <p:spPr bwMode="auto">
                <a:xfrm>
                  <a:off x="2392" y="1366"/>
                  <a:ext cx="126" cy="117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1762" y="1483"/>
                  <a:ext cx="630" cy="1026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" name="Line 16"/>
                <p:cNvSpPr>
                  <a:spLocks noChangeShapeType="1"/>
                </p:cNvSpPr>
                <p:nvPr/>
              </p:nvSpPr>
              <p:spPr bwMode="auto">
                <a:xfrm>
                  <a:off x="2518" y="1483"/>
                  <a:ext cx="216" cy="1026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21" name="Group 31"/>
              <p:cNvGrpSpPr>
                <a:grpSpLocks/>
              </p:cNvGrpSpPr>
              <p:nvPr/>
            </p:nvGrpSpPr>
            <p:grpSpPr bwMode="auto">
              <a:xfrm>
                <a:off x="2492" y="1185"/>
                <a:ext cx="1032" cy="2154"/>
                <a:chOff x="2492" y="1185"/>
                <a:chExt cx="1032" cy="2154"/>
              </a:xfrm>
            </p:grpSpPr>
            <p:pic>
              <p:nvPicPr>
                <p:cNvPr id="22" name="Picture 18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98" y="2337"/>
                  <a:ext cx="1026" cy="10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" name="Rectangle 25"/>
                <p:cNvSpPr>
                  <a:spLocks noChangeArrowheads="1"/>
                </p:cNvSpPr>
                <p:nvPr/>
              </p:nvSpPr>
              <p:spPr bwMode="auto">
                <a:xfrm>
                  <a:off x="3107" y="1185"/>
                  <a:ext cx="126" cy="117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2492" y="1302"/>
                  <a:ext cx="618" cy="1032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" name="Line 27"/>
                <p:cNvSpPr>
                  <a:spLocks noChangeShapeType="1"/>
                </p:cNvSpPr>
                <p:nvPr/>
              </p:nvSpPr>
              <p:spPr bwMode="auto">
                <a:xfrm>
                  <a:off x="3236" y="1302"/>
                  <a:ext cx="282" cy="1032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sp>
          <p:nvSpPr>
            <p:cNvPr id="14" name="Line 48"/>
            <p:cNvSpPr>
              <a:spLocks noChangeShapeType="1"/>
            </p:cNvSpPr>
            <p:nvPr/>
          </p:nvSpPr>
          <p:spPr bwMode="auto">
            <a:xfrm>
              <a:off x="3932650" y="3035696"/>
              <a:ext cx="21871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Line 49"/>
            <p:cNvSpPr>
              <a:spLocks noChangeShapeType="1"/>
            </p:cNvSpPr>
            <p:nvPr/>
          </p:nvSpPr>
          <p:spPr bwMode="auto">
            <a:xfrm>
              <a:off x="3932650" y="4348641"/>
              <a:ext cx="21871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 Box 51"/>
            <p:cNvSpPr txBox="1">
              <a:spLocks noChangeAspect="1" noChangeArrowheads="1"/>
            </p:cNvSpPr>
            <p:nvPr/>
          </p:nvSpPr>
          <p:spPr bwMode="auto">
            <a:xfrm>
              <a:off x="3878273" y="4163221"/>
              <a:ext cx="300885" cy="185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620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620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620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620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GB" sz="1200"/>
                <a:t>14 </a:t>
              </a:r>
            </a:p>
          </p:txBody>
        </p:sp>
        <p:sp>
          <p:nvSpPr>
            <p:cNvPr id="17" name="Text Box 52"/>
            <p:cNvSpPr txBox="1">
              <a:spLocks noChangeAspect="1" noChangeArrowheads="1"/>
            </p:cNvSpPr>
            <p:nvPr/>
          </p:nvSpPr>
          <p:spPr bwMode="auto">
            <a:xfrm>
              <a:off x="3878273" y="3433330"/>
              <a:ext cx="378221" cy="185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620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620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620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620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GB" sz="1200"/>
                <a:t>kDa </a:t>
              </a:r>
            </a:p>
          </p:txBody>
        </p:sp>
        <p:sp>
          <p:nvSpPr>
            <p:cNvPr id="18" name="Text Box 53"/>
            <p:cNvSpPr txBox="1">
              <a:spLocks noChangeArrowheads="1"/>
            </p:cNvSpPr>
            <p:nvPr/>
          </p:nvSpPr>
          <p:spPr bwMode="auto">
            <a:xfrm>
              <a:off x="1904999" y="2792398"/>
              <a:ext cx="202765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sz="1200" dirty="0" err="1"/>
                <a:t>pI</a:t>
              </a:r>
              <a:r>
                <a:rPr lang="en-GB" sz="1200" dirty="0"/>
                <a:t>    4                               7</a:t>
              </a:r>
            </a:p>
          </p:txBody>
        </p:sp>
        <p:sp>
          <p:nvSpPr>
            <p:cNvPr id="19" name="Line 54"/>
            <p:cNvSpPr>
              <a:spLocks noChangeShapeType="1"/>
            </p:cNvSpPr>
            <p:nvPr/>
          </p:nvSpPr>
          <p:spPr bwMode="auto">
            <a:xfrm>
              <a:off x="2398015" y="2889932"/>
              <a:ext cx="126033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739834" y="1823137"/>
            <a:ext cx="36714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  <a:latin typeface="+mn-lt"/>
              </a:rPr>
              <a:t>Two-dimensional polyacrylamide </a:t>
            </a:r>
          </a:p>
          <a:p>
            <a:r>
              <a:rPr lang="en-GB" sz="2000" dirty="0">
                <a:solidFill>
                  <a:srgbClr val="FF0000"/>
                </a:solidFill>
                <a:latin typeface="+mn-lt"/>
              </a:rPr>
              <a:t>gel electrophoresis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16388" y="3065311"/>
            <a:ext cx="7306039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Not used very often now</a:t>
            </a:r>
          </a:p>
          <a:p>
            <a:endParaRPr lang="en-GB" sz="20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~2,000 proteins visualised – very good </a:t>
            </a:r>
          </a:p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for seeing multiple forms</a:t>
            </a:r>
          </a:p>
          <a:p>
            <a:endParaRPr lang="en-GB" sz="20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But:</a:t>
            </a:r>
          </a:p>
          <a:p>
            <a:endParaRPr lang="en-GB" sz="20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Very limited for hydrophobic proteins such as membrane proteins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Multiple proteins in one spot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No immediate identification – use 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Limited dynamic range</a:t>
            </a: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484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295400"/>
            <a:ext cx="7292061" cy="57554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  <a:latin typeface="+mn-lt"/>
              </a:rPr>
              <a:t>Array-based techniques</a:t>
            </a:r>
          </a:p>
          <a:p>
            <a:endParaRPr lang="en-GB" sz="20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e.g. antibodies, phage or reverse </a:t>
            </a:r>
          </a:p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phase arrays, multiplex ELISA</a:t>
            </a:r>
          </a:p>
          <a:p>
            <a:endParaRPr lang="en-GB" sz="20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Targeted so determined by specific binders</a:t>
            </a:r>
          </a:p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Typically 50 to 2-3,000 proteins</a:t>
            </a: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>
              <a:solidFill>
                <a:srgbClr val="FF0000"/>
              </a:solidFill>
            </a:endParaRP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sz="2400" dirty="0">
                <a:solidFill>
                  <a:srgbClr val="FF0000"/>
                </a:solidFill>
                <a:latin typeface="+mn-lt"/>
              </a:rPr>
              <a:t>Mass Spectrometry</a:t>
            </a:r>
          </a:p>
          <a:p>
            <a:endParaRPr lang="en-GB" sz="24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Now regarded by many as the workhorse of proteomics </a:t>
            </a:r>
          </a:p>
          <a:p>
            <a:endParaRPr lang="en-GB" sz="24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Main focus of the rest of this talk</a:t>
            </a: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10035" y="315583"/>
            <a:ext cx="3980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  <a:latin typeface="+mn-lt"/>
              </a:rPr>
              <a:t>Proteomic Technologies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0" y="1219200"/>
            <a:ext cx="3200400" cy="32969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38800" y="1110734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7177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6444208" y="1802433"/>
            <a:ext cx="2482381" cy="1584176"/>
            <a:chOff x="6338091" y="1052736"/>
            <a:chExt cx="2482381" cy="1584176"/>
          </a:xfrm>
        </p:grpSpPr>
        <p:sp>
          <p:nvSpPr>
            <p:cNvPr id="37" name="Rectangle 36"/>
            <p:cNvSpPr/>
            <p:nvPr/>
          </p:nvSpPr>
          <p:spPr>
            <a:xfrm>
              <a:off x="6338091" y="1052736"/>
              <a:ext cx="2482381" cy="158417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292" name="Picture 25" descr="Orbitrap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6375" y="1775812"/>
              <a:ext cx="707427" cy="822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TextBox 29"/>
            <p:cNvSpPr txBox="1"/>
            <p:nvPr/>
          </p:nvSpPr>
          <p:spPr>
            <a:xfrm>
              <a:off x="6399566" y="1208513"/>
              <a:ext cx="196528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Label-free profiling</a:t>
              </a:r>
            </a:p>
            <a:p>
              <a:r>
                <a:rPr lang="en-GB" dirty="0"/>
                <a:t>LC-MS/MS (DDA)</a:t>
              </a:r>
            </a:p>
            <a:p>
              <a:endParaRPr lang="en-GB" dirty="0"/>
            </a:p>
            <a:p>
              <a:r>
                <a:rPr lang="en-GB" dirty="0" err="1"/>
                <a:t>Thermo</a:t>
              </a:r>
              <a:r>
                <a:rPr lang="en-GB" dirty="0"/>
                <a:t> </a:t>
              </a:r>
              <a:r>
                <a:rPr lang="en-GB" dirty="0" err="1"/>
                <a:t>Velos</a:t>
              </a:r>
              <a:endParaRPr lang="en-GB" dirty="0"/>
            </a:p>
          </p:txBody>
        </p:sp>
      </p:grpSp>
      <p:cxnSp>
        <p:nvCxnSpPr>
          <p:cNvPr id="29" name="Straight Arrow Connector 28"/>
          <p:cNvCxnSpPr/>
          <p:nvPr/>
        </p:nvCxnSpPr>
        <p:spPr>
          <a:xfrm flipH="1">
            <a:off x="7308304" y="3573016"/>
            <a:ext cx="360041" cy="57606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944146" y="2566179"/>
            <a:ext cx="356046" cy="2834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3635896" y="1877437"/>
            <a:ext cx="2232248" cy="1296144"/>
            <a:chOff x="3131840" y="1271756"/>
            <a:chExt cx="2232248" cy="1296144"/>
          </a:xfrm>
        </p:grpSpPr>
        <p:sp>
          <p:nvSpPr>
            <p:cNvPr id="36" name="Rectangle 35"/>
            <p:cNvSpPr/>
            <p:nvPr/>
          </p:nvSpPr>
          <p:spPr>
            <a:xfrm>
              <a:off x="3131840" y="1271756"/>
              <a:ext cx="2232248" cy="129614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1880" y="2095454"/>
              <a:ext cx="1512168" cy="367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TextBox 27"/>
            <p:cNvSpPr txBox="1"/>
            <p:nvPr/>
          </p:nvSpPr>
          <p:spPr>
            <a:xfrm>
              <a:off x="3275856" y="1384900"/>
              <a:ext cx="200567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Fractionation e.g.</a:t>
              </a:r>
            </a:p>
            <a:p>
              <a:r>
                <a:rPr lang="en-GB" dirty="0" err="1"/>
                <a:t>immunodepletion</a:t>
              </a:r>
              <a:r>
                <a:rPr lang="en-GB" dirty="0"/>
                <a:t> </a:t>
              </a:r>
            </a:p>
            <a:p>
              <a:endParaRPr lang="en-GB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084168" y="4242574"/>
            <a:ext cx="1967592" cy="2210762"/>
            <a:chOff x="6588224" y="3068960"/>
            <a:chExt cx="1967592" cy="2210762"/>
          </a:xfrm>
        </p:grpSpPr>
        <p:pic>
          <p:nvPicPr>
            <p:cNvPr id="12290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3717032"/>
              <a:ext cx="1296144" cy="8501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2300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6296" y="4149080"/>
              <a:ext cx="1296144" cy="8640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cxnSp>
          <p:nvCxnSpPr>
            <p:cNvPr id="12" name="Straight Arrow Connector 11"/>
            <p:cNvCxnSpPr/>
            <p:nvPr/>
          </p:nvCxnSpPr>
          <p:spPr bwMode="auto">
            <a:xfrm>
              <a:off x="8242134" y="4506548"/>
              <a:ext cx="144774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auto">
            <a:xfrm rot="5400000">
              <a:off x="8103311" y="4644613"/>
              <a:ext cx="276888" cy="75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 bwMode="auto">
            <a:xfrm>
              <a:off x="8085232" y="4633419"/>
              <a:ext cx="156901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 bwMode="auto">
            <a:xfrm>
              <a:off x="7906349" y="4701998"/>
              <a:ext cx="178883" cy="858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auto">
            <a:xfrm rot="5400000" flipH="1" flipV="1">
              <a:off x="7837292" y="4771056"/>
              <a:ext cx="138873" cy="75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 bwMode="auto">
            <a:xfrm>
              <a:off x="7728224" y="4737145"/>
              <a:ext cx="178125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auto">
            <a:xfrm rot="5400000" flipH="1" flipV="1">
              <a:off x="7676361" y="4789008"/>
              <a:ext cx="103725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 bwMode="auto">
            <a:xfrm>
              <a:off x="7493251" y="4782579"/>
              <a:ext cx="234973" cy="858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auto">
            <a:xfrm rot="5400000" flipH="1" flipV="1">
              <a:off x="7452960" y="4823727"/>
              <a:ext cx="8058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7524328" y="4941168"/>
              <a:ext cx="98937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/>
                <a:t>F  N </a:t>
              </a:r>
              <a:r>
                <a:rPr lang="en-GB" sz="1600" dirty="0" err="1"/>
                <a:t>N</a:t>
              </a:r>
              <a:r>
                <a:rPr lang="en-GB" sz="1600" dirty="0"/>
                <a:t> V S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660232" y="3068960"/>
              <a:ext cx="189558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err="1">
                  <a:solidFill>
                    <a:schemeClr val="accent1">
                      <a:lumMod val="75000"/>
                    </a:schemeClr>
                  </a:solidFill>
                </a:rPr>
                <a:t>Bioinformatic</a:t>
              </a:r>
              <a:r>
                <a:rPr lang="en-GB" b="1" dirty="0">
                  <a:solidFill>
                    <a:schemeClr val="accent1">
                      <a:lumMod val="75000"/>
                    </a:schemeClr>
                  </a:solidFill>
                </a:rPr>
                <a:t> &amp; </a:t>
              </a:r>
            </a:p>
            <a:p>
              <a:r>
                <a:rPr lang="en-GB" b="1" dirty="0">
                  <a:solidFill>
                    <a:schemeClr val="accent1">
                      <a:lumMod val="75000"/>
                    </a:schemeClr>
                  </a:solidFill>
                </a:rPr>
                <a:t>statistical analysis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659871" y="4946558"/>
            <a:ext cx="26464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Relative quantification of </a:t>
            </a:r>
          </a:p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~450 serum proteins</a:t>
            </a:r>
          </a:p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~3-4,000 tissue proteins</a:t>
            </a:r>
          </a:p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~1,200 urinary proteins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4572000" y="5445224"/>
            <a:ext cx="864096" cy="7200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Box 2"/>
          <p:cNvSpPr txBox="1">
            <a:spLocks noChangeArrowheads="1"/>
          </p:cNvSpPr>
          <p:nvPr/>
        </p:nvSpPr>
        <p:spPr bwMode="auto">
          <a:xfrm>
            <a:off x="1687586" y="291130"/>
            <a:ext cx="56046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 b="1" dirty="0">
                <a:solidFill>
                  <a:srgbClr val="0000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“Typical” shotgun approach in Leeds</a:t>
            </a:r>
          </a:p>
        </p:txBody>
      </p:sp>
      <p:grpSp>
        <p:nvGrpSpPr>
          <p:cNvPr id="47" name="Group 15"/>
          <p:cNvGrpSpPr>
            <a:grpSpLocks/>
          </p:cNvGrpSpPr>
          <p:nvPr/>
        </p:nvGrpSpPr>
        <p:grpSpPr bwMode="auto">
          <a:xfrm>
            <a:off x="-55029" y="1430154"/>
            <a:ext cx="3690924" cy="2718926"/>
            <a:chOff x="227" y="587"/>
            <a:chExt cx="2101" cy="1588"/>
          </a:xfrm>
        </p:grpSpPr>
        <p:pic>
          <p:nvPicPr>
            <p:cNvPr id="48" name="Picture 5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4611" b="38461"/>
            <a:stretch>
              <a:fillRect/>
            </a:stretch>
          </p:blipFill>
          <p:spPr bwMode="auto">
            <a:xfrm>
              <a:off x="784" y="587"/>
              <a:ext cx="1544" cy="1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Text Box 7"/>
            <p:cNvSpPr txBox="1">
              <a:spLocks noChangeArrowheads="1"/>
            </p:cNvSpPr>
            <p:nvPr/>
          </p:nvSpPr>
          <p:spPr bwMode="auto">
            <a:xfrm>
              <a:off x="227" y="963"/>
              <a:ext cx="631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dirty="0">
                  <a:solidFill>
                    <a:srgbClr val="000066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Tissue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dirty="0">
                  <a:solidFill>
                    <a:srgbClr val="000066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Cell lines</a:t>
              </a:r>
            </a:p>
          </p:txBody>
        </p:sp>
        <p:sp>
          <p:nvSpPr>
            <p:cNvPr id="50" name="Text Box 8"/>
            <p:cNvSpPr txBox="1">
              <a:spLocks noChangeArrowheads="1"/>
            </p:cNvSpPr>
            <p:nvPr/>
          </p:nvSpPr>
          <p:spPr bwMode="auto">
            <a:xfrm>
              <a:off x="364" y="1825"/>
              <a:ext cx="4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>
                  <a:solidFill>
                    <a:srgbClr val="000066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Blood</a:t>
              </a:r>
            </a:p>
          </p:txBody>
        </p:sp>
        <p:sp>
          <p:nvSpPr>
            <p:cNvPr id="51" name="Text Box 9"/>
            <p:cNvSpPr txBox="1">
              <a:spLocks noChangeArrowheads="1"/>
            </p:cNvSpPr>
            <p:nvPr/>
          </p:nvSpPr>
          <p:spPr bwMode="auto">
            <a:xfrm>
              <a:off x="1329" y="1944"/>
              <a:ext cx="4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>
                  <a:solidFill>
                    <a:srgbClr val="000066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Urine</a:t>
              </a:r>
            </a:p>
          </p:txBody>
        </p:sp>
        <p:sp>
          <p:nvSpPr>
            <p:cNvPr id="52" name="Line 10"/>
            <p:cNvSpPr>
              <a:spLocks noChangeShapeType="1"/>
            </p:cNvSpPr>
            <p:nvPr/>
          </p:nvSpPr>
          <p:spPr bwMode="auto">
            <a:xfrm flipH="1">
              <a:off x="875" y="1676"/>
              <a:ext cx="590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Line 11"/>
            <p:cNvSpPr>
              <a:spLocks noChangeShapeType="1"/>
            </p:cNvSpPr>
            <p:nvPr/>
          </p:nvSpPr>
          <p:spPr bwMode="auto">
            <a:xfrm>
              <a:off x="1595" y="1857"/>
              <a:ext cx="0" cy="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cxnSp>
        <p:nvCxnSpPr>
          <p:cNvPr id="41" name="Straight Arrow Connector 40"/>
          <p:cNvCxnSpPr/>
          <p:nvPr/>
        </p:nvCxnSpPr>
        <p:spPr>
          <a:xfrm>
            <a:off x="3135833" y="2492896"/>
            <a:ext cx="500062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Box 208"/>
          <p:cNvSpPr txBox="1">
            <a:spLocks noChangeArrowheads="1"/>
          </p:cNvSpPr>
          <p:nvPr/>
        </p:nvSpPr>
        <p:spPr bwMode="auto">
          <a:xfrm>
            <a:off x="65944" y="1031244"/>
            <a:ext cx="3660427" cy="400110"/>
          </a:xfrm>
          <a:prstGeom prst="rect">
            <a:avLst/>
          </a:prstGeom>
          <a:solidFill>
            <a:srgbClr val="FFFFCC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Study Design &amp; Sample Selection </a:t>
            </a:r>
            <a:endParaRPr lang="en-GB" altLang="en-US" sz="12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70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1795" y="228600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Critical Aspects of Proteomic Studies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917912"/>
            <a:ext cx="8045344" cy="5940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Well defined clinical/scientific question and study population/system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0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Choice of technology and approach – scientific input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0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Appropriate study design </a:t>
            </a:r>
          </a:p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	- avoidance of bias/confounding factors</a:t>
            </a:r>
          </a:p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	- sample size and replicates (knowledge of technical and </a:t>
            </a:r>
          </a:p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	biological variance), statistical input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0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Sample Preparation</a:t>
            </a:r>
          </a:p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	- e.g. extraction buffer composition and additives, chemical quality</a:t>
            </a:r>
          </a:p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	- pre-fractionation</a:t>
            </a:r>
          </a:p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	- containers e.g. type of blood tubes, plastics </a:t>
            </a:r>
            <a:r>
              <a:rPr lang="en-GB" sz="20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etc</a:t>
            </a:r>
            <a:endParaRPr lang="en-GB" sz="20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endParaRPr lang="en-GB" sz="20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Data Analysis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0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Validation approach</a:t>
            </a:r>
          </a:p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	 - e.g. western blotting, IHC, ELISA </a:t>
            </a:r>
            <a:r>
              <a:rPr lang="en-GB" sz="20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etc</a:t>
            </a:r>
            <a:endParaRPr lang="en-GB" sz="20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endParaRPr lang="en-GB" sz="20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6172200" y="5943600"/>
            <a:ext cx="1371600" cy="623888"/>
            <a:chOff x="1289" y="2372"/>
            <a:chExt cx="1586" cy="681"/>
          </a:xfrm>
        </p:grpSpPr>
        <p:pic>
          <p:nvPicPr>
            <p:cNvPr id="5" name="Picture 35" descr="qprt786-0wtx40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8" y="2379"/>
              <a:ext cx="757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6" descr="qprtprcx40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" y="2372"/>
              <a:ext cx="757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5" descr="snapshot-120711-213518-116268554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2547" y="5950013"/>
            <a:ext cx="1400175" cy="619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6499533" y="5334000"/>
            <a:ext cx="2433219" cy="465138"/>
            <a:chOff x="2557463" y="2394534"/>
            <a:chExt cx="4247220" cy="1296988"/>
          </a:xfrm>
        </p:grpSpPr>
        <p:pic>
          <p:nvPicPr>
            <p:cNvPr id="18" name="Picture 5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1093"/>
            <a:stretch>
              <a:fillRect/>
            </a:stretch>
          </p:blipFill>
          <p:spPr bwMode="auto">
            <a:xfrm>
              <a:off x="2557463" y="2718384"/>
              <a:ext cx="4170363" cy="97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 Box 6"/>
            <p:cNvSpPr txBox="1">
              <a:spLocks noChangeArrowheads="1"/>
            </p:cNvSpPr>
            <p:nvPr/>
          </p:nvSpPr>
          <p:spPr bwMode="auto">
            <a:xfrm>
              <a:off x="2559050" y="2442160"/>
              <a:ext cx="484625" cy="686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GB" sz="1000"/>
                <a:t>N</a:t>
              </a:r>
              <a:endParaRPr lang="en-US" sz="1000"/>
            </a:p>
          </p:txBody>
        </p:sp>
        <p:sp>
          <p:nvSpPr>
            <p:cNvPr id="20" name="Text Box 7"/>
            <p:cNvSpPr txBox="1">
              <a:spLocks noChangeArrowheads="1"/>
            </p:cNvSpPr>
            <p:nvPr/>
          </p:nvSpPr>
          <p:spPr bwMode="auto">
            <a:xfrm>
              <a:off x="2992438" y="2442160"/>
              <a:ext cx="459444" cy="686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GB" sz="1000"/>
                <a:t>T</a:t>
              </a:r>
              <a:endParaRPr lang="en-US" sz="1000"/>
            </a:p>
          </p:txBody>
        </p:sp>
        <p:sp>
          <p:nvSpPr>
            <p:cNvPr id="21" name="Text Box 8"/>
            <p:cNvSpPr txBox="1">
              <a:spLocks noChangeArrowheads="1"/>
            </p:cNvSpPr>
            <p:nvPr/>
          </p:nvSpPr>
          <p:spPr bwMode="auto">
            <a:xfrm>
              <a:off x="3397249" y="2442160"/>
              <a:ext cx="484625" cy="686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GB" sz="1000"/>
                <a:t>N</a:t>
              </a:r>
              <a:endParaRPr lang="en-US" sz="1000"/>
            </a:p>
          </p:txBody>
        </p:sp>
        <p:sp>
          <p:nvSpPr>
            <p:cNvPr id="22" name="Text Box 9"/>
            <p:cNvSpPr txBox="1">
              <a:spLocks noChangeArrowheads="1"/>
            </p:cNvSpPr>
            <p:nvPr/>
          </p:nvSpPr>
          <p:spPr bwMode="auto">
            <a:xfrm>
              <a:off x="3830638" y="2442160"/>
              <a:ext cx="459444" cy="686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GB" sz="1000"/>
                <a:t>T</a:t>
              </a:r>
              <a:endParaRPr lang="en-US" sz="1000"/>
            </a:p>
          </p:txBody>
        </p:sp>
        <p:sp>
          <p:nvSpPr>
            <p:cNvPr id="23" name="Text Box 10"/>
            <p:cNvSpPr txBox="1">
              <a:spLocks noChangeArrowheads="1"/>
            </p:cNvSpPr>
            <p:nvPr/>
          </p:nvSpPr>
          <p:spPr bwMode="auto">
            <a:xfrm>
              <a:off x="4235451" y="2442160"/>
              <a:ext cx="484625" cy="686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GB" sz="1000"/>
                <a:t>N</a:t>
              </a:r>
              <a:endParaRPr lang="en-US" sz="1000"/>
            </a:p>
          </p:txBody>
        </p:sp>
        <p:sp>
          <p:nvSpPr>
            <p:cNvPr id="24" name="Text Box 11"/>
            <p:cNvSpPr txBox="1">
              <a:spLocks noChangeArrowheads="1"/>
            </p:cNvSpPr>
            <p:nvPr/>
          </p:nvSpPr>
          <p:spPr bwMode="auto">
            <a:xfrm>
              <a:off x="4668838" y="2442160"/>
              <a:ext cx="459444" cy="686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GB" sz="1000"/>
                <a:t>T</a:t>
              </a:r>
              <a:endParaRPr lang="en-US" sz="1000"/>
            </a:p>
          </p:txBody>
        </p:sp>
        <p:sp>
          <p:nvSpPr>
            <p:cNvPr id="25" name="Text Box 12"/>
            <p:cNvSpPr txBox="1">
              <a:spLocks noChangeArrowheads="1"/>
            </p:cNvSpPr>
            <p:nvPr/>
          </p:nvSpPr>
          <p:spPr bwMode="auto">
            <a:xfrm>
              <a:off x="5073651" y="2442160"/>
              <a:ext cx="484625" cy="686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GB" sz="1000"/>
                <a:t>N</a:t>
              </a:r>
              <a:endParaRPr lang="en-US" sz="1000"/>
            </a:p>
          </p:txBody>
        </p:sp>
        <p:sp>
          <p:nvSpPr>
            <p:cNvPr id="26" name="Text Box 13"/>
            <p:cNvSpPr txBox="1">
              <a:spLocks noChangeArrowheads="1"/>
            </p:cNvSpPr>
            <p:nvPr/>
          </p:nvSpPr>
          <p:spPr bwMode="auto">
            <a:xfrm>
              <a:off x="5507037" y="2442160"/>
              <a:ext cx="459444" cy="686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GB" sz="1000"/>
                <a:t>T</a:t>
              </a:r>
              <a:endParaRPr lang="en-US" sz="1000"/>
            </a:p>
          </p:txBody>
        </p:sp>
        <p:sp>
          <p:nvSpPr>
            <p:cNvPr id="27" name="Text Box 14"/>
            <p:cNvSpPr txBox="1">
              <a:spLocks noChangeArrowheads="1"/>
            </p:cNvSpPr>
            <p:nvPr/>
          </p:nvSpPr>
          <p:spPr bwMode="auto">
            <a:xfrm>
              <a:off x="5911850" y="2442160"/>
              <a:ext cx="484625" cy="686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GB" sz="1000"/>
                <a:t>N</a:t>
              </a:r>
              <a:endParaRPr lang="en-US" sz="1000"/>
            </a:p>
          </p:txBody>
        </p:sp>
        <p:sp>
          <p:nvSpPr>
            <p:cNvPr id="28" name="Text Box 15"/>
            <p:cNvSpPr txBox="1">
              <a:spLocks noChangeArrowheads="1"/>
            </p:cNvSpPr>
            <p:nvPr/>
          </p:nvSpPr>
          <p:spPr bwMode="auto">
            <a:xfrm>
              <a:off x="6345239" y="2442160"/>
              <a:ext cx="459444" cy="686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GB" sz="1000"/>
                <a:t>T</a:t>
              </a:r>
              <a:endParaRPr lang="en-US" sz="1000"/>
            </a:p>
          </p:txBody>
        </p:sp>
        <p:sp>
          <p:nvSpPr>
            <p:cNvPr id="29" name="Line 16"/>
            <p:cNvSpPr>
              <a:spLocks noChangeShapeType="1"/>
            </p:cNvSpPr>
            <p:nvPr/>
          </p:nvSpPr>
          <p:spPr bwMode="auto">
            <a:xfrm>
              <a:off x="2646363" y="2400884"/>
              <a:ext cx="56832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30" name="Line 17"/>
            <p:cNvSpPr>
              <a:spLocks noChangeShapeType="1"/>
            </p:cNvSpPr>
            <p:nvPr/>
          </p:nvSpPr>
          <p:spPr bwMode="auto">
            <a:xfrm>
              <a:off x="3484563" y="2397709"/>
              <a:ext cx="56832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31" name="Line 18"/>
            <p:cNvSpPr>
              <a:spLocks noChangeShapeType="1"/>
            </p:cNvSpPr>
            <p:nvPr/>
          </p:nvSpPr>
          <p:spPr bwMode="auto">
            <a:xfrm>
              <a:off x="4322763" y="2394534"/>
              <a:ext cx="56832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32" name="Line 19"/>
            <p:cNvSpPr>
              <a:spLocks noChangeShapeType="1"/>
            </p:cNvSpPr>
            <p:nvPr/>
          </p:nvSpPr>
          <p:spPr bwMode="auto">
            <a:xfrm>
              <a:off x="5157788" y="2397709"/>
              <a:ext cx="56832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33" name="Line 20"/>
            <p:cNvSpPr>
              <a:spLocks noChangeShapeType="1"/>
            </p:cNvSpPr>
            <p:nvPr/>
          </p:nvSpPr>
          <p:spPr bwMode="auto">
            <a:xfrm>
              <a:off x="5995988" y="2397709"/>
              <a:ext cx="56832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000"/>
            </a:p>
          </p:txBody>
        </p:sp>
      </p:grpSp>
    </p:spTree>
    <p:extLst>
      <p:ext uri="{BB962C8B-B14F-4D97-AF65-F5344CB8AC3E}">
        <p14:creationId xmlns:p14="http://schemas.microsoft.com/office/powerpoint/2010/main" val="1910203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5368</TotalTime>
  <Words>3189</Words>
  <Application>Microsoft Office PowerPoint</Application>
  <PresentationFormat>On-screen Show (4:3)</PresentationFormat>
  <Paragraphs>492</Paragraphs>
  <Slides>55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55</vt:i4>
      </vt:variant>
    </vt:vector>
  </HeadingPairs>
  <TitlesOfParts>
    <vt:vector size="67" baseType="lpstr">
      <vt:lpstr>Albertus MT</vt:lpstr>
      <vt:lpstr>Arial</vt:lpstr>
      <vt:lpstr>Calibri</vt:lpstr>
      <vt:lpstr>Palatino Linotype</vt:lpstr>
      <vt:lpstr>Symbol</vt:lpstr>
      <vt:lpstr>Times New Roman</vt:lpstr>
      <vt:lpstr>Wingdings</vt:lpstr>
      <vt:lpstr>Office Theme</vt:lpstr>
      <vt:lpstr>Bitmap Image</vt:lpstr>
      <vt:lpstr>Image</vt:lpstr>
      <vt:lpstr>Equation</vt:lpstr>
      <vt:lpstr>SPW 7.0 Graph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Proteomics and Mass Spectrometry      </vt:lpstr>
      <vt:lpstr>PowerPoint Presentation</vt:lpstr>
      <vt:lpstr>PowerPoint Presentation</vt:lpstr>
      <vt:lpstr>It is always Mass over Charge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Linear Ion Trap – Orbitrap Hybrid  Mass Spectrometer (LTQ-Orbitrap)</vt:lpstr>
      <vt:lpstr>Frequencies and Masses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Alexandre Zougman</dc:creator>
  <cp:lastModifiedBy>Matt Taylor</cp:lastModifiedBy>
  <cp:revision>535</cp:revision>
  <dcterms:created xsi:type="dcterms:W3CDTF">2006-08-16T00:00:00Z</dcterms:created>
  <dcterms:modified xsi:type="dcterms:W3CDTF">2021-03-30T10:28:21Z</dcterms:modified>
</cp:coreProperties>
</file>